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13" r:id="rId3"/>
    <p:sldId id="321" r:id="rId4"/>
    <p:sldId id="322" r:id="rId5"/>
    <p:sldId id="314" r:id="rId6"/>
    <p:sldId id="323" r:id="rId7"/>
    <p:sldId id="324" r:id="rId8"/>
    <p:sldId id="315" r:id="rId9"/>
    <p:sldId id="299" r:id="rId10"/>
    <p:sldId id="325" r:id="rId11"/>
    <p:sldId id="319" r:id="rId12"/>
    <p:sldId id="308" r:id="rId13"/>
    <p:sldId id="295" r:id="rId14"/>
    <p:sldId id="318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39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07-Jul-19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652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2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03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5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19-1156/r0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20MHz Channel Usage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72663"/>
              </p:ext>
            </p:extLst>
          </p:nvPr>
        </p:nvGraphicFramePr>
        <p:xfrm>
          <a:off x="982663" y="2373313"/>
          <a:ext cx="1012666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5" name="Document" r:id="rId4" imgW="10459112" imgH="2761655" progId="Word.Document.8">
                  <p:embed/>
                </p:oleObj>
              </mc:Choice>
              <mc:Fallback>
                <p:oleObj name="Document" r:id="rId4" imgW="10459112" imgH="27616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73313"/>
                        <a:ext cx="10126662" cy="2674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69C3C-9388-4A2B-A5EA-E74F36B4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to Decide is to Decide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DB307-47B7-448F-AA56-763DF33D0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In theory, both options can be allowed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In practice, implementation is different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Implementation would have to support the more complicated option: using 10MHz sub-channel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ACDC4F-08B8-4951-8CA3-7A79887108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9CAF3-E113-4D5F-9693-EEAEBCE30D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90558-4190-4BBD-9E7E-5B17734D768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Ron Toledano, Autotalks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6901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During receive, 802.11bd 20MHz shall detect both 10MHz sub-channels NAV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6500840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Which of 20MHz operation methods is preferred?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1. No usage of 10MHz sub-channels: </a:t>
            </a:r>
          </a:p>
          <a:p>
            <a:r>
              <a:rPr lang="en-US" dirty="0">
                <a:solidFill>
                  <a:schemeClr val="tx1"/>
                </a:solidFill>
              </a:rPr>
              <a:t>2. Predetermined 10MHz sub-channel may be used: </a:t>
            </a:r>
          </a:p>
          <a:p>
            <a:r>
              <a:rPr lang="en-US" dirty="0">
                <a:solidFill>
                  <a:schemeClr val="tx1"/>
                </a:solidFill>
              </a:rPr>
              <a:t>3. None of the above:</a:t>
            </a:r>
          </a:p>
          <a:p>
            <a:r>
              <a:rPr lang="en-US" dirty="0">
                <a:solidFill>
                  <a:schemeClr val="tx1"/>
                </a:solidFill>
              </a:rPr>
              <a:t>Abstain: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222437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#3a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20MHz channel shall not use 10MHz sub-channels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3429319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#3b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802.11bd 20MHz channel may use predetermined 10MHz sub-channel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672544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kern="0" dirty="0"/>
              <a:t>1. 20MHz channel can enable high-bandwidth use-cases, such as cooperative perception </a:t>
            </a:r>
          </a:p>
          <a:p>
            <a:pPr marL="0" indent="0"/>
            <a:endParaRPr lang="en-US" kern="0" dirty="0">
              <a:sym typeface="Wingdings" panose="05000000000000000000" pitchFamily="2" charset="2"/>
            </a:endParaRPr>
          </a:p>
          <a:p>
            <a:pPr marL="0" indent="0"/>
            <a:r>
              <a:rPr lang="en-US" kern="0" dirty="0">
                <a:sym typeface="Wingdings" panose="05000000000000000000" pitchFamily="2" charset="2"/>
              </a:rPr>
              <a:t>2. Both 10MHz sub-channels are carrying safety data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Same high level of protection is needed for both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>
                <a:sym typeface="Wingdings" panose="05000000000000000000" pitchFamily="2" charset="2"/>
              </a:rPr>
              <a:t>Having said that, the channels </a:t>
            </a:r>
            <a:r>
              <a:rPr lang="en-US" kern="0" dirty="0"/>
              <a:t>composing the 20MHz channels, are rarely used today</a:t>
            </a:r>
            <a:endParaRPr lang="en-US" kern="0" dirty="0">
              <a:sym typeface="Wingdings" panose="05000000000000000000" pitchFamily="2" charset="2"/>
            </a:endParaRPr>
          </a:p>
          <a:p>
            <a:pPr marL="0" lvl="1" indent="0">
              <a:spcBef>
                <a:spcPts val="600"/>
              </a:spcBef>
            </a:pPr>
            <a:endParaRPr lang="en-US" sz="2400" b="1" kern="0" dirty="0">
              <a:sym typeface="Wingdings" panose="05000000000000000000" pitchFamily="2" charset="2"/>
            </a:endParaRPr>
          </a:p>
          <a:p>
            <a:pPr marL="0" lvl="1" indent="0">
              <a:spcBef>
                <a:spcPts val="600"/>
              </a:spcBef>
            </a:pPr>
            <a:r>
              <a:rPr lang="en-US" sz="2400" b="1" kern="0" dirty="0">
                <a:sym typeface="Wingdings" panose="05000000000000000000" pitchFamily="2" charset="2"/>
              </a:rPr>
              <a:t>3. Concurrent transmission in two adjacent channels create mutual interference, shortening communication range of both channels</a:t>
            </a:r>
          </a:p>
          <a:p>
            <a:pPr marL="0" lvl="1" indent="0">
              <a:spcBef>
                <a:spcPts val="600"/>
              </a:spcBef>
            </a:pPr>
            <a:endParaRPr lang="en-US" sz="2400" b="1" kern="0" dirty="0">
              <a:sym typeface="Wingdings" panose="05000000000000000000" pitchFamily="2" charset="2"/>
            </a:endParaRP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33568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Stating the obvious: </a:t>
            </a:r>
            <a:br>
              <a:rPr lang="en-US" dirty="0"/>
            </a:br>
            <a:r>
              <a:rPr lang="en-US" dirty="0"/>
              <a:t>Service should use a single predetermined sub-channel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Service breaks if both 10MHz sub-channels are used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BF6115-E290-4DDD-B00D-756F8EB878B3}"/>
              </a:ext>
            </a:extLst>
          </p:cNvPr>
          <p:cNvCxnSpPr/>
          <p:nvPr/>
        </p:nvCxnSpPr>
        <p:spPr bwMode="auto">
          <a:xfrm>
            <a:off x="6781800" y="35537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EF6BFD-4AD6-4F98-B676-A6A6F42B9592}"/>
              </a:ext>
            </a:extLst>
          </p:cNvPr>
          <p:cNvCxnSpPr/>
          <p:nvPr/>
        </p:nvCxnSpPr>
        <p:spPr bwMode="auto">
          <a:xfrm>
            <a:off x="6781800" y="32489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9">
            <a:extLst>
              <a:ext uri="{FF2B5EF4-FFF2-40B4-BE49-F238E27FC236}">
                <a16:creationId xmlns:a16="http://schemas.microsoft.com/office/drawing/2014/main" id="{6ED83FEF-72B9-48CF-93E4-6960B27F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6253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 (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A)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6685D8BD-BB17-4CA6-9D0D-431392AA7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7615" y="3322126"/>
            <a:ext cx="17373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FA234A-BFF4-43BC-9DCE-F6E81DA4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322127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 (</a:t>
            </a:r>
            <a:r>
              <a:rPr lang="en-US" alt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B)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557DA5BE-3EB4-457F-9F70-A3823088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552" y="4270248"/>
            <a:ext cx="4498848" cy="1938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</a:rPr>
              <a:t>Transmission of station A isn’t received by station B and vice-versa. Station B can’t determine which station transmits while reception is ongoing. </a:t>
            </a:r>
            <a:r>
              <a:rPr lang="en-US" altLang="en-US" sz="1800" u="sng" kern="0" dirty="0">
                <a:solidFill>
                  <a:srgbClr val="000000"/>
                </a:solidFill>
              </a:rPr>
              <a:t>A common service to station A and B would be </a:t>
            </a:r>
            <a:r>
              <a:rPr lang="en-US" altLang="en-US" sz="1800" u="sng" kern="0">
                <a:solidFill>
                  <a:srgbClr val="000000"/>
                </a:solidFill>
              </a:rPr>
              <a:t>broken if </a:t>
            </a:r>
            <a:r>
              <a:rPr lang="en-US" altLang="en-US" sz="1800" u="sng" kern="0" dirty="0">
                <a:solidFill>
                  <a:srgbClr val="000000"/>
                </a:solidFill>
              </a:rPr>
              <a:t>station B would use different sub-channel than station A</a:t>
            </a:r>
            <a:endParaRPr lang="en-US" altLang="en-US" sz="1800" kern="0" dirty="0">
              <a:solidFill>
                <a:srgbClr val="000000"/>
              </a:solidFill>
            </a:endParaRPr>
          </a:p>
          <a:p>
            <a:endParaRPr lang="en-US" altLang="en-US" sz="18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57044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20MHz Channel Usage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1C9747-DEB4-46E7-9A7D-9386AD7D933F}"/>
              </a:ext>
            </a:extLst>
          </p:cNvPr>
          <p:cNvSpPr txBox="1"/>
          <p:nvPr/>
        </p:nvSpPr>
        <p:spPr>
          <a:xfrm>
            <a:off x="0" y="2048057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 usage of 10MHz sub-channels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Predetermined 10MHz sub-channel may be used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C259FA-338C-4E1A-8CC6-BD7FFDFC23D0}"/>
              </a:ext>
            </a:extLst>
          </p:cNvPr>
          <p:cNvCxnSpPr/>
          <p:nvPr/>
        </p:nvCxnSpPr>
        <p:spPr bwMode="auto">
          <a:xfrm>
            <a:off x="762000" y="35537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99085A-12EE-4EA5-8091-E7D5C56B6695}"/>
              </a:ext>
            </a:extLst>
          </p:cNvPr>
          <p:cNvCxnSpPr/>
          <p:nvPr/>
        </p:nvCxnSpPr>
        <p:spPr bwMode="auto">
          <a:xfrm>
            <a:off x="762000" y="32489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9">
            <a:extLst>
              <a:ext uri="{FF2B5EF4-FFF2-40B4-BE49-F238E27FC236}">
                <a16:creationId xmlns:a16="http://schemas.microsoft.com/office/drawing/2014/main" id="{B1548F14-80C5-4605-B4A4-C9FE44BD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D654DE8-A13C-4457-9262-D5BD79080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3322126"/>
            <a:ext cx="17373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2A02399-117F-4D35-8777-B518D36A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02032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BF6115-E290-4DDD-B00D-756F8EB878B3}"/>
              </a:ext>
            </a:extLst>
          </p:cNvPr>
          <p:cNvCxnSpPr/>
          <p:nvPr/>
        </p:nvCxnSpPr>
        <p:spPr bwMode="auto">
          <a:xfrm>
            <a:off x="6781800" y="35537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EF6BFD-4AD6-4F98-B676-A6A6F42B9592}"/>
              </a:ext>
            </a:extLst>
          </p:cNvPr>
          <p:cNvCxnSpPr/>
          <p:nvPr/>
        </p:nvCxnSpPr>
        <p:spPr bwMode="auto">
          <a:xfrm>
            <a:off x="6781800" y="32489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9">
            <a:extLst>
              <a:ext uri="{FF2B5EF4-FFF2-40B4-BE49-F238E27FC236}">
                <a16:creationId xmlns:a16="http://schemas.microsoft.com/office/drawing/2014/main" id="{6ED83FEF-72B9-48CF-93E4-6960B27F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6253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6685D8BD-BB17-4CA6-9D0D-431392AA7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7615" y="3322126"/>
            <a:ext cx="17373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FA234A-BFF4-43BC-9DCE-F6E81DA4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322127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</a:t>
            </a: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307B1611-0044-42A9-9787-D254E18E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4267200"/>
            <a:ext cx="4495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20MHz channel transmission is deferred when either of the 10MHz sub-channels is busy</a:t>
            </a:r>
          </a:p>
          <a:p>
            <a:endParaRPr lang="en-US" altLang="en-US" sz="1800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Receiving only 20MHz channel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557DA5BE-3EB4-457F-9F70-A3823088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105" y="4267200"/>
            <a:ext cx="44958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Transmission uses predetermined 10MHz sub-channel when other sub-channel is busy</a:t>
            </a:r>
          </a:p>
          <a:p>
            <a:endParaRPr lang="en-US" altLang="en-US" sz="1800" kern="0" dirty="0">
              <a:solidFill>
                <a:srgbClr val="000000"/>
              </a:solidFill>
              <a:latin typeface="+mn-lt"/>
              <a:ea typeface="+mn-ea"/>
            </a:endParaRPr>
          </a:p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Receiving either 20MHz or predetermined 10MHz sub-channel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2CB5-04FF-4AE4-AD4F-0C5CFF525AB4}"/>
              </a:ext>
            </a:extLst>
          </p:cNvPr>
          <p:cNvSpPr txBox="1"/>
          <p:nvPr/>
        </p:nvSpPr>
        <p:spPr>
          <a:xfrm>
            <a:off x="6076189" y="3304274"/>
            <a:ext cx="12280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Predetermined</a:t>
            </a:r>
          </a:p>
        </p:txBody>
      </p:sp>
    </p:spTree>
    <p:extLst>
      <p:ext uri="{BB962C8B-B14F-4D97-AF65-F5344CB8AC3E}">
        <p14:creationId xmlns:p14="http://schemas.microsoft.com/office/powerpoint/2010/main" val="326277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Adjacent Channel Interference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1C9747-DEB4-46E7-9A7D-9386AD7D933F}"/>
              </a:ext>
            </a:extLst>
          </p:cNvPr>
          <p:cNvSpPr txBox="1"/>
          <p:nvPr/>
        </p:nvSpPr>
        <p:spPr>
          <a:xfrm>
            <a:off x="0" y="2048057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 usage of 10MHz sub-channels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Predetermined 10MHz sub-channel may be used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C259FA-338C-4E1A-8CC6-BD7FFDFC23D0}"/>
              </a:ext>
            </a:extLst>
          </p:cNvPr>
          <p:cNvCxnSpPr/>
          <p:nvPr/>
        </p:nvCxnSpPr>
        <p:spPr bwMode="auto">
          <a:xfrm>
            <a:off x="762000" y="35537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99085A-12EE-4EA5-8091-E7D5C56B6695}"/>
              </a:ext>
            </a:extLst>
          </p:cNvPr>
          <p:cNvCxnSpPr/>
          <p:nvPr/>
        </p:nvCxnSpPr>
        <p:spPr bwMode="auto">
          <a:xfrm>
            <a:off x="762000" y="32489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9">
            <a:extLst>
              <a:ext uri="{FF2B5EF4-FFF2-40B4-BE49-F238E27FC236}">
                <a16:creationId xmlns:a16="http://schemas.microsoft.com/office/drawing/2014/main" id="{B1548F14-80C5-4605-B4A4-C9FE44BD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2A02399-117F-4D35-8777-B518D36A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2032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BF6115-E290-4DDD-B00D-756F8EB878B3}"/>
              </a:ext>
            </a:extLst>
          </p:cNvPr>
          <p:cNvCxnSpPr/>
          <p:nvPr/>
        </p:nvCxnSpPr>
        <p:spPr bwMode="auto">
          <a:xfrm>
            <a:off x="6581147" y="35537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EF6BFD-4AD6-4F98-B676-A6A6F42B9592}"/>
              </a:ext>
            </a:extLst>
          </p:cNvPr>
          <p:cNvCxnSpPr/>
          <p:nvPr/>
        </p:nvCxnSpPr>
        <p:spPr bwMode="auto">
          <a:xfrm>
            <a:off x="6581147" y="32489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9">
            <a:extLst>
              <a:ext uri="{FF2B5EF4-FFF2-40B4-BE49-F238E27FC236}">
                <a16:creationId xmlns:a16="http://schemas.microsoft.com/office/drawing/2014/main" id="{6ED83FEF-72B9-48CF-93E4-6960B27F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FA234A-BFF4-43BC-9DCE-F6E81DA4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2277" y="3322127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</a:t>
            </a: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307B1611-0044-42A9-9787-D254E18E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4267200"/>
            <a:ext cx="4495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No adjacent channel interference 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557DA5BE-3EB4-457F-9F70-A3823088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105" y="4267200"/>
            <a:ext cx="44958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Strong adjacent channel interference</a:t>
            </a:r>
          </a:p>
        </p:txBody>
      </p:sp>
    </p:spTree>
    <p:extLst>
      <p:ext uri="{BB962C8B-B14F-4D97-AF65-F5344CB8AC3E}">
        <p14:creationId xmlns:p14="http://schemas.microsoft.com/office/powerpoint/2010/main" val="236625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of Second Sub-Channel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1C9747-DEB4-46E7-9A7D-9386AD7D933F}"/>
              </a:ext>
            </a:extLst>
          </p:cNvPr>
          <p:cNvSpPr txBox="1"/>
          <p:nvPr/>
        </p:nvSpPr>
        <p:spPr>
          <a:xfrm>
            <a:off x="0" y="2048057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 usage of 10MHz sub-channels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Predetermined 10MHz sub-channel may be used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C259FA-338C-4E1A-8CC6-BD7FFDFC23D0}"/>
              </a:ext>
            </a:extLst>
          </p:cNvPr>
          <p:cNvCxnSpPr/>
          <p:nvPr/>
        </p:nvCxnSpPr>
        <p:spPr bwMode="auto">
          <a:xfrm>
            <a:off x="762000" y="35537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99085A-12EE-4EA5-8091-E7D5C56B6695}"/>
              </a:ext>
            </a:extLst>
          </p:cNvPr>
          <p:cNvCxnSpPr/>
          <p:nvPr/>
        </p:nvCxnSpPr>
        <p:spPr bwMode="auto">
          <a:xfrm>
            <a:off x="762000" y="32489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9">
            <a:extLst>
              <a:ext uri="{FF2B5EF4-FFF2-40B4-BE49-F238E27FC236}">
                <a16:creationId xmlns:a16="http://schemas.microsoft.com/office/drawing/2014/main" id="{B1548F14-80C5-4605-B4A4-C9FE44BD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2A02399-117F-4D35-8777-B518D36A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2032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BF6115-E290-4DDD-B00D-756F8EB878B3}"/>
              </a:ext>
            </a:extLst>
          </p:cNvPr>
          <p:cNvCxnSpPr/>
          <p:nvPr/>
        </p:nvCxnSpPr>
        <p:spPr bwMode="auto">
          <a:xfrm>
            <a:off x="6581147" y="35537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EF6BFD-4AD6-4F98-B676-A6A6F42B9592}"/>
              </a:ext>
            </a:extLst>
          </p:cNvPr>
          <p:cNvCxnSpPr/>
          <p:nvPr/>
        </p:nvCxnSpPr>
        <p:spPr bwMode="auto">
          <a:xfrm>
            <a:off x="6581147" y="32489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9">
            <a:extLst>
              <a:ext uri="{FF2B5EF4-FFF2-40B4-BE49-F238E27FC236}">
                <a16:creationId xmlns:a16="http://schemas.microsoft.com/office/drawing/2014/main" id="{6ED83FEF-72B9-48CF-93E4-6960B27F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FA234A-BFF4-43BC-9DCE-F6E81DA4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324" y="3322127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</a:t>
            </a: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307B1611-0044-42A9-9787-D254E18E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4267200"/>
            <a:ext cx="4495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NAVs of both sub-channels are detected and respected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557DA5BE-3EB4-457F-9F70-A3823088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62895" y="4267200"/>
            <a:ext cx="264810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NAV is ignored while sub-channel is transmitting, settling on lower protection of guard-interval correlation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C88EF306-B549-473A-92DE-998353B49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123" y="3331478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61F47571-AA77-4893-806B-6ABF55C61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0" y="3020326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08CBB8B7-BBFF-43C5-8DD3-02FAF026E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5448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CF3413D5-9644-41C5-AB4B-B5EEB4EA4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078" y="3331478"/>
            <a:ext cx="838200" cy="228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</a:t>
            </a:r>
          </a:p>
        </p:txBody>
      </p:sp>
      <p:sp>
        <p:nvSpPr>
          <p:cNvPr id="30" name="TextBox 20">
            <a:extLst>
              <a:ext uri="{FF2B5EF4-FFF2-40B4-BE49-F238E27FC236}">
                <a16:creationId xmlns:a16="http://schemas.microsoft.com/office/drawing/2014/main" id="{55C3D39E-5F3D-44D6-BB43-D272452CA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8619" y="4267200"/>
            <a:ext cx="20360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NAV </a:t>
            </a:r>
            <a:r>
              <a:rPr lang="en-US" altLang="en-US" sz="1800" kern="0" dirty="0">
                <a:solidFill>
                  <a:srgbClr val="000000"/>
                </a:solidFill>
              </a:rPr>
              <a:t>should be respected while sub-channel is received</a:t>
            </a:r>
            <a:endParaRPr lang="en-US" altLang="en-US" sz="1800" kern="0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7E7AE6C-BF79-43A8-9DEF-C500099F752C}"/>
              </a:ext>
            </a:extLst>
          </p:cNvPr>
          <p:cNvCxnSpPr/>
          <p:nvPr/>
        </p:nvCxnSpPr>
        <p:spPr bwMode="auto">
          <a:xfrm flipV="1">
            <a:off x="990600" y="3248926"/>
            <a:ext cx="0" cy="1005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358B3EB-E98C-4412-AB06-BE6C325CE9A1}"/>
              </a:ext>
            </a:extLst>
          </p:cNvPr>
          <p:cNvCxnSpPr/>
          <p:nvPr/>
        </p:nvCxnSpPr>
        <p:spPr bwMode="auto">
          <a:xfrm flipV="1">
            <a:off x="1447800" y="3560078"/>
            <a:ext cx="0" cy="685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EEAB78-B532-4CDD-9E00-61E64E3884E5}"/>
              </a:ext>
            </a:extLst>
          </p:cNvPr>
          <p:cNvCxnSpPr/>
          <p:nvPr/>
        </p:nvCxnSpPr>
        <p:spPr bwMode="auto">
          <a:xfrm flipV="1">
            <a:off x="6781800" y="3248926"/>
            <a:ext cx="0" cy="1005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38C4F53-D8B7-42E3-A3B5-43A8144093F5}"/>
              </a:ext>
            </a:extLst>
          </p:cNvPr>
          <p:cNvCxnSpPr/>
          <p:nvPr/>
        </p:nvCxnSpPr>
        <p:spPr bwMode="auto">
          <a:xfrm flipV="1">
            <a:off x="9220200" y="3248926"/>
            <a:ext cx="0" cy="10058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2516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Utilization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1C9747-DEB4-46E7-9A7D-9386AD7D933F}"/>
              </a:ext>
            </a:extLst>
          </p:cNvPr>
          <p:cNvSpPr txBox="1"/>
          <p:nvPr/>
        </p:nvSpPr>
        <p:spPr>
          <a:xfrm>
            <a:off x="0" y="2048057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 usage of 10MHz sub-channels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Predetermined 10MHz sub-channel may be used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C259FA-338C-4E1A-8CC6-BD7FFDFC23D0}"/>
              </a:ext>
            </a:extLst>
          </p:cNvPr>
          <p:cNvCxnSpPr/>
          <p:nvPr/>
        </p:nvCxnSpPr>
        <p:spPr bwMode="auto">
          <a:xfrm>
            <a:off x="762000" y="35537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99085A-12EE-4EA5-8091-E7D5C56B6695}"/>
              </a:ext>
            </a:extLst>
          </p:cNvPr>
          <p:cNvCxnSpPr/>
          <p:nvPr/>
        </p:nvCxnSpPr>
        <p:spPr bwMode="auto">
          <a:xfrm>
            <a:off x="762000" y="3248926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9">
            <a:extLst>
              <a:ext uri="{FF2B5EF4-FFF2-40B4-BE49-F238E27FC236}">
                <a16:creationId xmlns:a16="http://schemas.microsoft.com/office/drawing/2014/main" id="{B1548F14-80C5-4605-B4A4-C9FE44BD1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2A02399-117F-4D35-8777-B518D36A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02032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1BF6115-E290-4DDD-B00D-756F8EB878B3}"/>
              </a:ext>
            </a:extLst>
          </p:cNvPr>
          <p:cNvCxnSpPr/>
          <p:nvPr/>
        </p:nvCxnSpPr>
        <p:spPr bwMode="auto">
          <a:xfrm>
            <a:off x="6581147" y="35537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8EF6BFD-4AD6-4F98-B676-A6A6F42B9592}"/>
              </a:ext>
            </a:extLst>
          </p:cNvPr>
          <p:cNvCxnSpPr/>
          <p:nvPr/>
        </p:nvCxnSpPr>
        <p:spPr bwMode="auto">
          <a:xfrm>
            <a:off x="6581147" y="3248926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9">
            <a:extLst>
              <a:ext uri="{FF2B5EF4-FFF2-40B4-BE49-F238E27FC236}">
                <a16:creationId xmlns:a16="http://schemas.microsoft.com/office/drawing/2014/main" id="{6ED83FEF-72B9-48CF-93E4-6960B27F1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020326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FDFA234A-BFF4-43BC-9DCE-F6E81DA48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2277" y="3322127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</a:t>
            </a: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307B1611-0044-42A9-9787-D254E18E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746682"/>
            <a:ext cx="4937760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Sparsely used sub-channels: high utilization for both</a:t>
            </a:r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61F47571-AA77-4893-806B-6ABF55C61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5953" y="3020326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51F5AFB0-6958-42E9-8DD7-520713057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922" y="302032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6D4409F-51DA-4F19-A34F-A766FCB540FD}"/>
              </a:ext>
            </a:extLst>
          </p:cNvPr>
          <p:cNvCxnSpPr/>
          <p:nvPr/>
        </p:nvCxnSpPr>
        <p:spPr bwMode="auto">
          <a:xfrm>
            <a:off x="762000" y="4845193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24234FE-EC15-4C61-8997-C98E45710ACC}"/>
              </a:ext>
            </a:extLst>
          </p:cNvPr>
          <p:cNvCxnSpPr/>
          <p:nvPr/>
        </p:nvCxnSpPr>
        <p:spPr bwMode="auto">
          <a:xfrm>
            <a:off x="762000" y="4540393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2" name="Rectangle 9">
            <a:extLst>
              <a:ext uri="{FF2B5EF4-FFF2-40B4-BE49-F238E27FC236}">
                <a16:creationId xmlns:a16="http://schemas.microsoft.com/office/drawing/2014/main" id="{EEF9BEFC-DE9D-44B5-9EFC-5A22D00C2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4311793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EAEE7358-486B-4A87-8150-A30E441F3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4311792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6520531-063F-421D-BD21-D019EFCB2668}"/>
              </a:ext>
            </a:extLst>
          </p:cNvPr>
          <p:cNvCxnSpPr/>
          <p:nvPr/>
        </p:nvCxnSpPr>
        <p:spPr bwMode="auto">
          <a:xfrm>
            <a:off x="6581147" y="4845193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0F55627-3480-497C-94AA-F04691E8C4AF}"/>
              </a:ext>
            </a:extLst>
          </p:cNvPr>
          <p:cNvCxnSpPr/>
          <p:nvPr/>
        </p:nvCxnSpPr>
        <p:spPr bwMode="auto">
          <a:xfrm>
            <a:off x="6581147" y="4540393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6" name="Rectangle 9">
            <a:extLst>
              <a:ext uri="{FF2B5EF4-FFF2-40B4-BE49-F238E27FC236}">
                <a16:creationId xmlns:a16="http://schemas.microsoft.com/office/drawing/2014/main" id="{F83CDDB0-AA4D-4F9A-B139-CF7F8D004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311793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986A47D-34A7-451E-9D83-DAA26F5630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2277" y="4613594"/>
            <a:ext cx="2743200" cy="228422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10MHz TX</a:t>
            </a:r>
          </a:p>
        </p:txBody>
      </p:sp>
      <p:sp>
        <p:nvSpPr>
          <p:cNvPr id="38" name="Rectangle 9">
            <a:extLst>
              <a:ext uri="{FF2B5EF4-FFF2-40B4-BE49-F238E27FC236}">
                <a16:creationId xmlns:a16="http://schemas.microsoft.com/office/drawing/2014/main" id="{178CDAC3-8772-4C39-BF04-A4017E66B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5953" y="4311793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16861A8C-C981-4F06-970A-873D154A6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322" y="4311792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E14A3C-7E75-4067-87CA-9A53BB2D0682}"/>
              </a:ext>
            </a:extLst>
          </p:cNvPr>
          <p:cNvCxnSpPr/>
          <p:nvPr/>
        </p:nvCxnSpPr>
        <p:spPr bwMode="auto">
          <a:xfrm>
            <a:off x="774577" y="6209685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225DE7E-46DD-45B8-9D0D-43498170E970}"/>
              </a:ext>
            </a:extLst>
          </p:cNvPr>
          <p:cNvCxnSpPr/>
          <p:nvPr/>
        </p:nvCxnSpPr>
        <p:spPr bwMode="auto">
          <a:xfrm>
            <a:off x="774577" y="5904885"/>
            <a:ext cx="46634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1721867-E09B-4ECC-AB43-3A41783DB704}"/>
              </a:ext>
            </a:extLst>
          </p:cNvPr>
          <p:cNvCxnSpPr/>
          <p:nvPr/>
        </p:nvCxnSpPr>
        <p:spPr bwMode="auto">
          <a:xfrm>
            <a:off x="6593724" y="6209685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72ADF81-F5B7-48A4-B13E-91EFD0B6ADC0}"/>
              </a:ext>
            </a:extLst>
          </p:cNvPr>
          <p:cNvCxnSpPr/>
          <p:nvPr/>
        </p:nvCxnSpPr>
        <p:spPr bwMode="auto">
          <a:xfrm>
            <a:off x="6593724" y="5904885"/>
            <a:ext cx="4937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0" name="Rectangle 9">
            <a:extLst>
              <a:ext uri="{FF2B5EF4-FFF2-40B4-BE49-F238E27FC236}">
                <a16:creationId xmlns:a16="http://schemas.microsoft.com/office/drawing/2014/main" id="{3C72073D-6D32-4A43-B36F-8BAB1EA87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240" y="4311793"/>
            <a:ext cx="12801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1" name="Rectangle 9">
            <a:extLst>
              <a:ext uri="{FF2B5EF4-FFF2-40B4-BE49-F238E27FC236}">
                <a16:creationId xmlns:a16="http://schemas.microsoft.com/office/drawing/2014/main" id="{9566E6E5-D945-4977-BD40-71FC2C529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123" y="4311793"/>
            <a:ext cx="12801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2" name="TextBox 20">
            <a:extLst>
              <a:ext uri="{FF2B5EF4-FFF2-40B4-BE49-F238E27FC236}">
                <a16:creationId xmlns:a16="http://schemas.microsoft.com/office/drawing/2014/main" id="{56164F52-7657-4DA4-86C2-AE595C729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135" y="4010347"/>
            <a:ext cx="77010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Heavily used other sub-channel: advantage to 10MHz channel usage</a:t>
            </a:r>
          </a:p>
        </p:txBody>
      </p:sp>
      <p:sp>
        <p:nvSpPr>
          <p:cNvPr id="63" name="Rectangle 9">
            <a:extLst>
              <a:ext uri="{FF2B5EF4-FFF2-40B4-BE49-F238E27FC236}">
                <a16:creationId xmlns:a16="http://schemas.microsoft.com/office/drawing/2014/main" id="{C7F3C5BD-913F-4A23-8472-442322318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1" y="5981085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4" name="Rectangle 9">
            <a:extLst>
              <a:ext uri="{FF2B5EF4-FFF2-40B4-BE49-F238E27FC236}">
                <a16:creationId xmlns:a16="http://schemas.microsoft.com/office/drawing/2014/main" id="{C2FA4933-67E9-46C1-8FB6-384B3DCCF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5679462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sp>
        <p:nvSpPr>
          <p:cNvPr id="65" name="Rectangle 9">
            <a:extLst>
              <a:ext uri="{FF2B5EF4-FFF2-40B4-BE49-F238E27FC236}">
                <a16:creationId xmlns:a16="http://schemas.microsoft.com/office/drawing/2014/main" id="{CBE6B198-2299-432C-858C-435F8BB0C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123" y="5981085"/>
            <a:ext cx="12801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6" name="Rectangle 9">
            <a:extLst>
              <a:ext uri="{FF2B5EF4-FFF2-40B4-BE49-F238E27FC236}">
                <a16:creationId xmlns:a16="http://schemas.microsoft.com/office/drawing/2014/main" id="{AC6B50F7-F1ED-4BAA-A37C-4A5FD6E89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1" y="5980468"/>
            <a:ext cx="8382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7" name="Rectangle 9">
            <a:extLst>
              <a:ext uri="{FF2B5EF4-FFF2-40B4-BE49-F238E27FC236}">
                <a16:creationId xmlns:a16="http://schemas.microsoft.com/office/drawing/2014/main" id="{A5DAE89D-BF34-4824-AB03-E941FB040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5678845"/>
            <a:ext cx="1371600" cy="530223"/>
          </a:xfrm>
          <a:prstGeom prst="rect">
            <a:avLst/>
          </a:prstGeom>
          <a:solidFill>
            <a:schemeClr val="accent2">
              <a:lumMod val="50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20MHz TX</a:t>
            </a:r>
          </a:p>
        </p:txBody>
      </p:sp>
      <p:sp>
        <p:nvSpPr>
          <p:cNvPr id="68" name="Rectangle 9">
            <a:extLst>
              <a:ext uri="{FF2B5EF4-FFF2-40B4-BE49-F238E27FC236}">
                <a16:creationId xmlns:a16="http://schemas.microsoft.com/office/drawing/2014/main" id="{CD982E55-B06D-4019-8D97-A7185DBA4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5123" y="5980468"/>
            <a:ext cx="128016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Busy</a:t>
            </a:r>
          </a:p>
        </p:txBody>
      </p:sp>
      <p:sp>
        <p:nvSpPr>
          <p:cNvPr id="69" name="TextBox 20">
            <a:extLst>
              <a:ext uri="{FF2B5EF4-FFF2-40B4-BE49-F238E27FC236}">
                <a16:creationId xmlns:a16="http://schemas.microsoft.com/office/drawing/2014/main" id="{3044B884-ACB4-4D0E-BCB3-8D837BEA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1135" y="5387252"/>
            <a:ext cx="77010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anchor="ctr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Heavily used predetermined sub-channel: low utilization for both</a:t>
            </a:r>
          </a:p>
        </p:txBody>
      </p:sp>
    </p:spTree>
    <p:extLst>
      <p:ext uri="{BB962C8B-B14F-4D97-AF65-F5344CB8AC3E}">
        <p14:creationId xmlns:p14="http://schemas.microsoft.com/office/powerpoint/2010/main" val="3108325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Complexity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872D71-9914-41AF-9B7C-E84319C1B377}"/>
              </a:ext>
            </a:extLst>
          </p:cNvPr>
          <p:cNvCxnSpPr/>
          <p:nvPr/>
        </p:nvCxnSpPr>
        <p:spPr bwMode="auto">
          <a:xfrm>
            <a:off x="6096000" y="2020094"/>
            <a:ext cx="0" cy="41132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01C9747-DEB4-46E7-9A7D-9386AD7D933F}"/>
              </a:ext>
            </a:extLst>
          </p:cNvPr>
          <p:cNvSpPr txBox="1"/>
          <p:nvPr/>
        </p:nvSpPr>
        <p:spPr>
          <a:xfrm>
            <a:off x="0" y="2048057"/>
            <a:ext cx="609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No usage of 10MHz sub-channels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EEB18-37D7-4C27-8DDB-62EEE0764679}"/>
              </a:ext>
            </a:extLst>
          </p:cNvPr>
          <p:cNvSpPr txBox="1"/>
          <p:nvPr/>
        </p:nvSpPr>
        <p:spPr>
          <a:xfrm>
            <a:off x="6095999" y="2048057"/>
            <a:ext cx="609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Predetermined 10MHz sub-channel may be used</a:t>
            </a: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B2A02399-117F-4D35-8777-B518D36A7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5284" y="3093720"/>
            <a:ext cx="1463040" cy="64008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20MHz receiver</a:t>
            </a:r>
          </a:p>
          <a:p>
            <a:pPr algn="ctr">
              <a:spcAft>
                <a:spcPts val="600"/>
              </a:spcAft>
            </a:pP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10MHz NAV receiver of either sub-channel</a:t>
            </a:r>
          </a:p>
        </p:txBody>
      </p:sp>
      <p:sp>
        <p:nvSpPr>
          <p:cNvPr id="26" name="TextBox 20">
            <a:extLst>
              <a:ext uri="{FF2B5EF4-FFF2-40B4-BE49-F238E27FC236}">
                <a16:creationId xmlns:a16="http://schemas.microsoft.com/office/drawing/2014/main" id="{307B1611-0044-42A9-9787-D254E18E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4154775"/>
            <a:ext cx="4495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1800" kern="0" dirty="0">
                <a:solidFill>
                  <a:srgbClr val="000000"/>
                </a:solidFill>
              </a:rPr>
              <a:t>No concurrent reception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Single receiver, toggling between 20MHz reception and NAV reception in either 10MHz sub-channels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  <a:latin typeface="+mn-lt"/>
                <a:ea typeface="+mn-ea"/>
              </a:rPr>
              <a:t>Single radio (always tuned to 20MHz channel)</a:t>
            </a:r>
          </a:p>
        </p:txBody>
      </p:sp>
      <p:sp>
        <p:nvSpPr>
          <p:cNvPr id="27" name="TextBox 20">
            <a:extLst>
              <a:ext uri="{FF2B5EF4-FFF2-40B4-BE49-F238E27FC236}">
                <a16:creationId xmlns:a16="http://schemas.microsoft.com/office/drawing/2014/main" id="{557DA5BE-3EB4-457F-9F70-A3823088F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103" y="4154775"/>
            <a:ext cx="5337495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en-US" sz="1800" kern="0" dirty="0">
                <a:solidFill>
                  <a:srgbClr val="000000"/>
                </a:solidFill>
              </a:rPr>
              <a:t>Concurrent reception (for NAV during sub-channel reception)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</a:rPr>
              <a:t>NAV receiver is almost as complicated as full receiver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rgbClr val="000000"/>
                </a:solidFill>
              </a:rPr>
              <a:t>Dual radio is needed to maintain receiver sensitivity and adjacent channel rejection </a:t>
            </a:r>
          </a:p>
          <a:p>
            <a:pPr>
              <a:spcBef>
                <a:spcPts val="600"/>
              </a:spcBef>
            </a:pPr>
            <a:r>
              <a:rPr lang="en-US" altLang="en-US" sz="1800" kern="0" dirty="0">
                <a:solidFill>
                  <a:srgbClr val="000000"/>
                </a:solidFill>
              </a:rPr>
              <a:t>Simplified solution would have been possible with compromised protection of other sub-channel</a:t>
            </a: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81DF56BF-7877-45ED-BE44-8F5F66EB6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8" y="3020325"/>
            <a:ext cx="137160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L-STF detector</a:t>
            </a:r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20A17D8F-D522-48D5-BCC7-8EE5C0B2F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8" y="3490317"/>
            <a:ext cx="137160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L-STF detector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A6DAF9-62FC-4B4F-9709-41FE7A638ADC}"/>
              </a:ext>
            </a:extLst>
          </p:cNvPr>
          <p:cNvCxnSpPr/>
          <p:nvPr/>
        </p:nvCxnSpPr>
        <p:spPr bwMode="auto">
          <a:xfrm flipH="1" flipV="1">
            <a:off x="3657607" y="3400455"/>
            <a:ext cx="487677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72F536C-395F-41E9-BCB2-40FD267616D8}"/>
              </a:ext>
            </a:extLst>
          </p:cNvPr>
          <p:cNvCxnSpPr>
            <a:cxnSpLocks/>
            <a:stCxn id="19" idx="3"/>
          </p:cNvCxnSpPr>
          <p:nvPr/>
        </p:nvCxnSpPr>
        <p:spPr bwMode="auto">
          <a:xfrm>
            <a:off x="3429008" y="3157485"/>
            <a:ext cx="228599" cy="242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Rectangle 9">
            <a:extLst>
              <a:ext uri="{FF2B5EF4-FFF2-40B4-BE49-F238E27FC236}">
                <a16:creationId xmlns:a16="http://schemas.microsoft.com/office/drawing/2014/main" id="{253EA661-1A79-4530-A835-B8F6A65649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4" y="3200400"/>
            <a:ext cx="118872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RX/TX front end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89150079-277B-4F79-A9D1-479E941BFEBE}"/>
              </a:ext>
            </a:extLst>
          </p:cNvPr>
          <p:cNvCxnSpPr>
            <a:cxnSpLocks/>
          </p:cNvCxnSpPr>
          <p:nvPr/>
        </p:nvCxnSpPr>
        <p:spPr bwMode="auto">
          <a:xfrm>
            <a:off x="1554484" y="3400455"/>
            <a:ext cx="23240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7764815-879F-49B9-8914-A706E0C9AC04}"/>
              </a:ext>
            </a:extLst>
          </p:cNvPr>
          <p:cNvCxnSpPr>
            <a:cxnSpLocks/>
            <a:endCxn id="19" idx="1"/>
          </p:cNvCxnSpPr>
          <p:nvPr/>
        </p:nvCxnSpPr>
        <p:spPr bwMode="auto">
          <a:xfrm flipV="1">
            <a:off x="1782052" y="3157485"/>
            <a:ext cx="275356" cy="2429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85CE79E-AB9A-45B8-937D-BC400F257005}"/>
              </a:ext>
            </a:extLst>
          </p:cNvPr>
          <p:cNvCxnSpPr>
            <a:cxnSpLocks/>
            <a:endCxn id="24" idx="1"/>
          </p:cNvCxnSpPr>
          <p:nvPr/>
        </p:nvCxnSpPr>
        <p:spPr bwMode="auto">
          <a:xfrm>
            <a:off x="1782052" y="3400455"/>
            <a:ext cx="275356" cy="2270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9">
            <a:extLst>
              <a:ext uri="{FF2B5EF4-FFF2-40B4-BE49-F238E27FC236}">
                <a16:creationId xmlns:a16="http://schemas.microsoft.com/office/drawing/2014/main" id="{0C0B62AB-BB6C-45EA-9300-BC0F5152E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4644" y="2895600"/>
            <a:ext cx="1463040" cy="530223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10/20MHz receiver</a:t>
            </a:r>
          </a:p>
        </p:txBody>
      </p:sp>
      <p:sp>
        <p:nvSpPr>
          <p:cNvPr id="30" name="Rectangle 9">
            <a:extLst>
              <a:ext uri="{FF2B5EF4-FFF2-40B4-BE49-F238E27FC236}">
                <a16:creationId xmlns:a16="http://schemas.microsoft.com/office/drawing/2014/main" id="{CDBD959E-E553-41E3-B2DB-77DA23FD2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6768" y="3017147"/>
            <a:ext cx="137160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L-STF detector</a:t>
            </a:r>
          </a:p>
        </p:txBody>
      </p:sp>
      <p:sp>
        <p:nvSpPr>
          <p:cNvPr id="31" name="Rectangle 9">
            <a:extLst>
              <a:ext uri="{FF2B5EF4-FFF2-40B4-BE49-F238E27FC236}">
                <a16:creationId xmlns:a16="http://schemas.microsoft.com/office/drawing/2014/main" id="{A8CE76F2-974A-4CD4-87C4-05DF052D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6768" y="3487139"/>
            <a:ext cx="137160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L-STF detector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734432F-192A-4C40-894D-5ADDE5613F4C}"/>
              </a:ext>
            </a:extLst>
          </p:cNvPr>
          <p:cNvCxnSpPr>
            <a:cxnSpLocks/>
            <a:stCxn id="29" idx="1"/>
            <a:endCxn id="30" idx="3"/>
          </p:cNvCxnSpPr>
          <p:nvPr/>
        </p:nvCxnSpPr>
        <p:spPr bwMode="auto">
          <a:xfrm flipH="1" flipV="1">
            <a:off x="9618368" y="3154307"/>
            <a:ext cx="716276" cy="640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Rectangle 9">
            <a:extLst>
              <a:ext uri="{FF2B5EF4-FFF2-40B4-BE49-F238E27FC236}">
                <a16:creationId xmlns:a16="http://schemas.microsoft.com/office/drawing/2014/main" id="{024297AA-53A6-4629-A54B-EF92CB400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4" y="2952690"/>
            <a:ext cx="118872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RX/TX front end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6550A731-7A1C-4CDE-A508-C46DB01BF7AF}"/>
              </a:ext>
            </a:extLst>
          </p:cNvPr>
          <p:cNvCxnSpPr>
            <a:cxnSpLocks/>
            <a:stCxn id="38" idx="3"/>
            <a:endCxn id="30" idx="1"/>
          </p:cNvCxnSpPr>
          <p:nvPr/>
        </p:nvCxnSpPr>
        <p:spPr bwMode="auto">
          <a:xfrm>
            <a:off x="7726684" y="3152745"/>
            <a:ext cx="520084" cy="156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Rectangle 9">
            <a:extLst>
              <a:ext uri="{FF2B5EF4-FFF2-40B4-BE49-F238E27FC236}">
                <a16:creationId xmlns:a16="http://schemas.microsoft.com/office/drawing/2014/main" id="{B5E7D957-5F95-41D1-A7A2-468FAEB2C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47960" y="3487139"/>
            <a:ext cx="1463040" cy="27432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10MHz NAV receiver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6F5C66ED-F79C-4ADA-B179-568B4603F230}"/>
              </a:ext>
            </a:extLst>
          </p:cNvPr>
          <p:cNvCxnSpPr>
            <a:cxnSpLocks/>
            <a:stCxn id="33" idx="1"/>
            <a:endCxn id="31" idx="3"/>
          </p:cNvCxnSpPr>
          <p:nvPr/>
        </p:nvCxnSpPr>
        <p:spPr bwMode="auto">
          <a:xfrm flipH="1">
            <a:off x="9618368" y="3624299"/>
            <a:ext cx="7295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Rectangle 9">
            <a:extLst>
              <a:ext uri="{FF2B5EF4-FFF2-40B4-BE49-F238E27FC236}">
                <a16:creationId xmlns:a16="http://schemas.microsoft.com/office/drawing/2014/main" id="{C3DC8814-DF81-4783-8D96-AB50C98577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4" y="3409890"/>
            <a:ext cx="1188720" cy="40011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algn="ctr">
            <a:noFill/>
            <a:round/>
            <a:headEnd type="none" w="sm" len="sm"/>
            <a:tailEnd type="none" w="sm" len="sm"/>
          </a:ln>
        </p:spPr>
        <p:txBody>
          <a:bodyPr lIns="0" tIns="0" rIns="0" bIns="0"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RX front end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2503F57-C7B5-4F2E-B14A-733285406690}"/>
              </a:ext>
            </a:extLst>
          </p:cNvPr>
          <p:cNvCxnSpPr>
            <a:cxnSpLocks/>
            <a:stCxn id="44" idx="3"/>
            <a:endCxn id="31" idx="1"/>
          </p:cNvCxnSpPr>
          <p:nvPr/>
        </p:nvCxnSpPr>
        <p:spPr bwMode="auto">
          <a:xfrm>
            <a:off x="7726684" y="3609945"/>
            <a:ext cx="52008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039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CB431CE-E330-401D-8F71-047C818D3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624660"/>
              </p:ext>
            </p:extLst>
          </p:nvPr>
        </p:nvGraphicFramePr>
        <p:xfrm>
          <a:off x="335280" y="1981200"/>
          <a:ext cx="11247120" cy="4216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1262717627"/>
                    </a:ext>
                  </a:extLst>
                </a:gridCol>
                <a:gridCol w="4480560">
                  <a:extLst>
                    <a:ext uri="{9D8B030D-6E8A-4147-A177-3AD203B41FA5}">
                      <a16:colId xmlns:a16="http://schemas.microsoft.com/office/drawing/2014/main" val="2711662387"/>
                    </a:ext>
                  </a:extLst>
                </a:gridCol>
                <a:gridCol w="4480560">
                  <a:extLst>
                    <a:ext uri="{9D8B030D-6E8A-4147-A177-3AD203B41FA5}">
                      <a16:colId xmlns:a16="http://schemas.microsoft.com/office/drawing/2014/main" val="9525506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No usage of 10MHz sub-channels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10MHz sub-channels may be used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721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Transmission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20MHz transmission when both sub-channels are idle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en-US" sz="1800" u="none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Using predetermined 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10MHz sub-channel when other sub-channel is busy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32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Protection of 10MHz sub-channels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Good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Both are protected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Mostly good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The other sub-channel is less protected after 10MHz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306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en-US" sz="1800" b="1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Adjacent channel 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</a:rPr>
                        <a:t>No interference </a:t>
                      </a:r>
                      <a:r>
                        <a:rPr lang="en-US" altLang="en-US" sz="18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from other sub-channel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Mutual interference </a:t>
                      </a:r>
                      <a:r>
                        <a:rPr lang="en-US" altLang="en-US" sz="18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to other sub-channel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289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Implementation complexity /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</a:rPr>
                        <a:t>Medium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Single receiver and single radio path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Double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. Dual receiver and dual radio path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520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Link utilization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Medium-low</a:t>
                      </a:r>
                      <a:r>
                        <a:rPr lang="en-US" altLang="en-US" sz="1800" kern="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</a:rPr>
                        <a:t>. 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Not coping with heavily used sub-channels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kern="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Medium.</a:t>
                      </a:r>
                      <a:r>
                        <a:rPr lang="en-US" altLang="en-US" sz="1800" kern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en-US" sz="1800" kern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Can cope with heavily used other sub-channel. Can’t cope with busy predetermined sub-channel</a:t>
                      </a:r>
                      <a:endParaRPr lang="en-US" altLang="en-US" sz="1800" kern="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34803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Summary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Using 10MHz sub-channel doubles complexity and creates adjacent channel interference for better coping with heavy load in non predetermined sub-channel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8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4095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914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37489</TotalTime>
  <Words>960</Words>
  <Application>Microsoft Office PowerPoint</Application>
  <PresentationFormat>Widescreen</PresentationFormat>
  <Paragraphs>233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20MHz Channel Usage Options</vt:lpstr>
      <vt:lpstr>Assumptions</vt:lpstr>
      <vt:lpstr>Stating the obvious:  Service should use a single predetermined sub-channel</vt:lpstr>
      <vt:lpstr>Options for 20MHz Channel Usage</vt:lpstr>
      <vt:lpstr>Adjacent Channel Interference </vt:lpstr>
      <vt:lpstr>Protection of Second Sub-Channel</vt:lpstr>
      <vt:lpstr>Link Utilization</vt:lpstr>
      <vt:lpstr>Implementation Complexity</vt:lpstr>
      <vt:lpstr>Comparison Summary </vt:lpstr>
      <vt:lpstr>Not to Decide is to Decide</vt:lpstr>
      <vt:lpstr>Straw Poll #1</vt:lpstr>
      <vt:lpstr>Straw Poll #2</vt:lpstr>
      <vt:lpstr>Straw Poll #3a</vt:lpstr>
      <vt:lpstr>Straw Poll #3b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954</cp:revision>
  <cp:lastPrinted>1601-01-01T00:00:00Z</cp:lastPrinted>
  <dcterms:created xsi:type="dcterms:W3CDTF">2018-10-25T12:07:45Z</dcterms:created>
  <dcterms:modified xsi:type="dcterms:W3CDTF">2019-07-07T05:50:59Z</dcterms:modified>
</cp:coreProperties>
</file>