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8" r:id="rId2"/>
    <p:sldId id="317" r:id="rId3"/>
    <p:sldId id="330" r:id="rId4"/>
    <p:sldId id="349" r:id="rId5"/>
    <p:sldId id="350" r:id="rId6"/>
    <p:sldId id="351" r:id="rId7"/>
    <p:sldId id="348" r:id="rId8"/>
    <p:sldId id="352" r:id="rId9"/>
    <p:sldId id="356" r:id="rId10"/>
    <p:sldId id="353" r:id="rId11"/>
    <p:sldId id="357" r:id="rId12"/>
    <p:sldId id="354" r:id="rId13"/>
    <p:sldId id="295" r:id="rId14"/>
    <p:sldId id="355" r:id="rId15"/>
    <p:sldId id="329" r:id="rId16"/>
  </p:sldIdLst>
  <p:sldSz cx="9144000" cy="6858000" type="screen4x3"/>
  <p:notesSz cx="6950075" cy="923607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66" userDrawn="1">
          <p15:clr>
            <a:srgbClr val="A4A3A4"/>
          </p15:clr>
        </p15:guide>
        <p15:guide id="2" pos="216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747" autoAdjust="0"/>
    <p:restoredTop sz="94660"/>
  </p:normalViewPr>
  <p:slideViewPr>
    <p:cSldViewPr>
      <p:cViewPr varScale="1">
        <p:scale>
          <a:sx n="99" d="100"/>
          <a:sy n="99" d="100"/>
        </p:scale>
        <p:origin x="96" y="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717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66"/>
        <p:guide pos="216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12018" cy="4613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467" y="1"/>
            <a:ext cx="3012018" cy="4613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3167"/>
            <a:ext cx="3012018" cy="46132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467" y="8773167"/>
            <a:ext cx="3012018" cy="46132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1" y="1"/>
            <a:ext cx="6950075" cy="923607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53301" y="96375"/>
            <a:ext cx="641227" cy="21012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5548" y="96375"/>
            <a:ext cx="827390" cy="21012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3163" y="698500"/>
            <a:ext cx="4602162" cy="3451225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6040" y="4387374"/>
            <a:ext cx="5096404" cy="41551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70079" y="8942215"/>
            <a:ext cx="924448" cy="18010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30003" y="8942215"/>
            <a:ext cx="512346" cy="36179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68" y="8942215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5558" y="8940636"/>
            <a:ext cx="5498961" cy="1579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9183" y="295443"/>
            <a:ext cx="5651710" cy="1579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6756" y="698315"/>
            <a:ext cx="4636566" cy="345207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6041" y="4387374"/>
            <a:ext cx="5097994" cy="424992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763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Yujin Noh, Newracom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Yujin Noh, Newracom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Yujin Noh, Newracom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Yujin Noh, Newracom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Yujin Noh, Newracom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Yujin Noh, Newracom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Yujin Noh, Newracom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Yujin Noh, Newracom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Yujin Noh, Newracom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Yujin Noh, Newracom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802.11-19/1154</a:t>
            </a:r>
            <a:r>
              <a:rPr lang="en-US" sz="1800" b="1" i="0" kern="1200" dirty="0"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  <a:cs typeface="+mn-cs"/>
              </a:rPr>
              <a:t>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684213" y="293688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July 2019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/>
              <a:t>20 </a:t>
            </a:r>
            <a:r>
              <a:rPr lang="en-GB" sz="2800"/>
              <a:t>MHz transmission in </a:t>
            </a:r>
            <a:r>
              <a:rPr lang="en-GB" sz="2800" dirty="0"/>
              <a:t>NGV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3622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2019-07-14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304079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0356059"/>
              </p:ext>
            </p:extLst>
          </p:nvPr>
        </p:nvGraphicFramePr>
        <p:xfrm>
          <a:off x="655320" y="3440844"/>
          <a:ext cx="8153400" cy="9166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73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23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98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Yujin Noh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Newracom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25361 </a:t>
                      </a:r>
                      <a:r>
                        <a:rPr lang="en-US" sz="1200" b="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Commercentre</a:t>
                      </a: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Dr Lake Forest, CA 92630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yujin.noh</a:t>
                      </a:r>
                      <a:r>
                        <a:rPr lang="en-US" sz="1100" b="0" baseline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 at 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newracom.com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" name="Footer Placeholder 9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87939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B8F68D-E145-4C5F-9C33-C3F66C666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0" lvl="1" indent="0"/>
            <a:r>
              <a:rPr lang="en-US" dirty="0"/>
              <a:t>Gamma Vector on top of CSD 1/2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769153-43CB-4C51-8191-362B88AFD5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16B472-3442-49E9-B1A9-7B7F3A3B22D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56C376C-1290-4CDB-A9BB-1845482690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7436970"/>
              </p:ext>
            </p:extLst>
          </p:nvPr>
        </p:nvGraphicFramePr>
        <p:xfrm>
          <a:off x="152400" y="1685609"/>
          <a:ext cx="2743199" cy="3003837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50004068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38074212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117044013"/>
                    </a:ext>
                  </a:extLst>
                </a:gridCol>
                <a:gridCol w="609599">
                  <a:extLst>
                    <a:ext uri="{9D8B030D-6E8A-4147-A177-3AD203B41FA5}">
                      <a16:colId xmlns:a16="http://schemas.microsoft.com/office/drawing/2014/main" val="2564417855"/>
                    </a:ext>
                  </a:extLst>
                </a:gridCol>
              </a:tblGrid>
              <a:tr h="2958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marL="68594" marR="6859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PAPR [dB] in 20 MHz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(99.9%, 8x oversampled)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marL="68594" marR="6859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656863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CSD (ns) </a:t>
                      </a:r>
                      <a:b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</a:b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(</a:t>
                      </a:r>
                      <a:r>
                        <a:rPr kumimoji="0" lang="en-US" altLang="ko-KR" sz="1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T</a:t>
                      </a:r>
                      <a:r>
                        <a:rPr kumimoji="0" lang="en-US" altLang="ko-KR" sz="1000" b="0" i="1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CS</a:t>
                      </a: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Gamma 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[1,  j]</a:t>
                      </a:r>
                      <a:endParaRPr kumimoji="0" lang="en-US" altLang="ko-KR" sz="10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marL="68594" marR="6859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L-STF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marL="68594" marR="6859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L-LTF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marL="68594" marR="6859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L-SIG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(Median)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marL="68594" marR="6859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0877747"/>
                  </a:ext>
                </a:extLst>
              </a:tr>
              <a:tr h="2958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6.0069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8.8938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0579714"/>
                  </a:ext>
                </a:extLst>
              </a:tr>
              <a:tr h="2958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4.5376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5.1647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8.7774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7212560"/>
                  </a:ext>
                </a:extLst>
              </a:tr>
              <a:tr h="2958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3.9535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4.4964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8073902"/>
                  </a:ext>
                </a:extLst>
              </a:tr>
              <a:tr h="2958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3.9235</a:t>
                      </a:r>
                    </a:p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chemeClr val="bg2"/>
                          </a:solidFill>
                          <a:effectLst/>
                          <a:latin typeface="+mn-lt"/>
                        </a:rPr>
                        <a:t>(</a:t>
                      </a:r>
                      <a:r>
                        <a:rPr lang="en-US" sz="1000" u="none" strike="noStrike" dirty="0">
                          <a:solidFill>
                            <a:schemeClr val="bg2"/>
                          </a:solidFill>
                          <a:effectLst/>
                          <a:latin typeface="+mn-lt"/>
                        </a:rPr>
                        <a:t>5.2497)</a:t>
                      </a:r>
                      <a:endParaRPr lang="en-US" sz="1000" b="0" i="0" u="none" strike="noStrike" dirty="0">
                        <a:solidFill>
                          <a:schemeClr val="bg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4.8237</a:t>
                      </a:r>
                    </a:p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chemeClr val="bg2"/>
                          </a:solidFill>
                          <a:effectLst/>
                          <a:latin typeface="+mn-lt"/>
                        </a:rPr>
                        <a:t>(5.7927)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7.4244</a:t>
                      </a:r>
                    </a:p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chemeClr val="bg2"/>
                          </a:solidFill>
                          <a:effectLst/>
                          <a:latin typeface="+mn-lt"/>
                        </a:rPr>
                        <a:t>(9.3806)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2336970"/>
                  </a:ext>
                </a:extLst>
              </a:tr>
              <a:tr h="2958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4.6851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5.6354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7.3848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9885138"/>
                  </a:ext>
                </a:extLst>
              </a:tr>
              <a:tr h="2958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5.0208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5.7121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7.611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5662241"/>
                  </a:ext>
                </a:extLst>
              </a:tr>
              <a:tr h="2958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4.904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5.8758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7.5834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1247964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6">
                <a:extLst>
                  <a:ext uri="{FF2B5EF4-FFF2-40B4-BE49-F238E27FC236}">
                    <a16:creationId xmlns:a16="http://schemas.microsoft.com/office/drawing/2014/main" id="{74FE2203-779B-44FB-A3F2-1C11609A704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78873" y="4866072"/>
                <a:ext cx="7770813" cy="1687128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600" dirty="0"/>
                  <a:t>                  is multiplied to upper 10 MHz subchannel 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US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sz="1400" dirty="0"/>
                  <a:t> could be one of { j, -1, -j }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400" dirty="0"/>
                  <a:t>k: subcarrier indices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800" dirty="0"/>
                  <a:t>Some CSD values provide improved PAPR over L-STF, L-LTF and L-SIG comparing to reference PAPR values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1800" dirty="0"/>
              </a:p>
              <a:p>
                <a:endParaRPr lang="en-US" sz="2000" dirty="0"/>
              </a:p>
            </p:txBody>
          </p:sp>
        </mc:Choice>
        <mc:Fallback xmlns="">
          <p:sp>
            <p:nvSpPr>
              <p:cNvPr id="7" name="Content Placeholder 6">
                <a:extLst>
                  <a:ext uri="{FF2B5EF4-FFF2-40B4-BE49-F238E27FC236}">
                    <a16:creationId xmlns:a16="http://schemas.microsoft.com/office/drawing/2014/main" id="{74FE2203-779B-44FB-A3F2-1C11609A704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8873" y="4866072"/>
                <a:ext cx="7770813" cy="1687128"/>
              </a:xfrm>
              <a:blipFill>
                <a:blip r:embed="rId2"/>
                <a:stretch>
                  <a:fillRect l="-471" t="-10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F5D3D855-79AF-44AC-8AF5-F9DB2D7C3D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1519651"/>
              </p:ext>
            </p:extLst>
          </p:nvPr>
        </p:nvGraphicFramePr>
        <p:xfrm>
          <a:off x="3048000" y="1685609"/>
          <a:ext cx="2743199" cy="3003837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50004068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38074212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117044013"/>
                    </a:ext>
                  </a:extLst>
                </a:gridCol>
                <a:gridCol w="609599">
                  <a:extLst>
                    <a:ext uri="{9D8B030D-6E8A-4147-A177-3AD203B41FA5}">
                      <a16:colId xmlns:a16="http://schemas.microsoft.com/office/drawing/2014/main" val="2564417855"/>
                    </a:ext>
                  </a:extLst>
                </a:gridCol>
              </a:tblGrid>
              <a:tr h="2958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marL="68594" marR="6859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PAPR [dB] in 20 MHz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(99.9%, 8x oversampled)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marL="68594" marR="6859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656863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CSD (ns) </a:t>
                      </a:r>
                      <a:b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</a:b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(</a:t>
                      </a:r>
                      <a:r>
                        <a:rPr kumimoji="0" lang="en-US" altLang="ko-KR" sz="1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T</a:t>
                      </a:r>
                      <a:r>
                        <a:rPr kumimoji="0" lang="en-US" altLang="ko-KR" sz="1000" b="0" i="1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CS</a:t>
                      </a: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Gamma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[1,  -1]</a:t>
                      </a:r>
                      <a:endParaRPr kumimoji="0" lang="en-US" altLang="ko-KR" sz="10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marL="68594" marR="6859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L-STF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marL="68594" marR="6859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L-LTF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marL="68594" marR="6859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L-SIG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(Median)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marL="68594" marR="6859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0877747"/>
                  </a:ext>
                </a:extLst>
              </a:tr>
              <a:tr h="2958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5.0489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5.5939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9.2226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0579714"/>
                  </a:ext>
                </a:extLst>
              </a:tr>
              <a:tr h="2958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4.5502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5.2744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8.5665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7212560"/>
                  </a:ext>
                </a:extLst>
              </a:tr>
              <a:tr h="2958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3.8746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4.5822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8.098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8073902"/>
                  </a:ext>
                </a:extLst>
              </a:tr>
              <a:tr h="2958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3.9235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chemeClr val="bg2"/>
                          </a:solidFill>
                          <a:effectLst/>
                          <a:latin typeface="+mn-lt"/>
                        </a:rPr>
                        <a:t>(</a:t>
                      </a:r>
                      <a:r>
                        <a:rPr lang="en-US" sz="1000" u="none" strike="noStrike" dirty="0">
                          <a:solidFill>
                            <a:schemeClr val="bg2"/>
                          </a:solidFill>
                          <a:effectLst/>
                          <a:latin typeface="+mn-lt"/>
                        </a:rPr>
                        <a:t>5.2497)</a:t>
                      </a:r>
                      <a:endParaRPr lang="en-US" sz="1000" b="0" i="0" u="none" strike="noStrike" dirty="0">
                        <a:solidFill>
                          <a:schemeClr val="bg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5.1661</a:t>
                      </a:r>
                    </a:p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chemeClr val="bg2"/>
                          </a:solidFill>
                          <a:effectLst/>
                          <a:latin typeface="+mn-lt"/>
                        </a:rPr>
                        <a:t>(5.7927)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7.3775</a:t>
                      </a:r>
                    </a:p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chemeClr val="bg2"/>
                          </a:solidFill>
                          <a:effectLst/>
                          <a:latin typeface="+mn-lt"/>
                        </a:rPr>
                        <a:t>(9.3806)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2336970"/>
                  </a:ext>
                </a:extLst>
              </a:tr>
              <a:tr h="2958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4.6851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5.5537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7.3673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9885138"/>
                  </a:ext>
                </a:extLst>
              </a:tr>
              <a:tr h="2958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4.4881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5.8535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7.5281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5662241"/>
                  </a:ext>
                </a:extLst>
              </a:tr>
              <a:tr h="2958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5.1405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5.4795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7.7092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1247964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CD30F380-B833-4F04-8BAE-ADDE8BA90C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1291842"/>
              </p:ext>
            </p:extLst>
          </p:nvPr>
        </p:nvGraphicFramePr>
        <p:xfrm>
          <a:off x="5958840" y="1676400"/>
          <a:ext cx="2743199" cy="3003837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50004068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38074212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117044013"/>
                    </a:ext>
                  </a:extLst>
                </a:gridCol>
                <a:gridCol w="609599">
                  <a:extLst>
                    <a:ext uri="{9D8B030D-6E8A-4147-A177-3AD203B41FA5}">
                      <a16:colId xmlns:a16="http://schemas.microsoft.com/office/drawing/2014/main" val="2564417855"/>
                    </a:ext>
                  </a:extLst>
                </a:gridCol>
              </a:tblGrid>
              <a:tr h="2958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marL="68594" marR="6859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PAPR [dB] in 20 MHz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(99.9%, 8x oversampled)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marL="68594" marR="6859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656863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CSD (ns) </a:t>
                      </a:r>
                      <a:b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</a:b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(</a:t>
                      </a:r>
                      <a:r>
                        <a:rPr kumimoji="0" lang="en-US" altLang="ko-KR" sz="1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T</a:t>
                      </a:r>
                      <a:r>
                        <a:rPr kumimoji="0" lang="en-US" altLang="ko-KR" sz="1000" b="0" i="1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CS</a:t>
                      </a: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Gamma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[1, -j]</a:t>
                      </a:r>
                      <a:endParaRPr kumimoji="0" lang="en-US" altLang="ko-KR" sz="10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marL="68594" marR="6859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L-STF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marL="68594" marR="6859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L-LTF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marL="68594" marR="6859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L-SIG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(Median)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marL="68594" marR="6859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0877747"/>
                  </a:ext>
                </a:extLst>
              </a:tr>
              <a:tr h="2958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4.9626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5.9549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8.9272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0579714"/>
                  </a:ext>
                </a:extLst>
              </a:tr>
              <a:tr h="2958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4.5376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5.2717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8.7766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7212560"/>
                  </a:ext>
                </a:extLst>
              </a:tr>
              <a:tr h="2958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3.6072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4.9051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7.907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8073902"/>
                  </a:ext>
                </a:extLst>
              </a:tr>
              <a:tr h="2958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3.9235</a:t>
                      </a:r>
                    </a:p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chemeClr val="bg2"/>
                          </a:solidFill>
                          <a:effectLst/>
                          <a:latin typeface="+mn-lt"/>
                        </a:rPr>
                        <a:t>(</a:t>
                      </a:r>
                      <a:r>
                        <a:rPr lang="en-US" sz="1000" u="none" strike="noStrike" dirty="0">
                          <a:solidFill>
                            <a:schemeClr val="bg2"/>
                          </a:solidFill>
                          <a:effectLst/>
                          <a:latin typeface="+mn-lt"/>
                        </a:rPr>
                        <a:t>5.2497)</a:t>
                      </a:r>
                      <a:endParaRPr lang="en-US" sz="1000" b="0" i="0" u="none" strike="noStrike" dirty="0">
                        <a:solidFill>
                          <a:schemeClr val="bg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5.0862</a:t>
                      </a:r>
                    </a:p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chemeClr val="bg2"/>
                          </a:solidFill>
                          <a:effectLst/>
                          <a:latin typeface="+mn-lt"/>
                        </a:rPr>
                        <a:t>(5.7927)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7.4111</a:t>
                      </a:r>
                    </a:p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chemeClr val="bg2"/>
                          </a:solidFill>
                          <a:effectLst/>
                          <a:latin typeface="+mn-lt"/>
                        </a:rPr>
                        <a:t>(9.3806)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2336970"/>
                  </a:ext>
                </a:extLst>
              </a:tr>
              <a:tr h="2958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4.1353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5.6177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7.3596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9885138"/>
                  </a:ext>
                </a:extLst>
              </a:tr>
              <a:tr h="2958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5.0208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5.4568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7.6325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5662241"/>
                  </a:ext>
                </a:extLst>
              </a:tr>
              <a:tr h="2958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5.1229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5.871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7.6496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1247964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E412E4E9-84D5-43F4-A75B-C07BFBFA7335}"/>
                  </a:ext>
                </a:extLst>
              </p:cNvPr>
              <p:cNvSpPr/>
              <p:nvPr/>
            </p:nvSpPr>
            <p:spPr>
              <a:xfrm>
                <a:off x="914400" y="4875281"/>
                <a:ext cx="1123962" cy="3259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US" sz="12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𝛾</m:t>
                              </m:r>
                            </m:e>
                            <m:sub>
                              <m:r>
                                <a:rPr lang="en-US" sz="1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  <m:r>
                            <a:rPr lang="en-US" sz="12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Malgun Gothic" panose="020B0503020000020004" pitchFamily="34" charset="-127"/>
                              <a:cs typeface="Times New Roman" panose="020206030504050203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2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Malgun Gothic" panose="020B0503020000020004" pitchFamily="34" charset="-127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n-US" sz="12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Malgun Gothic" panose="020B0503020000020004" pitchFamily="34" charset="-127"/>
                              <a:cs typeface="Times New Roman" panose="02020603050405020304" pitchFamily="18" charset="0"/>
                            </a:rPr>
                            <m:t>𝑗</m:t>
                          </m:r>
                          <m:r>
                            <a:rPr lang="en-US" sz="12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Malgun Gothic" panose="020B0503020000020004" pitchFamily="34" charset="-127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US" sz="12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Malgun Gothic" panose="020B0503020000020004" pitchFamily="34" charset="-127"/>
                              <a:cs typeface="Times New Roman" panose="02020603050405020304" pitchFamily="18" charset="0"/>
                            </a:rPr>
                            <m:t>𝜋</m:t>
                          </m:r>
                          <m:r>
                            <a:rPr lang="en-US" sz="12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Malgun Gothic" panose="020B0503020000020004" pitchFamily="34" charset="-127"/>
                              <a:cs typeface="Times New Roman" panose="02020603050405020304" pitchFamily="18" charset="0"/>
                            </a:rPr>
                            <m:t>𝑘</m:t>
                          </m:r>
                          <m:sSub>
                            <m:sSubPr>
                              <m:ctrlPr>
                                <a:rPr lang="en-US" sz="12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  <a:cs typeface="Times New Roman" panose="02020603050405020304" pitchFamily="18" charset="0"/>
                                </a:rPr>
                                <m:t>∆</m:t>
                              </m:r>
                            </m:e>
                            <m:sub>
                              <m:r>
                                <a:rPr lang="en-US" sz="12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  <a:cs typeface="Times New Roman" panose="02020603050405020304" pitchFamily="18" charset="0"/>
                                </a:rPr>
                                <m:t>𝐹</m:t>
                              </m:r>
                            </m:sub>
                          </m:sSub>
                          <m:sSubSup>
                            <m:sSubSupPr>
                              <m:ctrlPr>
                                <a:rPr lang="en-US" sz="12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12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  <a:cs typeface="Times New Roman" panose="020206030504050203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12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  <a:cs typeface="Times New Roman" panose="02020603050405020304" pitchFamily="18" charset="0"/>
                                </a:rPr>
                                <m:t>𝐶𝑆</m:t>
                              </m:r>
                            </m:sub>
                            <m:sup/>
                          </m:sSubSup>
                        </m:sup>
                      </m:sSup>
                    </m:oMath>
                  </m:oMathPara>
                </a14:m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E412E4E9-84D5-43F4-A75B-C07BFBFA733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4875281"/>
                <a:ext cx="1123962" cy="32592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009387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BEFB76-B3B3-4372-A702-3EBAD2995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Gamma Vector on top of CSD 2/2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7C7DB1-6188-4BB8-A41A-5ADC9C192DF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5667E6-7B27-498B-B071-2A0B2C3C541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  <p:pic>
        <p:nvPicPr>
          <p:cNvPr id="19" name="Picture 18" descr="A close up of a piece of paper&#10;&#10;Description automatically generated">
            <a:extLst>
              <a:ext uri="{FF2B5EF4-FFF2-40B4-BE49-F238E27FC236}">
                <a16:creationId xmlns:a16="http://schemas.microsoft.com/office/drawing/2014/main" id="{A1B7B4AC-47D1-4E10-BCBD-F188925E746B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8872" y="1986555"/>
            <a:ext cx="3381768" cy="3222482"/>
          </a:xfrm>
          <a:prstGeom prst="rect">
            <a:avLst/>
          </a:prstGeom>
        </p:spPr>
      </p:pic>
      <p:pic>
        <p:nvPicPr>
          <p:cNvPr id="21" name="Picture 20" descr="A close up of a piece of paper&#10;&#10;Description automatically generated">
            <a:extLst>
              <a:ext uri="{FF2B5EF4-FFF2-40B4-BE49-F238E27FC236}">
                <a16:creationId xmlns:a16="http://schemas.microsoft.com/office/drawing/2014/main" id="{B0401881-0229-46A6-B0F8-F436D77019DE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8444" y="1986555"/>
            <a:ext cx="3381768" cy="3222482"/>
          </a:xfrm>
          <a:prstGeom prst="rect">
            <a:avLst/>
          </a:prstGeom>
        </p:spPr>
      </p:pic>
      <p:pic>
        <p:nvPicPr>
          <p:cNvPr id="23" name="Picture 22" descr="A close up of a piece of paper&#10;&#10;Description automatically generated">
            <a:extLst>
              <a:ext uri="{FF2B5EF4-FFF2-40B4-BE49-F238E27FC236}">
                <a16:creationId xmlns:a16="http://schemas.microsoft.com/office/drawing/2014/main" id="{87A0AF32-E01A-4FED-BAFE-F6C75CAA75DA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6188" y="1986555"/>
            <a:ext cx="3381768" cy="3222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68396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2C623-9B43-40B4-8064-171D0E0FA6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PAPR bottleneck of 20 MHz NGV PPDU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B22DC1-FADC-4687-8DF5-CA75E4BE67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9010" y="4724400"/>
            <a:ext cx="7770813" cy="15240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Gamma vector [+1, +j] does not seem to give any PAPR benefits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Phase rotation in DCM+MCS0 improves PAPR of legacy portion meaningfully.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Prominently reduced PAPR of L-SIG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CSD related options generally provide reasonable PAPR values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-100ns picked as an example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5F93BE-A639-4162-8B6E-72665AEEBFE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315A12-4C3C-4B94-9B9A-110F8C52312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  <p:graphicFrame>
        <p:nvGraphicFramePr>
          <p:cNvPr id="6" name="내용 개체 틀 6">
            <a:extLst>
              <a:ext uri="{FF2B5EF4-FFF2-40B4-BE49-F238E27FC236}">
                <a16:creationId xmlns:a16="http://schemas.microsoft.com/office/drawing/2014/main" id="{D1D13A80-6026-4B18-90A4-CB73437212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2213379"/>
              </p:ext>
            </p:extLst>
          </p:nvPr>
        </p:nvGraphicFramePr>
        <p:xfrm>
          <a:off x="1371600" y="1676400"/>
          <a:ext cx="6137276" cy="2793345"/>
        </p:xfrm>
        <a:graphic>
          <a:graphicData uri="http://schemas.openxmlformats.org/drawingml/2006/table">
            <a:tbl>
              <a:tblPr/>
              <a:tblGrid>
                <a:gridCol w="1657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9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07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07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1918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650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PAPR [dB] 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(99.9%, 8x oversampled)</a:t>
                      </a:r>
                      <a:endParaRPr kumimoji="0" lang="ko-KR" altLang="ko-KR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L-STF</a:t>
                      </a:r>
                      <a:endParaRPr kumimoji="0" lang="ko-KR" alt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L-LTF</a:t>
                      </a:r>
                      <a:endParaRPr kumimoji="0" lang="ko-KR" alt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L-SIG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(Median)</a:t>
                      </a:r>
                      <a:endParaRPr kumimoji="0" lang="ko-KR" alt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20 MHz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NGV-DATA</a:t>
                      </a:r>
                      <a:endParaRPr kumimoji="0" lang="ko-KR" alt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0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[ 1, +j ]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Phase rotation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n-lt"/>
                        </a:rPr>
                        <a:t>5.2497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5.7927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9.3806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7.7349</a:t>
                      </a:r>
                      <a:endParaRPr kumimoji="0" lang="ko-KR" alt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0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Phase rotation 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in DCM+MCS0</a:t>
                      </a:r>
                      <a:endParaRPr kumimoji="0" lang="ko-KR" alt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n-lt"/>
                        </a:rPr>
                        <a:t>4.8133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5.8799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6.9529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44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CSD -100ns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3.5696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5.1641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7.3959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950574"/>
                  </a:ext>
                </a:extLst>
              </a:tr>
              <a:tr h="3650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CSD -100ns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[ 1, +j ]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4.8237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7.4244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3231964"/>
                  </a:ext>
                </a:extLst>
              </a:tr>
              <a:tr h="3650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CSD -100ns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[ 1, -1 ]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5.1661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7.3775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2595506"/>
                  </a:ext>
                </a:extLst>
              </a:tr>
              <a:tr h="3650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CSD -100ns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[ 1, -j ]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5.0862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7.4111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9606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81593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20 MHz phase rotation {+1, +j} seems not to provide any benefits in terms of PAPR reduction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PAPR simulation shows L-SIG is identified as bottleneck of 20 MHz PPDU transmission.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PAPR of data portion is even better than PAPR of SIG field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11bd gives the great opportunity not to have PAPR bottleneck in L-SIG of legacy portion for 20 MHz operation.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Phase rotation in DCM+MCS0 seems good.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Simple implementation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Already accepted in 11ax to reduce PAPR in DCM+MCS0 and HE-SIG-B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Currently, given OFDM numerology and format of 20 MHz PPDU not decided yet, further investigations are required.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37463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EFC44F-8F42-4279-BB05-156E9B4FE0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EE4F40-9311-4418-8647-AA68DD66E5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Based on so-far simulation results of PAPR, which option(s</a:t>
            </a:r>
            <a:r>
              <a:rPr lang="en-US"/>
              <a:t>) do </a:t>
            </a:r>
            <a:r>
              <a:rPr lang="en-US" dirty="0"/>
              <a:t>you prefer for 20 MHz transmission in 11bd?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Opt.1: legacy gamma vector with {1, +j}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Y/N/A</a:t>
            </a:r>
          </a:p>
          <a:p>
            <a:pPr marL="914400" lvl="2" indent="0"/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Opt.2: phase rotation in DCM (Dual Carrier Modulation) + MCS0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Y/N/A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Opt.3 : CSD (Cyclic Shift Delay) related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Y/N/A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A8C0E3-9A25-4BC5-A81E-76F20AFACCE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B17407-EB12-4E9B-B3F0-D452CA29AE7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75751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[1] 11-19/0514r2 Motion Booklet for IEEE 802.11 </a:t>
            </a:r>
            <a:r>
              <a:rPr lang="en-US" dirty="0" err="1"/>
              <a:t>TGbd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[2] 11-19/0686r2 PHY Numerology Discussions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3325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For 11bd, advanced PHY candidates have been considered to achieve higher throughput.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FRD&amp;SFD Motion #4 passed [1]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“In 20MHz bandwidth,  L-STF, L-LTF, and L-SIG for 10MHz PPDU are duplicated as shown in the figure below.”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There may be two options [2] for 20 MHz OFDM numerology.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Opt. 1: define tone plan over entire 20 MHz bandwidth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Opt. 2: 11bd 10 MHz + 11bd 10 MHz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In this contribution, with some methods proposed, show simulation results of PAPR of L-STF, L-LTF, L-SIG and data portion in NGV 20MHz PPDU based on Opt. 1 (e.g. 11ac 40MHz DC2 based).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10F833DF-8CD7-426A-84ED-5216B314A4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2788" y="3581400"/>
            <a:ext cx="4724400" cy="983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3970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A470DD-639D-4FF7-AEEA-20D8169C7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PAPR</a:t>
            </a:r>
            <a:br>
              <a:rPr lang="en-US" dirty="0"/>
            </a:br>
            <a:r>
              <a:rPr lang="en-US" dirty="0"/>
              <a:t>(</a:t>
            </a:r>
            <a:r>
              <a:rPr lang="en-US" dirty="0">
                <a:ea typeface="굴림" pitchFamily="50" charset="-127"/>
              </a:rPr>
              <a:t>P</a:t>
            </a:r>
            <a:r>
              <a:rPr lang="en-US" altLang="ko-KR" dirty="0">
                <a:ea typeface="굴림" pitchFamily="50" charset="-127"/>
              </a:rPr>
              <a:t>eak-to-Average Power Ratio)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FB60DE-35E4-4AE6-8742-6638516EFC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PAPR is well-known to be high when sequence is duplicated in frequency domain.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Given L-STF, L-LTF, and L-SIG for 10MHz PPDU repeated at legacy portion in 20 MHz PPDU, it is obvious that being simply repeated causes high PAPR for legacy portion of the preamble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 sz="2000" dirty="0">
              <a:ea typeface="굴림" pitchFamily="50" charset="-12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>
                <a:ea typeface="굴림" pitchFamily="50" charset="-127"/>
              </a:rPr>
              <a:t>Low PAPR value is important in reducing implementation cost of Tx Power Amplifier (PA) and Rx dynamic range related function blocks.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800" dirty="0">
                <a:ea typeface="굴림" pitchFamily="50" charset="-127"/>
              </a:rPr>
              <a:t>PAPR could be a nice guideline on actual </a:t>
            </a:r>
            <a:r>
              <a:rPr lang="en-US" altLang="ko-KR" sz="1800" dirty="0" err="1">
                <a:ea typeface="굴림" pitchFamily="50" charset="-127"/>
              </a:rPr>
              <a:t>backoff</a:t>
            </a:r>
            <a:r>
              <a:rPr lang="en-US" altLang="ko-KR" sz="1800" dirty="0">
                <a:ea typeface="굴림" pitchFamily="50" charset="-127"/>
              </a:rPr>
              <a:t> and dynamic ranges that the implementations need to consider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800" dirty="0">
              <a:ea typeface="굴림" pitchFamily="50" charset="-127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800" dirty="0">
              <a:ea typeface="굴림" pitchFamily="50" charset="-127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AF9358-E1F3-4C04-8668-0C436D37616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02A62D-D643-4914-86BB-0E20A315196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6272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A18830-A897-47EE-93C2-17378E286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Configuration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C9E8A7-1BE4-4915-84A4-C289BF223D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267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99.9% PAPR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The max power is set to a value of top 99.9%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8x oversampled rate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GI considered as part of the OFDM symbol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L-SIG PAPR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All combination of values in R1-R4 (RATE field) and R5-R16 (LENGTH field)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Data PAPR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40 MHz 11ac DC2 (downclocked by 2) based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Random values applied to more than 100,000 data OFDM symbols with MCS0, MCS2, MCS4, MCS6 and MCS8 (256QAM ¾)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2D2033-F796-4FAF-9487-2A4891AB6CA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0499A3-BC4C-4576-9467-B8F4E678B80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2083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234101-6B01-47DC-95E9-CC34C8A51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521268-8B15-404A-AB48-99EBAB7D08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Considering no legacy devices (e.g. 11n, 11ac and 11ax) in the specially assigned channels, different options can be taken into account.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Legacy gamma vector with {1, +j}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Phase rotation in MCS0 DCM (Dual Carrier Modulation)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CSD (Cyclic Shift Delay)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Gamma vector on top of CSD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/>
              <a:t>etc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CF23B2-2E97-4E05-879E-0F39AC885FB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C7208C-28BE-4FA4-938E-37E743C2851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285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B8F68D-E145-4C5F-9C33-C3F66C666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Legacy gamma vector with {1, +j}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9BA91E-5486-476B-BAFE-F32237A56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42628" y="1751013"/>
            <a:ext cx="4896571" cy="432400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Simple way to reuse what we have used (11n-like approach)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+ 1 is multiplied to lower 10 MHz subchannel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+j is multiplied to upper 10 MHz subchannel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PAPR simulation shows L-SIG is identified as bottleneck of 20 MHz PPDU transmission.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PAPR of data portion is even better than PAPR of L-SIG field.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PAPR values here could be used as reference for further analysis.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769153-43CB-4C51-8191-362B88AFD5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16B472-3442-49E9-B1A9-7B7F3A3B22D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56C376C-1290-4CDB-A9BB-1845482690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8768793"/>
              </p:ext>
            </p:extLst>
          </p:nvPr>
        </p:nvGraphicFramePr>
        <p:xfrm>
          <a:off x="685800" y="1666686"/>
          <a:ext cx="2875951" cy="896504"/>
        </p:xfrm>
        <a:graphic>
          <a:graphicData uri="http://schemas.openxmlformats.org/drawingml/2006/table">
            <a:tbl>
              <a:tblPr/>
              <a:tblGrid>
                <a:gridCol w="1047151">
                  <a:extLst>
                    <a:ext uri="{9D8B030D-6E8A-4147-A177-3AD203B41FA5}">
                      <a16:colId xmlns:a16="http://schemas.microsoft.com/office/drawing/2014/main" val="3380742128"/>
                    </a:ext>
                  </a:extLst>
                </a:gridCol>
                <a:gridCol w="934049">
                  <a:extLst>
                    <a:ext uri="{9D8B030D-6E8A-4147-A177-3AD203B41FA5}">
                      <a16:colId xmlns:a16="http://schemas.microsoft.com/office/drawing/2014/main" val="3117044013"/>
                    </a:ext>
                  </a:extLst>
                </a:gridCol>
                <a:gridCol w="894751">
                  <a:extLst>
                    <a:ext uri="{9D8B030D-6E8A-4147-A177-3AD203B41FA5}">
                      <a16:colId xmlns:a16="http://schemas.microsoft.com/office/drawing/2014/main" val="2564417855"/>
                    </a:ext>
                  </a:extLst>
                </a:gridCol>
              </a:tblGrid>
              <a:tr h="295852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PAPR [dB] (99.9%, 8x oversampled) in 20 MHz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marL="68594" marR="6859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6568631"/>
                  </a:ext>
                </a:extLst>
              </a:tr>
              <a:tr h="2958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L-STF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marL="68594" marR="6859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L-LTF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marL="68594" marR="6859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L-SIG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(Median)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marL="68594" marR="6859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0877747"/>
                  </a:ext>
                </a:extLst>
              </a:tr>
              <a:tr h="2958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5.2497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5.7927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9.3806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0579714"/>
                  </a:ext>
                </a:extLst>
              </a:tr>
            </a:tbl>
          </a:graphicData>
        </a:graphic>
      </p:graphicFrame>
      <p:pic>
        <p:nvPicPr>
          <p:cNvPr id="12" name="Picture 11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7CC95787-2CE9-43AB-9896-3614BB08EE9F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2560623"/>
            <a:ext cx="4186210" cy="3989033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E359E0E6-061F-4961-AEC2-BF97CBF9DF4E}"/>
              </a:ext>
            </a:extLst>
          </p:cNvPr>
          <p:cNvSpPr/>
          <p:nvPr/>
        </p:nvSpPr>
        <p:spPr>
          <a:xfrm>
            <a:off x="2281718" y="4450773"/>
            <a:ext cx="55656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1.7dB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4CE20C5D-307F-41AD-A5AD-8B05F42E8B15}"/>
              </a:ext>
            </a:extLst>
          </p:cNvPr>
          <p:cNvCxnSpPr/>
          <p:nvPr/>
        </p:nvCxnSpPr>
        <p:spPr bwMode="auto">
          <a:xfrm>
            <a:off x="2286000" y="4471555"/>
            <a:ext cx="5334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2710686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 descr="A close up of a piece of paper&#10;&#10;Description automatically generated">
            <a:extLst>
              <a:ext uri="{FF2B5EF4-FFF2-40B4-BE49-F238E27FC236}">
                <a16:creationId xmlns:a16="http://schemas.microsoft.com/office/drawing/2014/main" id="{740780ED-5DBA-4C93-95BB-22868354077F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756" y="2487966"/>
            <a:ext cx="4265719" cy="406479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EB8F68D-E145-4C5F-9C33-C3F66C666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Phase rotation in MCS0 DCM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9BA91E-5486-476B-BAFE-F32237A56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2400" y="1751013"/>
            <a:ext cx="4876800" cy="453442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It is accepted to mitigate the PAPR issues for DCM MCS 0 in 11ax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+ 1 is multiplied to lower 10 MHz subchannel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(-1)</a:t>
            </a:r>
            <a:r>
              <a:rPr lang="en-US" sz="1800" baseline="30000" dirty="0"/>
              <a:t>k</a:t>
            </a:r>
            <a:r>
              <a:rPr lang="en-US" sz="1800" dirty="0"/>
              <a:t> is multiplied to upper 10 MHz subchannel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k: subcarrier indices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Generally providing improved PAPR over L-STF, L-LTF and L-SIG comparing to reference PAPR values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Legacy portion (especially L-SIG) is not a bottleneck anymore comparing to data portion.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769153-43CB-4C51-8191-362B88AFD5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16B472-3442-49E9-B1A9-7B7F3A3B22D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56C376C-1290-4CDB-A9BB-1845482690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7472604"/>
              </p:ext>
            </p:extLst>
          </p:nvPr>
        </p:nvGraphicFramePr>
        <p:xfrm>
          <a:off x="665017" y="1600987"/>
          <a:ext cx="2875951" cy="945457"/>
        </p:xfrm>
        <a:graphic>
          <a:graphicData uri="http://schemas.openxmlformats.org/drawingml/2006/table">
            <a:tbl>
              <a:tblPr/>
              <a:tblGrid>
                <a:gridCol w="1047151">
                  <a:extLst>
                    <a:ext uri="{9D8B030D-6E8A-4147-A177-3AD203B41FA5}">
                      <a16:colId xmlns:a16="http://schemas.microsoft.com/office/drawing/2014/main" val="3380742128"/>
                    </a:ext>
                  </a:extLst>
                </a:gridCol>
                <a:gridCol w="934049">
                  <a:extLst>
                    <a:ext uri="{9D8B030D-6E8A-4147-A177-3AD203B41FA5}">
                      <a16:colId xmlns:a16="http://schemas.microsoft.com/office/drawing/2014/main" val="3117044013"/>
                    </a:ext>
                  </a:extLst>
                </a:gridCol>
                <a:gridCol w="894751">
                  <a:extLst>
                    <a:ext uri="{9D8B030D-6E8A-4147-A177-3AD203B41FA5}">
                      <a16:colId xmlns:a16="http://schemas.microsoft.com/office/drawing/2014/main" val="2564417855"/>
                    </a:ext>
                  </a:extLst>
                </a:gridCol>
              </a:tblGrid>
              <a:tr h="295852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PAPR [dB] (99.9%, 8x oversampled) in 20 MHz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marL="68594" marR="6859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6568631"/>
                  </a:ext>
                </a:extLst>
              </a:tr>
              <a:tr h="2958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L-STF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marL="68594" marR="6859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L-LTF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marL="68594" marR="6859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L-SIG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(Median)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marL="68594" marR="6859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0877747"/>
                  </a:ext>
                </a:extLst>
              </a:tr>
              <a:tr h="2958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4.8133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chemeClr val="bg2"/>
                          </a:solidFill>
                          <a:effectLst/>
                          <a:latin typeface="+mn-lt"/>
                        </a:rPr>
                        <a:t>(</a:t>
                      </a:r>
                      <a:r>
                        <a:rPr lang="en-US" sz="1100" u="none" strike="noStrike" dirty="0">
                          <a:solidFill>
                            <a:schemeClr val="bg2"/>
                          </a:solidFill>
                          <a:effectLst/>
                          <a:latin typeface="+mn-lt"/>
                        </a:rPr>
                        <a:t>5.2497</a:t>
                      </a:r>
                      <a:r>
                        <a:rPr lang="en-US" sz="1100" b="0" i="0" u="none" strike="noStrike" dirty="0">
                          <a:solidFill>
                            <a:schemeClr val="bg2"/>
                          </a:solidFill>
                          <a:effectLst/>
                          <a:latin typeface="+mn-lt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5.8799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chemeClr val="bg2"/>
                          </a:solidFill>
                          <a:effectLst/>
                          <a:latin typeface="Calibri" panose="020F0502020204030204" pitchFamily="34" charset="0"/>
                        </a:rPr>
                        <a:t>(</a:t>
                      </a:r>
                      <a:r>
                        <a:rPr lang="en-US" sz="1100" b="0" i="0" u="none" strike="noStrike" dirty="0">
                          <a:solidFill>
                            <a:schemeClr val="bg2"/>
                          </a:solidFill>
                          <a:effectLst/>
                          <a:latin typeface="+mn-lt"/>
                        </a:rPr>
                        <a:t>5.7927</a:t>
                      </a:r>
                      <a:r>
                        <a:rPr lang="en-US" sz="1100" b="0" i="0" u="none" strike="noStrike" dirty="0">
                          <a:solidFill>
                            <a:schemeClr val="bg2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endParaRPr lang="en-US" sz="1100" b="0" i="0" u="none" strike="noStrike" dirty="0">
                        <a:solidFill>
                          <a:schemeClr val="bg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6.9529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chemeClr val="bg2"/>
                          </a:solidFill>
                          <a:effectLst/>
                          <a:latin typeface="Calibri" panose="020F0502020204030204" pitchFamily="34" charset="0"/>
                        </a:rPr>
                        <a:t>(</a:t>
                      </a:r>
                      <a:r>
                        <a:rPr lang="en-US" sz="1100" b="0" i="0" u="none" strike="noStrike" dirty="0">
                          <a:solidFill>
                            <a:schemeClr val="bg2"/>
                          </a:solidFill>
                          <a:effectLst/>
                          <a:latin typeface="+mn-lt"/>
                        </a:rPr>
                        <a:t>9.3806</a:t>
                      </a:r>
                      <a:r>
                        <a:rPr lang="en-US" sz="1100" b="0" i="0" u="none" strike="noStrike" dirty="0">
                          <a:solidFill>
                            <a:schemeClr val="bg2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endParaRPr lang="en-US" sz="1100" b="0" i="0" u="none" strike="noStrike" dirty="0">
                        <a:solidFill>
                          <a:schemeClr val="bg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0579714"/>
                  </a:ext>
                </a:extLst>
              </a:tr>
            </a:tbl>
          </a:graphicData>
        </a:graphic>
      </p:graphicFrame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FB0A3037-BDAD-479A-A433-B91CCF4C012F}"/>
              </a:ext>
            </a:extLst>
          </p:cNvPr>
          <p:cNvCxnSpPr>
            <a:cxnSpLocks/>
          </p:cNvCxnSpPr>
          <p:nvPr/>
        </p:nvCxnSpPr>
        <p:spPr bwMode="auto">
          <a:xfrm>
            <a:off x="381000" y="1751013"/>
            <a:ext cx="530832" cy="65492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6" name="Rectangle 25">
            <a:extLst>
              <a:ext uri="{FF2B5EF4-FFF2-40B4-BE49-F238E27FC236}">
                <a16:creationId xmlns:a16="http://schemas.microsoft.com/office/drawing/2014/main" id="{B33B35B7-6C97-4CEE-ADA8-7191841B41C3}"/>
              </a:ext>
            </a:extLst>
          </p:cNvPr>
          <p:cNvSpPr/>
          <p:nvPr/>
        </p:nvSpPr>
        <p:spPr>
          <a:xfrm>
            <a:off x="103032" y="1340721"/>
            <a:ext cx="11031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gamma vector </a:t>
            </a:r>
          </a:p>
          <a:p>
            <a:r>
              <a:rPr lang="en-US" sz="1200" dirty="0">
                <a:solidFill>
                  <a:schemeClr val="tx1"/>
                </a:solidFill>
              </a:rPr>
              <a:t>{1, +j}</a:t>
            </a:r>
          </a:p>
        </p:txBody>
      </p:sp>
    </p:spTree>
    <p:extLst>
      <p:ext uri="{BB962C8B-B14F-4D97-AF65-F5344CB8AC3E}">
        <p14:creationId xmlns:p14="http://schemas.microsoft.com/office/powerpoint/2010/main" val="37768236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B8F68D-E145-4C5F-9C33-C3F66C666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0" lvl="1" indent="0"/>
            <a:r>
              <a:rPr lang="en-US" dirty="0"/>
              <a:t>CSD (Cyclic Shift Delay) 1/2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9BA91E-5486-476B-BAFE-F32237A56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70338" y="2057400"/>
            <a:ext cx="4572000" cy="373380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Cyclic delayed sequence applied to 10 MHz subchannel.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+ 1 is multiplied to lower 10 MHz subchannel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               is multiplied to upper 10 MHz subchannel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k: subcarrier indices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Depending on </a:t>
            </a:r>
            <a:r>
              <a:rPr lang="en-US" sz="2000" i="1" dirty="0"/>
              <a:t>T</a:t>
            </a:r>
            <a:r>
              <a:rPr lang="en-US" sz="2000" i="1" baseline="-25000" dirty="0"/>
              <a:t>CS</a:t>
            </a:r>
            <a:r>
              <a:rPr lang="en-US" sz="2000" dirty="0"/>
              <a:t>, some CSD values provide improved PAPR over L-STF, L-LTF and L-SIG comparing to reference PAPR values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769153-43CB-4C51-8191-362B88AFD5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16B472-3442-49E9-B1A9-7B7F3A3B22D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56C376C-1290-4CDB-A9BB-1845482690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6462286"/>
              </p:ext>
            </p:extLst>
          </p:nvPr>
        </p:nvGraphicFramePr>
        <p:xfrm>
          <a:off x="801097" y="2362200"/>
          <a:ext cx="2875950" cy="2881917"/>
        </p:xfrm>
        <a:graphic>
          <a:graphicData uri="http://schemas.openxmlformats.org/drawingml/2006/table">
            <a:tbl>
              <a:tblPr/>
              <a:tblGrid>
                <a:gridCol w="767646">
                  <a:extLst>
                    <a:ext uri="{9D8B030D-6E8A-4147-A177-3AD203B41FA5}">
                      <a16:colId xmlns:a16="http://schemas.microsoft.com/office/drawing/2014/main" val="500040686"/>
                    </a:ext>
                  </a:extLst>
                </a:gridCol>
                <a:gridCol w="767646">
                  <a:extLst>
                    <a:ext uri="{9D8B030D-6E8A-4147-A177-3AD203B41FA5}">
                      <a16:colId xmlns:a16="http://schemas.microsoft.com/office/drawing/2014/main" val="3380742128"/>
                    </a:ext>
                  </a:extLst>
                </a:gridCol>
                <a:gridCol w="684733">
                  <a:extLst>
                    <a:ext uri="{9D8B030D-6E8A-4147-A177-3AD203B41FA5}">
                      <a16:colId xmlns:a16="http://schemas.microsoft.com/office/drawing/2014/main" val="3117044013"/>
                    </a:ext>
                  </a:extLst>
                </a:gridCol>
                <a:gridCol w="655925">
                  <a:extLst>
                    <a:ext uri="{9D8B030D-6E8A-4147-A177-3AD203B41FA5}">
                      <a16:colId xmlns:a16="http://schemas.microsoft.com/office/drawing/2014/main" val="2564417855"/>
                    </a:ext>
                  </a:extLst>
                </a:gridCol>
              </a:tblGrid>
              <a:tr h="2958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marL="68594" marR="6859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PAPR [dB] in 20 MHz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(99.9%, 8x oversampled)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marL="68594" marR="6859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656863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CSD (ns)</a:t>
                      </a:r>
                      <a:b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</a:b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(</a:t>
                      </a:r>
                      <a:r>
                        <a:rPr kumimoji="0" lang="en-US" altLang="ko-KR" sz="1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T</a:t>
                      </a:r>
                      <a:r>
                        <a:rPr kumimoji="0" lang="en-US" altLang="ko-KR" sz="1000" b="0" i="1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CS</a:t>
                      </a: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)</a:t>
                      </a:r>
                      <a:endParaRPr kumimoji="0" lang="en-US" altLang="ko-KR" sz="10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marL="68594" marR="6859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L-STF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marL="68594" marR="6859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L-LTF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marL="68594" marR="6859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L-SIG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(Median)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marL="68594" marR="6859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0877747"/>
                  </a:ext>
                </a:extLst>
              </a:tr>
              <a:tr h="2958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5.0489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5.7085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9.228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0579714"/>
                  </a:ext>
                </a:extLst>
              </a:tr>
              <a:tr h="2958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4.3818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5.5877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8.5107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7212560"/>
                  </a:ext>
                </a:extLst>
              </a:tr>
              <a:tr h="2958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3.8746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4.6096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8.0954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8073902"/>
                  </a:ext>
                </a:extLst>
              </a:tr>
              <a:tr h="2958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3.5696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chemeClr val="bg2"/>
                          </a:solidFill>
                          <a:effectLst/>
                          <a:latin typeface="+mn-lt"/>
                        </a:rPr>
                        <a:t>(</a:t>
                      </a:r>
                      <a:r>
                        <a:rPr lang="en-US" sz="1100" u="none" strike="noStrike" dirty="0">
                          <a:solidFill>
                            <a:schemeClr val="bg2"/>
                          </a:solidFill>
                          <a:effectLst/>
                          <a:latin typeface="+mn-lt"/>
                        </a:rPr>
                        <a:t>5.2497</a:t>
                      </a:r>
                      <a:r>
                        <a:rPr lang="en-US" sz="1100" b="0" i="0" u="none" strike="noStrike" dirty="0">
                          <a:solidFill>
                            <a:schemeClr val="bg2"/>
                          </a:solidFill>
                          <a:effectLst/>
                          <a:latin typeface="+mn-lt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5.1641</a:t>
                      </a:r>
                    </a:p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bg2"/>
                          </a:solidFill>
                          <a:effectLst/>
                          <a:latin typeface="+mn-lt"/>
                        </a:rPr>
                        <a:t>(5.7927)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7.3959</a:t>
                      </a:r>
                    </a:p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bg2"/>
                          </a:solidFill>
                          <a:effectLst/>
                          <a:latin typeface="+mn-lt"/>
                        </a:rPr>
                        <a:t>(9.3806)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2336970"/>
                  </a:ext>
                </a:extLst>
              </a:tr>
              <a:tr h="2958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4.6851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5.3532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7.3918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9885138"/>
                  </a:ext>
                </a:extLst>
              </a:tr>
              <a:tr h="2958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5.0674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5.8687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7.5948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5662241"/>
                  </a:ext>
                </a:extLst>
              </a:tr>
              <a:tr h="2958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5.1405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5.6444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7.6878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1247964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D78664C2-A333-4EE0-9BB2-8B67A9AA0870}"/>
                  </a:ext>
                </a:extLst>
              </p:cNvPr>
              <p:cNvSpPr/>
              <p:nvPr/>
            </p:nvSpPr>
            <p:spPr>
              <a:xfrm>
                <a:off x="4596462" y="3325093"/>
                <a:ext cx="1100493" cy="36478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Malgun Gothic" panose="020B0503020000020004" pitchFamily="34" charset="-127"/>
                              <a:cs typeface="Times New Roman" panose="020206030504050203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4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Malgun Gothic" panose="020B0503020000020004" pitchFamily="34" charset="-127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n-US" sz="14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Malgun Gothic" panose="020B0503020000020004" pitchFamily="34" charset="-127"/>
                              <a:cs typeface="Times New Roman" panose="02020603050405020304" pitchFamily="18" charset="0"/>
                            </a:rPr>
                            <m:t>𝑗</m:t>
                          </m:r>
                          <m:r>
                            <a:rPr lang="en-US" sz="14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Malgun Gothic" panose="020B0503020000020004" pitchFamily="34" charset="-127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US" sz="14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Malgun Gothic" panose="020B0503020000020004" pitchFamily="34" charset="-127"/>
                              <a:cs typeface="Times New Roman" panose="02020603050405020304" pitchFamily="18" charset="0"/>
                            </a:rPr>
                            <m:t>𝜋</m:t>
                          </m:r>
                          <m:r>
                            <a:rPr lang="en-US" sz="14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Malgun Gothic" panose="020B0503020000020004" pitchFamily="34" charset="-127"/>
                              <a:cs typeface="Times New Roman" panose="02020603050405020304" pitchFamily="18" charset="0"/>
                            </a:rPr>
                            <m:t>𝑘</m:t>
                          </m:r>
                          <m:sSub>
                            <m:sSubPr>
                              <m:ctrlPr>
                                <a:rPr lang="en-US" sz="14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  <a:cs typeface="Times New Roman" panose="02020603050405020304" pitchFamily="18" charset="0"/>
                                </a:rPr>
                                <m:t>∆</m:t>
                              </m:r>
                            </m:e>
                            <m:sub>
                              <m:r>
                                <a:rPr lang="en-US" sz="14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  <a:cs typeface="Times New Roman" panose="02020603050405020304" pitchFamily="18" charset="0"/>
                                </a:rPr>
                                <m:t>𝐹</m:t>
                              </m:r>
                            </m:sub>
                          </m:sSub>
                          <m:sSubSup>
                            <m:sSubSupPr>
                              <m:ctrlPr>
                                <a:rPr lang="en-US" sz="14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14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  <a:cs typeface="Times New Roman" panose="020206030504050203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14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  <a:cs typeface="Times New Roman" panose="02020603050405020304" pitchFamily="18" charset="0"/>
                                </a:rPr>
                                <m:t>𝐶𝑆</m:t>
                              </m:r>
                            </m:sub>
                            <m:sup/>
                          </m:sSubSup>
                        </m:sup>
                      </m:sSup>
                    </m:oMath>
                  </m:oMathPara>
                </a14:m>
                <a:endParaRPr lang="en-US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D78664C2-A333-4EE0-9BB2-8B67A9AA087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6462" y="3325093"/>
                <a:ext cx="1100493" cy="36478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822115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2EC89-FC9C-40E1-B905-E44F1204F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CSD (Cyclic Shift Delay) 2/2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42653E-39B2-4993-A9EE-066C3B6F0FC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73BB4F-8139-4F38-8E51-053D3D7FAD0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  <p:pic>
        <p:nvPicPr>
          <p:cNvPr id="11" name="Picture 10" descr="A close up of a piece of paper&#10;&#10;Description automatically generated">
            <a:extLst>
              <a:ext uri="{FF2B5EF4-FFF2-40B4-BE49-F238E27FC236}">
                <a16:creationId xmlns:a16="http://schemas.microsoft.com/office/drawing/2014/main" id="{E6741F36-54A9-4C2A-BDD8-EFE6A2FDB006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1371600"/>
            <a:ext cx="5257800" cy="5010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89936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16248</TotalTime>
  <Words>1454</Words>
  <Application>Microsoft Office PowerPoint</Application>
  <PresentationFormat>On-screen Show (4:3)</PresentationFormat>
  <Paragraphs>355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Cambria Math</vt:lpstr>
      <vt:lpstr>Times New Roman</vt:lpstr>
      <vt:lpstr>Office Theme</vt:lpstr>
      <vt:lpstr>20 MHz transmission in NGV</vt:lpstr>
      <vt:lpstr>Background</vt:lpstr>
      <vt:lpstr>PAPR (Peak-to-Average Power Ratio)</vt:lpstr>
      <vt:lpstr>Simulation Configuration</vt:lpstr>
      <vt:lpstr>Options</vt:lpstr>
      <vt:lpstr>Legacy gamma vector with {1, +j}</vt:lpstr>
      <vt:lpstr>Phase rotation in MCS0 DCM</vt:lpstr>
      <vt:lpstr>CSD (Cyclic Shift Delay) 1/2</vt:lpstr>
      <vt:lpstr>CSD (Cyclic Shift Delay) 2/2</vt:lpstr>
      <vt:lpstr>Gamma Vector on top of CSD 1/2</vt:lpstr>
      <vt:lpstr>Gamma Vector on top of CSD 2/2</vt:lpstr>
      <vt:lpstr>PAPR bottleneck of 20 MHz NGV PPDU</vt:lpstr>
      <vt:lpstr>Summary</vt:lpstr>
      <vt:lpstr>SP</vt:lpstr>
      <vt:lpstr>Reference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Nsym amd Tpe at RX side when Dopler is enabled</dc:title>
  <dc:creator>Yujin Noh</dc:creator>
  <dc:description>Yujin Noh, Newracom</dc:description>
  <cp:lastModifiedBy>yujin noh</cp:lastModifiedBy>
  <cp:revision>814</cp:revision>
  <cp:lastPrinted>2019-05-09T18:43:43Z</cp:lastPrinted>
  <dcterms:created xsi:type="dcterms:W3CDTF">2016-07-23T21:44:38Z</dcterms:created>
  <dcterms:modified xsi:type="dcterms:W3CDTF">2019-07-11T12:09:34Z</dcterms:modified>
</cp:coreProperties>
</file>