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317" r:id="rId3"/>
    <p:sldId id="370" r:id="rId4"/>
    <p:sldId id="330" r:id="rId5"/>
    <p:sldId id="356" r:id="rId6"/>
    <p:sldId id="357" r:id="rId7"/>
    <p:sldId id="367" r:id="rId8"/>
    <p:sldId id="358" r:id="rId9"/>
    <p:sldId id="359" r:id="rId10"/>
    <p:sldId id="361" r:id="rId11"/>
    <p:sldId id="349" r:id="rId12"/>
    <p:sldId id="364" r:id="rId13"/>
    <p:sldId id="363" r:id="rId14"/>
    <p:sldId id="365" r:id="rId15"/>
    <p:sldId id="368" r:id="rId16"/>
    <p:sldId id="360" r:id="rId17"/>
    <p:sldId id="295" r:id="rId18"/>
    <p:sldId id="371" r:id="rId19"/>
    <p:sldId id="355" r:id="rId20"/>
    <p:sldId id="369" r:id="rId21"/>
    <p:sldId id="329" r:id="rId22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5" autoAdjust="0"/>
    <p:restoredTop sz="94660"/>
  </p:normalViewPr>
  <p:slideViewPr>
    <p:cSldViewPr>
      <p:cViewPr varScale="1">
        <p:scale>
          <a:sx n="114" d="100"/>
          <a:sy n="114" d="100"/>
        </p:scale>
        <p:origin x="4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802.11-19/1153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NGV PPDU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56059"/>
              </p:ext>
            </p:extLst>
          </p:nvPr>
        </p:nvGraphicFramePr>
        <p:xfrm>
          <a:off x="655320" y="3440844"/>
          <a:ext cx="81534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25361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Commercentre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Dr Lake Forest, CA 92630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A1B4-6CFC-4B61-9B3C-AB6058D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For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7FAB-7727-44B8-82B1-446055E24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70317"/>
            <a:ext cx="7770813" cy="8018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All options show reasonable timing to be ready for 11bd portion after NGV-SIG.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B0D82-12B4-432A-85F8-1ED73DCBC4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2D879-2ED5-4F36-887D-45B7D326D4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14" name="그룹 15">
            <a:extLst>
              <a:ext uri="{FF2B5EF4-FFF2-40B4-BE49-F238E27FC236}">
                <a16:creationId xmlns:a16="http://schemas.microsoft.com/office/drawing/2014/main" id="{3878810B-5978-4D73-80E1-4DFE93F7B52E}"/>
              </a:ext>
            </a:extLst>
          </p:cNvPr>
          <p:cNvGrpSpPr/>
          <p:nvPr/>
        </p:nvGrpSpPr>
        <p:grpSpPr>
          <a:xfrm>
            <a:off x="1335971" y="3757104"/>
            <a:ext cx="3567639" cy="239657"/>
            <a:chOff x="1905000" y="5638800"/>
            <a:chExt cx="2486097" cy="360040"/>
          </a:xfrm>
        </p:grpSpPr>
        <p:sp>
          <p:nvSpPr>
            <p:cNvPr id="19" name="직사각형 10">
              <a:extLst>
                <a:ext uri="{FF2B5EF4-FFF2-40B4-BE49-F238E27FC236}">
                  <a16:creationId xmlns:a16="http://schemas.microsoft.com/office/drawing/2014/main" id="{946F36FF-5DFC-46A5-A761-4685A225F50B}"/>
                </a:ext>
              </a:extLst>
            </p:cNvPr>
            <p:cNvSpPr/>
            <p:nvPr/>
          </p:nvSpPr>
          <p:spPr bwMode="auto">
            <a:xfrm>
              <a:off x="3206541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20" name="직사각형 11">
              <a:extLst>
                <a:ext uri="{FF2B5EF4-FFF2-40B4-BE49-F238E27FC236}">
                  <a16:creationId xmlns:a16="http://schemas.microsoft.com/office/drawing/2014/main" id="{39701242-44B2-4F04-90C8-623D39C9F835}"/>
                </a:ext>
              </a:extLst>
            </p:cNvPr>
            <p:cNvSpPr/>
            <p:nvPr/>
          </p:nvSpPr>
          <p:spPr bwMode="auto">
            <a:xfrm>
              <a:off x="3798819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>
                  <a:solidFill>
                    <a:srgbClr val="000000"/>
                  </a:solidFill>
                </a:rPr>
                <a:t>RL-SIG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직사각형 12">
              <a:extLst>
                <a:ext uri="{FF2B5EF4-FFF2-40B4-BE49-F238E27FC236}">
                  <a16:creationId xmlns:a16="http://schemas.microsoft.com/office/drawing/2014/main" id="{3112EFA1-1D1C-4F56-9991-5748D6D5B51D}"/>
                </a:ext>
              </a:extLst>
            </p:cNvPr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22" name="직사각형 13">
              <a:extLst>
                <a:ext uri="{FF2B5EF4-FFF2-40B4-BE49-F238E27FC236}">
                  <a16:creationId xmlns:a16="http://schemas.microsoft.com/office/drawing/2014/main" id="{E4515CEE-04CF-4703-B57E-68A67994BF00}"/>
                </a:ext>
              </a:extLst>
            </p:cNvPr>
            <p:cNvSpPr/>
            <p:nvPr/>
          </p:nvSpPr>
          <p:spPr bwMode="auto">
            <a:xfrm>
              <a:off x="2556581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4B7A8DE-0C92-4351-A1EB-45F3CA96DA5C}"/>
              </a:ext>
            </a:extLst>
          </p:cNvPr>
          <p:cNvSpPr/>
          <p:nvPr/>
        </p:nvSpPr>
        <p:spPr bwMode="auto">
          <a:xfrm>
            <a:off x="5735304" y="3755962"/>
            <a:ext cx="1240672" cy="240800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14D2BE-4E02-41E3-9AE4-537B32AA48CF}"/>
              </a:ext>
            </a:extLst>
          </p:cNvPr>
          <p:cNvSpPr/>
          <p:nvPr/>
        </p:nvSpPr>
        <p:spPr>
          <a:xfrm>
            <a:off x="6867831" y="3755962"/>
            <a:ext cx="437919" cy="30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BE98C0-78A9-45A2-8A99-8B56AAC03756}"/>
              </a:ext>
            </a:extLst>
          </p:cNvPr>
          <p:cNvSpPr/>
          <p:nvPr/>
        </p:nvSpPr>
        <p:spPr>
          <a:xfrm>
            <a:off x="4898681" y="3755962"/>
            <a:ext cx="836623" cy="240800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chemeClr val="tx1"/>
                </a:solidFill>
              </a:rPr>
              <a:t>NGV-SIG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47EE15-C1E9-4EB6-918E-1CB54672EF11}"/>
              </a:ext>
            </a:extLst>
          </p:cNvPr>
          <p:cNvSpPr txBox="1"/>
          <p:nvPr/>
        </p:nvSpPr>
        <p:spPr>
          <a:xfrm>
            <a:off x="5725863" y="3657521"/>
            <a:ext cx="574781" cy="25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24" name="그룹 15">
            <a:extLst>
              <a:ext uri="{FF2B5EF4-FFF2-40B4-BE49-F238E27FC236}">
                <a16:creationId xmlns:a16="http://schemas.microsoft.com/office/drawing/2014/main" id="{E947A9D7-3CA1-4924-946F-CD3F984475E2}"/>
              </a:ext>
            </a:extLst>
          </p:cNvPr>
          <p:cNvGrpSpPr/>
          <p:nvPr/>
        </p:nvGrpSpPr>
        <p:grpSpPr>
          <a:xfrm>
            <a:off x="1331680" y="4459736"/>
            <a:ext cx="4407969" cy="242764"/>
            <a:chOff x="1905000" y="5634131"/>
            <a:chExt cx="3071678" cy="364709"/>
          </a:xfrm>
        </p:grpSpPr>
        <p:sp>
          <p:nvSpPr>
            <p:cNvPr id="29" name="직사각형 10">
              <a:extLst>
                <a:ext uri="{FF2B5EF4-FFF2-40B4-BE49-F238E27FC236}">
                  <a16:creationId xmlns:a16="http://schemas.microsoft.com/office/drawing/2014/main" id="{76379EEF-163E-49D0-8496-D6867DA8EEF4}"/>
                </a:ext>
              </a:extLst>
            </p:cNvPr>
            <p:cNvSpPr/>
            <p:nvPr/>
          </p:nvSpPr>
          <p:spPr bwMode="auto">
            <a:xfrm>
              <a:off x="3206541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30" name="직사각형 11">
              <a:extLst>
                <a:ext uri="{FF2B5EF4-FFF2-40B4-BE49-F238E27FC236}">
                  <a16:creationId xmlns:a16="http://schemas.microsoft.com/office/drawing/2014/main" id="{6F8DF525-D0E4-452E-8581-172E94B5BB4D}"/>
                </a:ext>
              </a:extLst>
            </p:cNvPr>
            <p:cNvSpPr/>
            <p:nvPr/>
          </p:nvSpPr>
          <p:spPr bwMode="auto">
            <a:xfrm>
              <a:off x="4384400" y="5634131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>
                  <a:solidFill>
                    <a:srgbClr val="000000"/>
                  </a:solidFill>
                </a:rPr>
                <a:t>NGV-SIG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31" name="직사각형 12">
              <a:extLst>
                <a:ext uri="{FF2B5EF4-FFF2-40B4-BE49-F238E27FC236}">
                  <a16:creationId xmlns:a16="http://schemas.microsoft.com/office/drawing/2014/main" id="{925E6F19-1B2F-44F8-AFD4-672CB71B3FEE}"/>
                </a:ext>
              </a:extLst>
            </p:cNvPr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13">
              <a:extLst>
                <a:ext uri="{FF2B5EF4-FFF2-40B4-BE49-F238E27FC236}">
                  <a16:creationId xmlns:a16="http://schemas.microsoft.com/office/drawing/2014/main" id="{AC858F93-C2F7-42EA-B6F8-6872802C8B8F}"/>
                </a:ext>
              </a:extLst>
            </p:cNvPr>
            <p:cNvSpPr/>
            <p:nvPr/>
          </p:nvSpPr>
          <p:spPr bwMode="auto">
            <a:xfrm>
              <a:off x="2556581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AAF5D9E-8854-4B23-804B-AA646A2D2BE4}"/>
              </a:ext>
            </a:extLst>
          </p:cNvPr>
          <p:cNvSpPr/>
          <p:nvPr/>
        </p:nvSpPr>
        <p:spPr bwMode="auto">
          <a:xfrm>
            <a:off x="5740066" y="4461705"/>
            <a:ext cx="1240672" cy="240799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38E0E3-6C2B-4D82-AF95-E41585DC9CC4}"/>
              </a:ext>
            </a:extLst>
          </p:cNvPr>
          <p:cNvSpPr/>
          <p:nvPr/>
        </p:nvSpPr>
        <p:spPr>
          <a:xfrm>
            <a:off x="6863540" y="4461705"/>
            <a:ext cx="437919" cy="30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3C7EDE-A6D7-431B-863A-C0F6ABF51D2C}"/>
              </a:ext>
            </a:extLst>
          </p:cNvPr>
          <p:cNvSpPr/>
          <p:nvPr/>
        </p:nvSpPr>
        <p:spPr>
          <a:xfrm>
            <a:off x="4052052" y="4461705"/>
            <a:ext cx="836623" cy="240799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A67536-AA14-4CE7-8E7A-5871902544B2}"/>
              </a:ext>
            </a:extLst>
          </p:cNvPr>
          <p:cNvSpPr txBox="1"/>
          <p:nvPr/>
        </p:nvSpPr>
        <p:spPr>
          <a:xfrm>
            <a:off x="5735304" y="4312323"/>
            <a:ext cx="574781" cy="25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1" name="직사각형 10">
            <a:extLst>
              <a:ext uri="{FF2B5EF4-FFF2-40B4-BE49-F238E27FC236}">
                <a16:creationId xmlns:a16="http://schemas.microsoft.com/office/drawing/2014/main" id="{75550CF0-8868-48F0-8C2D-AEED09F98DD7}"/>
              </a:ext>
            </a:extLst>
          </p:cNvPr>
          <p:cNvSpPr/>
          <p:nvPr/>
        </p:nvSpPr>
        <p:spPr bwMode="auto">
          <a:xfrm>
            <a:off x="3168958" y="2332867"/>
            <a:ext cx="849940" cy="239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100" b="0" dirty="0">
                <a:solidFill>
                  <a:srgbClr val="000000"/>
                </a:solidFill>
              </a:rPr>
              <a:t>L-SIG  </a:t>
            </a:r>
            <a:endParaRPr lang="ko-KR" altLang="en-US" sz="1100" b="0" dirty="0">
              <a:solidFill>
                <a:srgbClr val="000000"/>
              </a:solidFill>
            </a:endParaRPr>
          </a:p>
        </p:txBody>
      </p:sp>
      <p:sp>
        <p:nvSpPr>
          <p:cNvPr id="42" name="직사각형 11">
            <a:extLst>
              <a:ext uri="{FF2B5EF4-FFF2-40B4-BE49-F238E27FC236}">
                <a16:creationId xmlns:a16="http://schemas.microsoft.com/office/drawing/2014/main" id="{C4C2AB7C-604A-4B87-9F9C-9C4010DF50AC}"/>
              </a:ext>
            </a:extLst>
          </p:cNvPr>
          <p:cNvSpPr/>
          <p:nvPr/>
        </p:nvSpPr>
        <p:spPr bwMode="auto">
          <a:xfrm>
            <a:off x="4859229" y="2331192"/>
            <a:ext cx="849940" cy="239656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NGV-SIG </a:t>
            </a:r>
            <a:endParaRPr lang="ko-KR" altLang="en-US" sz="1100" b="0" dirty="0">
              <a:solidFill>
                <a:srgbClr val="000000"/>
              </a:solidFill>
            </a:endParaRPr>
          </a:p>
        </p:txBody>
      </p:sp>
      <p:sp>
        <p:nvSpPr>
          <p:cNvPr id="43" name="직사각형 12">
            <a:extLst>
              <a:ext uri="{FF2B5EF4-FFF2-40B4-BE49-F238E27FC236}">
                <a16:creationId xmlns:a16="http://schemas.microsoft.com/office/drawing/2014/main" id="{2E1DFB7B-049B-4A74-A198-F01BB02FC3F7}"/>
              </a:ext>
            </a:extLst>
          </p:cNvPr>
          <p:cNvSpPr/>
          <p:nvPr/>
        </p:nvSpPr>
        <p:spPr bwMode="auto">
          <a:xfrm>
            <a:off x="1301200" y="2332867"/>
            <a:ext cx="930007" cy="239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100" b="0" dirty="0">
                <a:solidFill>
                  <a:srgbClr val="000000"/>
                </a:solidFill>
              </a:rPr>
              <a:t>L-STF </a:t>
            </a:r>
            <a:endParaRPr lang="ko-KR" altLang="en-US" sz="1100" b="0" dirty="0">
              <a:solidFill>
                <a:srgbClr val="000000"/>
              </a:solidFill>
            </a:endParaRPr>
          </a:p>
        </p:txBody>
      </p:sp>
      <p:sp>
        <p:nvSpPr>
          <p:cNvPr id="44" name="직사각형 13">
            <a:extLst>
              <a:ext uri="{FF2B5EF4-FFF2-40B4-BE49-F238E27FC236}">
                <a16:creationId xmlns:a16="http://schemas.microsoft.com/office/drawing/2014/main" id="{A85EB66F-0651-4DF4-ADA8-4338D01AE88C}"/>
              </a:ext>
            </a:extLst>
          </p:cNvPr>
          <p:cNvSpPr/>
          <p:nvPr/>
        </p:nvSpPr>
        <p:spPr bwMode="auto">
          <a:xfrm>
            <a:off x="2236242" y="2332867"/>
            <a:ext cx="930007" cy="239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100" b="0" dirty="0">
                <a:solidFill>
                  <a:srgbClr val="000000"/>
                </a:solidFill>
              </a:rPr>
              <a:t>L-LTF </a:t>
            </a:r>
            <a:endParaRPr lang="ko-KR" altLang="en-US" sz="1100" b="0" dirty="0">
              <a:solidFill>
                <a:srgbClr val="000000"/>
              </a:solidFill>
            </a:endParaRPr>
          </a:p>
        </p:txBody>
      </p:sp>
      <p:sp>
        <p:nvSpPr>
          <p:cNvPr id="45" name="직사각형 10">
            <a:extLst>
              <a:ext uri="{FF2B5EF4-FFF2-40B4-BE49-F238E27FC236}">
                <a16:creationId xmlns:a16="http://schemas.microsoft.com/office/drawing/2014/main" id="{068CFBD0-13ED-4F67-884D-2E3DF4D9D4A7}"/>
              </a:ext>
            </a:extLst>
          </p:cNvPr>
          <p:cNvSpPr/>
          <p:nvPr/>
        </p:nvSpPr>
        <p:spPr bwMode="auto">
          <a:xfrm>
            <a:off x="4017391" y="2330152"/>
            <a:ext cx="849940" cy="239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100" b="0" dirty="0">
                <a:solidFill>
                  <a:srgbClr val="000000"/>
                </a:solidFill>
              </a:rPr>
              <a:t>RL-SIG  </a:t>
            </a:r>
            <a:endParaRPr lang="ko-KR" altLang="en-US" sz="1100" b="0" dirty="0">
              <a:solidFill>
                <a:srgbClr val="00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F9C002C-51E9-4044-9A26-AEA6A9F5892C}"/>
              </a:ext>
            </a:extLst>
          </p:cNvPr>
          <p:cNvSpPr/>
          <p:nvPr/>
        </p:nvSpPr>
        <p:spPr bwMode="auto">
          <a:xfrm>
            <a:off x="5709586" y="2331735"/>
            <a:ext cx="1240672" cy="240799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742479-DD64-4183-9885-667E87F59DE6}"/>
              </a:ext>
            </a:extLst>
          </p:cNvPr>
          <p:cNvSpPr/>
          <p:nvPr/>
        </p:nvSpPr>
        <p:spPr>
          <a:xfrm>
            <a:off x="6833060" y="2331735"/>
            <a:ext cx="437919" cy="30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0623B5-D78E-4E7D-A585-D65D2D670930}"/>
              </a:ext>
            </a:extLst>
          </p:cNvPr>
          <p:cNvSpPr txBox="1"/>
          <p:nvPr/>
        </p:nvSpPr>
        <p:spPr>
          <a:xfrm>
            <a:off x="5691092" y="2206135"/>
            <a:ext cx="574781" cy="25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87FEAF2-1052-404B-8AEC-84B444620359}"/>
              </a:ext>
            </a:extLst>
          </p:cNvPr>
          <p:cNvCxnSpPr/>
          <p:nvPr/>
        </p:nvCxnSpPr>
        <p:spPr bwMode="auto">
          <a:xfrm>
            <a:off x="990600" y="2096145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52">
            <a:extLst>
              <a:ext uri="{FF2B5EF4-FFF2-40B4-BE49-F238E27FC236}">
                <a16:creationId xmlns:a16="http://schemas.microsoft.com/office/drawing/2014/main" id="{DE13184E-EC60-487E-BF80-2974ECEF3EB0}"/>
              </a:ext>
            </a:extLst>
          </p:cNvPr>
          <p:cNvSpPr txBox="1"/>
          <p:nvPr/>
        </p:nvSpPr>
        <p:spPr>
          <a:xfrm>
            <a:off x="7473287" y="190500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900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2814B97-EEBB-4F5A-A421-F73E8EE43EE1}"/>
              </a:ext>
            </a:extLst>
          </p:cNvPr>
          <p:cNvCxnSpPr>
            <a:cxnSpLocks/>
          </p:cNvCxnSpPr>
          <p:nvPr/>
        </p:nvCxnSpPr>
        <p:spPr bwMode="auto">
          <a:xfrm>
            <a:off x="4958662" y="2588635"/>
            <a:ext cx="0" cy="10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2">
            <a:extLst>
              <a:ext uri="{FF2B5EF4-FFF2-40B4-BE49-F238E27FC236}">
                <a16:creationId xmlns:a16="http://schemas.microsoft.com/office/drawing/2014/main" id="{64B5DB9C-CCB5-426F-A8A3-8FCE39FA8E24}"/>
              </a:ext>
            </a:extLst>
          </p:cNvPr>
          <p:cNvSpPr txBox="1"/>
          <p:nvPr/>
        </p:nvSpPr>
        <p:spPr>
          <a:xfrm>
            <a:off x="4382932" y="2705992"/>
            <a:ext cx="1361270" cy="2308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900" dirty="0">
                <a:solidFill>
                  <a:schemeClr val="tx1"/>
                </a:solidFill>
              </a:rPr>
              <a:t>11ax LSIG repetition Det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881417E-C005-4F22-A67F-516DB898EBAC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3257" y="3996761"/>
            <a:ext cx="0" cy="284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TextBox 52">
            <a:extLst>
              <a:ext uri="{FF2B5EF4-FFF2-40B4-BE49-F238E27FC236}">
                <a16:creationId xmlns:a16="http://schemas.microsoft.com/office/drawing/2014/main" id="{62BCFC17-C975-4D00-BD43-C7A6D9AA8E12}"/>
              </a:ext>
            </a:extLst>
          </p:cNvPr>
          <p:cNvSpPr txBox="1"/>
          <p:nvPr/>
        </p:nvSpPr>
        <p:spPr>
          <a:xfrm>
            <a:off x="4216219" y="3088936"/>
            <a:ext cx="1694695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900" dirty="0">
                <a:solidFill>
                  <a:schemeClr val="tx1"/>
                </a:solidFill>
              </a:rPr>
              <a:t>11ax Combined L-SIG:</a:t>
            </a:r>
          </a:p>
          <a:p>
            <a:r>
              <a:rPr lang="en-US" sz="900" dirty="0">
                <a:solidFill>
                  <a:schemeClr val="tx1"/>
                </a:solidFill>
              </a:rPr>
              <a:t>Parity, </a:t>
            </a:r>
            <a:r>
              <a:rPr lang="en-US" sz="900" dirty="0" err="1">
                <a:solidFill>
                  <a:schemeClr val="tx1"/>
                </a:solidFill>
              </a:rPr>
              <a:t>Lrate</a:t>
            </a:r>
            <a:r>
              <a:rPr lang="en-US" sz="900" dirty="0">
                <a:solidFill>
                  <a:schemeClr val="tx1"/>
                </a:solidFill>
              </a:rPr>
              <a:t>, LLENGTH checks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4B0E8FB-32C6-4276-97DC-326FB6CA8F40}"/>
              </a:ext>
            </a:extLst>
          </p:cNvPr>
          <p:cNvCxnSpPr>
            <a:cxnSpLocks/>
          </p:cNvCxnSpPr>
          <p:nvPr/>
        </p:nvCxnSpPr>
        <p:spPr bwMode="auto">
          <a:xfrm>
            <a:off x="5053065" y="2936824"/>
            <a:ext cx="0" cy="10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3FB13EC-F9ED-4217-B6E1-8DA019BE6D16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0277" y="4708397"/>
            <a:ext cx="0" cy="284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11">
            <a:extLst>
              <a:ext uri="{FF2B5EF4-FFF2-40B4-BE49-F238E27FC236}">
                <a16:creationId xmlns:a16="http://schemas.microsoft.com/office/drawing/2014/main" id="{E2537DBE-3831-45C7-BE7C-C9F82CDE36E7}"/>
              </a:ext>
            </a:extLst>
          </p:cNvPr>
          <p:cNvSpPr txBox="1"/>
          <p:nvPr/>
        </p:nvSpPr>
        <p:spPr>
          <a:xfrm>
            <a:off x="5357818" y="4144175"/>
            <a:ext cx="801326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900" dirty="0">
                <a:solidFill>
                  <a:prstClr val="black"/>
                </a:solidFill>
              </a:rPr>
              <a:t>11bd detected</a:t>
            </a:r>
          </a:p>
        </p:txBody>
      </p:sp>
      <p:sp>
        <p:nvSpPr>
          <p:cNvPr id="67" name="TextBox 11">
            <a:extLst>
              <a:ext uri="{FF2B5EF4-FFF2-40B4-BE49-F238E27FC236}">
                <a16:creationId xmlns:a16="http://schemas.microsoft.com/office/drawing/2014/main" id="{10EF51FC-1629-4630-9F9E-6BC558CB8514}"/>
              </a:ext>
            </a:extLst>
          </p:cNvPr>
          <p:cNvSpPr txBox="1"/>
          <p:nvPr/>
        </p:nvSpPr>
        <p:spPr>
          <a:xfrm>
            <a:off x="4498018" y="4887573"/>
            <a:ext cx="801326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900" dirty="0">
                <a:solidFill>
                  <a:prstClr val="black"/>
                </a:solidFill>
              </a:rPr>
              <a:t>11bd detected</a:t>
            </a:r>
          </a:p>
        </p:txBody>
      </p:sp>
      <p:sp>
        <p:nvSpPr>
          <p:cNvPr id="69" name="TextBox 52">
            <a:extLst>
              <a:ext uri="{FF2B5EF4-FFF2-40B4-BE49-F238E27FC236}">
                <a16:creationId xmlns:a16="http://schemas.microsoft.com/office/drawing/2014/main" id="{C72D2B11-CD66-4034-AE75-0D75D84A001F}"/>
              </a:ext>
            </a:extLst>
          </p:cNvPr>
          <p:cNvSpPr txBox="1"/>
          <p:nvPr/>
        </p:nvSpPr>
        <p:spPr>
          <a:xfrm>
            <a:off x="5012850" y="2902642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9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490C520-F949-45F2-8324-AC8CE4BC16F6}"/>
              </a:ext>
            </a:extLst>
          </p:cNvPr>
          <p:cNvCxnSpPr>
            <a:cxnSpLocks/>
          </p:cNvCxnSpPr>
          <p:nvPr/>
        </p:nvCxnSpPr>
        <p:spPr bwMode="auto">
          <a:xfrm>
            <a:off x="5922483" y="3273602"/>
            <a:ext cx="4074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11">
            <a:extLst>
              <a:ext uri="{FF2B5EF4-FFF2-40B4-BE49-F238E27FC236}">
                <a16:creationId xmlns:a16="http://schemas.microsoft.com/office/drawing/2014/main" id="{1C4D4FE6-69BF-4BFC-BF9F-9424D0617A04}"/>
              </a:ext>
            </a:extLst>
          </p:cNvPr>
          <p:cNvSpPr txBox="1"/>
          <p:nvPr/>
        </p:nvSpPr>
        <p:spPr>
          <a:xfrm>
            <a:off x="6362273" y="3228900"/>
            <a:ext cx="801326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900" dirty="0">
                <a:solidFill>
                  <a:prstClr val="black"/>
                </a:solidFill>
              </a:rPr>
              <a:t>11bd detected</a:t>
            </a:r>
          </a:p>
        </p:txBody>
      </p:sp>
      <p:sp>
        <p:nvSpPr>
          <p:cNvPr id="52" name="TextBox 52">
            <a:extLst>
              <a:ext uri="{FF2B5EF4-FFF2-40B4-BE49-F238E27FC236}">
                <a16:creationId xmlns:a16="http://schemas.microsoft.com/office/drawing/2014/main" id="{038DA91E-81C3-4918-BA5C-44C5629D12D3}"/>
              </a:ext>
            </a:extLst>
          </p:cNvPr>
          <p:cNvSpPr txBox="1"/>
          <p:nvPr/>
        </p:nvSpPr>
        <p:spPr>
          <a:xfrm>
            <a:off x="5982856" y="3095336"/>
            <a:ext cx="2680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900" dirty="0">
                <a:solidFill>
                  <a:schemeClr val="tx1"/>
                </a:solidFill>
              </a:rPr>
              <a:t>Y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F361174-0430-4F89-940A-656B8D9C6319}"/>
              </a:ext>
            </a:extLst>
          </p:cNvPr>
          <p:cNvGrpSpPr/>
          <p:nvPr/>
        </p:nvGrpSpPr>
        <p:grpSpPr>
          <a:xfrm>
            <a:off x="7729974" y="3702748"/>
            <a:ext cx="873776" cy="1107093"/>
            <a:chOff x="7720225" y="1277294"/>
            <a:chExt cx="873776" cy="1107093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7D66F09-FA57-44F6-9796-92A640FE818D}"/>
                </a:ext>
              </a:extLst>
            </p:cNvPr>
            <p:cNvSpPr/>
            <p:nvPr/>
          </p:nvSpPr>
          <p:spPr>
            <a:xfrm>
              <a:off x="7720225" y="2160122"/>
              <a:ext cx="242345" cy="169795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50"/>
            </a:p>
          </p:txBody>
        </p:sp>
        <p:sp>
          <p:nvSpPr>
            <p:cNvPr id="58" name="TextBox 30">
              <a:extLst>
                <a:ext uri="{FF2B5EF4-FFF2-40B4-BE49-F238E27FC236}">
                  <a16:creationId xmlns:a16="http://schemas.microsoft.com/office/drawing/2014/main" id="{10E355FB-63F2-41F7-9299-3E3AA89DDF5D}"/>
                </a:ext>
              </a:extLst>
            </p:cNvPr>
            <p:cNvSpPr txBox="1"/>
            <p:nvPr/>
          </p:nvSpPr>
          <p:spPr>
            <a:xfrm>
              <a:off x="7952479" y="2122777"/>
              <a:ext cx="6415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1050" dirty="0"/>
                <a:t>QBPSK</a:t>
              </a: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77231B3E-0414-489B-8088-2417B4464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725626" y="1277294"/>
              <a:ext cx="817912" cy="768342"/>
            </a:xfrm>
            <a:prstGeom prst="rect">
              <a:avLst/>
            </a:prstGeom>
          </p:spPr>
        </p:pic>
      </p:grpSp>
      <p:sp>
        <p:nvSpPr>
          <p:cNvPr id="53" name="TextBox 11">
            <a:extLst>
              <a:ext uri="{FF2B5EF4-FFF2-40B4-BE49-F238E27FC236}">
                <a16:creationId xmlns:a16="http://schemas.microsoft.com/office/drawing/2014/main" id="{92967287-6D8C-4CD7-A0E0-16D41FD24AC8}"/>
              </a:ext>
            </a:extLst>
          </p:cNvPr>
          <p:cNvSpPr txBox="1"/>
          <p:nvPr/>
        </p:nvSpPr>
        <p:spPr>
          <a:xfrm>
            <a:off x="333350" y="2365959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>
                <a:solidFill>
                  <a:prstClr val="black"/>
                </a:solidFill>
              </a:rPr>
              <a:t>Option 1</a:t>
            </a:r>
          </a:p>
        </p:txBody>
      </p:sp>
      <p:sp>
        <p:nvSpPr>
          <p:cNvPr id="57" name="TextBox 11">
            <a:extLst>
              <a:ext uri="{FF2B5EF4-FFF2-40B4-BE49-F238E27FC236}">
                <a16:creationId xmlns:a16="http://schemas.microsoft.com/office/drawing/2014/main" id="{287B6AD0-15C9-46F3-8966-A851CD80B44F}"/>
              </a:ext>
            </a:extLst>
          </p:cNvPr>
          <p:cNvSpPr txBox="1"/>
          <p:nvPr/>
        </p:nvSpPr>
        <p:spPr>
          <a:xfrm>
            <a:off x="333350" y="4142852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>
                <a:solidFill>
                  <a:prstClr val="black"/>
                </a:solidFill>
              </a:rPr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224933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General configuration: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 TX, 1 RX, 1 SS,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# of channel realizations:  10,000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C2C Channel Model (including Enhanced C2C channel Model)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12.5ns sampling rate, tapped delay line with Doppler shift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channel power distribution with the total power normalized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 Non-linearity : </a:t>
            </a:r>
            <a:r>
              <a:rPr lang="en-US" sz="1400" dirty="0"/>
              <a:t>RAPP PA model with p = 3.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Carrier Frequency Offset : fixed 20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Phase noise with a pole-zero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PSD(0) = -100 </a:t>
            </a:r>
            <a:r>
              <a:rPr lang="en-US" sz="1200" dirty="0" err="1">
                <a:solidFill>
                  <a:schemeClr val="tx1"/>
                </a:solidFill>
              </a:rPr>
              <a:t>dBc</a:t>
            </a:r>
            <a:r>
              <a:rPr lang="en-US" sz="1200" dirty="0">
                <a:solidFill>
                  <a:schemeClr val="tx1"/>
                </a:solidFill>
              </a:rPr>
              <a:t>/Hz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Pole frequency </a:t>
            </a:r>
            <a:r>
              <a:rPr lang="en-US" sz="1200" dirty="0" err="1">
                <a:solidFill>
                  <a:schemeClr val="tx1"/>
                </a:solidFill>
              </a:rPr>
              <a:t>fp</a:t>
            </a:r>
            <a:r>
              <a:rPr lang="en-US" sz="1200" dirty="0">
                <a:solidFill>
                  <a:schemeClr val="tx1"/>
                </a:solidFill>
              </a:rPr>
              <a:t> = 250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Zero frequency </a:t>
            </a:r>
            <a:r>
              <a:rPr lang="en-US" sz="1200" dirty="0" err="1">
                <a:solidFill>
                  <a:schemeClr val="tx1"/>
                </a:solidFill>
              </a:rPr>
              <a:t>fz</a:t>
            </a:r>
            <a:r>
              <a:rPr lang="en-US" sz="1200" dirty="0">
                <a:solidFill>
                  <a:schemeClr val="tx1"/>
                </a:solidFill>
              </a:rPr>
              <a:t> = 7905.7 kHz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Ideal timing and Real PPDU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CFO estimation and compensation in preamble portion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08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8830-A897-47EE-93C2-17378E28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Configuration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E8A7-1BE4-4915-84A4-C289BF22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False Detection with QBPSK for auto-detection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11p PPDU detected as 11bd PPDU in 11bd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Mis Detection with QBPSK for auto-detection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11bd PPDU detected as 11p PPDU in 11bd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L-SIG PER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Simulation for RL-SIG PER using MRC not conducted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11ac 20MHz DC2 with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VHT-LTF as </a:t>
            </a:r>
            <a:r>
              <a:rPr lang="en-US" sz="1600" dirty="0" err="1">
                <a:solidFill>
                  <a:schemeClr val="tx1"/>
                </a:solidFill>
              </a:rPr>
              <a:t>Midamble</a:t>
            </a:r>
            <a:r>
              <a:rPr lang="en-US" sz="1600" dirty="0">
                <a:solidFill>
                  <a:schemeClr val="tx1"/>
                </a:solidFill>
              </a:rPr>
              <a:t> inserted on every 4 data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MCS0 DCM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LDPC tone mapper (i.e., </a:t>
            </a:r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i="1" baseline="-25000" dirty="0">
                <a:solidFill>
                  <a:schemeClr val="tx1"/>
                </a:solidFill>
              </a:rPr>
              <a:t>TM,DCM</a:t>
            </a:r>
            <a:r>
              <a:rPr lang="en-US" sz="1600" dirty="0">
                <a:solidFill>
                  <a:schemeClr val="tx1"/>
                </a:solidFill>
              </a:rPr>
              <a:t>) for DCM not optimized</a:t>
            </a:r>
          </a:p>
          <a:p>
            <a:pPr marL="457200" lvl="1" indent="0"/>
            <a:r>
              <a:rPr lang="en-US" sz="105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D2033-F796-4FAF-9487-2A4891AB6C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499A3-BC4C-4576-9467-B8F4E678B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0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6013-0EA3-48BE-A682-DEEC4712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Urban-Crossing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756CD-3216-477B-9102-9BD61B03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2133600"/>
            <a:ext cx="4018898" cy="41076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Given misdetection and false detection probabilities,  QBPSK constellation mapping seems reasonable and reliable approach for auto detection in NGV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Mis </a:t>
            </a:r>
            <a:r>
              <a:rPr lang="en-US" sz="1600" dirty="0"/>
              <a:t>detection probability is lower than the error rate of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Low false detection probability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Improving sensitivity level of both data portion (e.g. DCM under discussion) and preamble portion need to come together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Shows potential 3 dB enhancement in data portion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32E59-C92C-4CF8-BA1E-94054358B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049C-6CE9-4833-BA5B-5283F02670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380872F9-7268-49C7-B8AF-CE41FEF314A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6867"/>
            <a:ext cx="4951165" cy="437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55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6013-0EA3-48BE-A682-DEEC4712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 and Urban Approaching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756CD-3216-477B-9102-9BD61B03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50" y="5706268"/>
            <a:ext cx="747236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simulation results are observed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32E59-C92C-4CF8-BA1E-94054358B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049C-6CE9-4833-BA5B-5283F02670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335F8629-835F-4864-ACB1-09B5B3E0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47" y="1627283"/>
            <a:ext cx="4372953" cy="3867150"/>
          </a:xfrm>
          <a:prstGeom prst="rect">
            <a:avLst/>
          </a:prstGeom>
        </p:spPr>
      </p:pic>
      <p:pic>
        <p:nvPicPr>
          <p:cNvPr id="13" name="Picture 12" descr="A close up of a map&#10;&#10;Description automatically generated">
            <a:extLst>
              <a:ext uri="{FF2B5EF4-FFF2-40B4-BE49-F238E27FC236}">
                <a16:creationId xmlns:a16="http://schemas.microsoft.com/office/drawing/2014/main" id="{9ECD4902-C869-4DB8-97BE-82CEDE4CC95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636427"/>
            <a:ext cx="4403577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8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6013-0EA3-48BE-A682-DEEC4712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Highway LOS and </a:t>
            </a:r>
            <a:br>
              <a:rPr lang="en-US" dirty="0"/>
            </a:br>
            <a:r>
              <a:rPr lang="en-US" dirty="0"/>
              <a:t>Enhanced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756CD-3216-477B-9102-9BD61B03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250" y="5706268"/>
            <a:ext cx="747236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simulation results are observed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32E59-C92C-4CF8-BA1E-94054358B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049C-6CE9-4833-BA5B-5283F02670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052D38EA-02AB-4B2D-AC81-79C624359C6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88" y="1679448"/>
            <a:ext cx="4522311" cy="3999233"/>
          </a:xfrm>
          <a:prstGeom prst="rect">
            <a:avLst/>
          </a:prstGeom>
        </p:spPr>
      </p:pic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DD84B98F-CB3C-40D7-8AE3-F088C8FBA2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088" y="1676400"/>
            <a:ext cx="4522312" cy="399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429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EEC75-C244-451E-8C64-191497D9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17C13-426C-407D-AE00-57D83C7CF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F39BF-F483-4B2C-B13A-5C4AFA6539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1C3D68-BEE8-452E-9144-DDE639137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58600"/>
              </p:ext>
            </p:extLst>
          </p:nvPr>
        </p:nvGraphicFramePr>
        <p:xfrm>
          <a:off x="838200" y="2057400"/>
          <a:ext cx="7770813" cy="3364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183">
                  <a:extLst>
                    <a:ext uri="{9D8B030D-6E8A-4147-A177-3AD203B41FA5}">
                      <a16:colId xmlns:a16="http://schemas.microsoft.com/office/drawing/2014/main" val="2648031369"/>
                    </a:ext>
                  </a:extLst>
                </a:gridCol>
                <a:gridCol w="1283417">
                  <a:extLst>
                    <a:ext uri="{9D8B030D-6E8A-4147-A177-3AD203B41FA5}">
                      <a16:colId xmlns:a16="http://schemas.microsoft.com/office/drawing/2014/main" val="341842252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97627662"/>
                    </a:ext>
                  </a:extLst>
                </a:gridCol>
                <a:gridCol w="1971410">
                  <a:extLst>
                    <a:ext uri="{9D8B030D-6E8A-4147-A177-3AD203B41FA5}">
                      <a16:colId xmlns:a16="http://schemas.microsoft.com/office/drawing/2014/main" val="1311167205"/>
                    </a:ext>
                  </a:extLst>
                </a:gridCol>
                <a:gridCol w="1608403">
                  <a:extLst>
                    <a:ext uri="{9D8B030D-6E8A-4147-A177-3AD203B41FA5}">
                      <a16:colId xmlns:a16="http://schemas.microsoft.com/office/drawing/2014/main" val="1972949219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ea typeface="굴림" pitchFamily="50" charset="-127"/>
                        </a:rPr>
                        <a:t>Backward Compatibility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ea typeface="굴림" pitchFamily="50" charset="-127"/>
                        </a:rPr>
                        <a:t>Timing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ea typeface="굴림" pitchFamily="50" charset="-127"/>
                        </a:rPr>
                        <a:t>Minimize </a:t>
                      </a:r>
                    </a:p>
                    <a:p>
                      <a:pPr lvl="0" algn="ctr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ea typeface="굴림" pitchFamily="50" charset="-127"/>
                        </a:rPr>
                        <a:t>False Detection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u="none" dirty="0">
                          <a:solidFill>
                            <a:schemeClr val="tx1"/>
                          </a:solidFill>
                          <a:ea typeface="굴림" pitchFamily="50" charset="-127"/>
                        </a:rPr>
                        <a:t>Range Extension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56372"/>
                  </a:ext>
                </a:extLst>
              </a:tr>
              <a:tr h="130140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Option 1.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RL-SIG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Repetition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L-SIG Spoofing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Reasonable timing to be ready for 11bd portion after NGV-SIG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Need to study the impact from L-SIG validity check in 11bd PPDU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Possible range extension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059012"/>
                  </a:ext>
                </a:extLst>
              </a:tr>
              <a:tr h="130140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Option 2.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QBPSK constellation mapping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Reliable with largest Euclidean Distance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Need to study the sensitivity levels of both L-SIG and NGV-SIG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04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489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Auto-detection based on QBPSK constellation mapping for 11bd is preferred.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Simple, intuitive and robust ever known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mis-detection and false detection probabilities have been fully verified through 11n, 11ac and so on comparing to any other new scheme.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Repeated L-SIG for better coverage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dirty="0"/>
              <a:t>MRC gain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dirty="0"/>
              <a:t>Auto-detection using repeated L-SIG still not prohibited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Implementation dependent if needed.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marL="400050" lvl="1" indent="0"/>
            <a:r>
              <a:rPr lang="en-US" b="0" dirty="0">
                <a:solidFill>
                  <a:schemeClr val="tx1"/>
                </a:solidFill>
              </a:rPr>
              <a:t>“</a:t>
            </a:r>
            <a:r>
              <a:rPr lang="en-US" dirty="0"/>
              <a:t>RATE field in L-SIG shall be set to the value representing 3 Mb/s with the lowest data rate in the 10 MHz channel spacing </a:t>
            </a:r>
          </a:p>
          <a:p>
            <a:pPr marL="400050" lvl="1" indent="0"/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424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marL="400050" lvl="1" indent="0"/>
            <a:r>
              <a:rPr lang="en-US" b="0" dirty="0">
                <a:solidFill>
                  <a:schemeClr val="tx1"/>
                </a:solidFill>
              </a:rPr>
              <a:t>“At least one OFDM symbol in preamble portion of NGV PPDU shall be 90-degree rotated BPSK (QBPSK) modulated on its data tones.”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11bd PPDU format is under discussion.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FRD&amp;SFD Motion #2 and Motion #9 passed [1] as below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“11bd PPDU format includes L-STF, L-LTF, and L-SIG fields as shown in Figure 3.x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“11bd PPDU includes a NGV-Signal field to indicate the transmission information”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The location of NGV-SIG field is TBD”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packet classification, some options are suggested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Opt. 1: Checking constellation mapping (e.g. QBPSK like 11n, 11ac and 11ax)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Opt. 2 : Using RL-SIG repetition of L-SIG and its validity check [3] in 11ax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FA19072-16E9-4607-8DCA-13CE2D5BC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320539"/>
            <a:ext cx="4410365" cy="718061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99C531A0-FEAB-4054-9B6B-5B816F62CD8E}"/>
              </a:ext>
            </a:extLst>
          </p:cNvPr>
          <p:cNvGrpSpPr/>
          <p:nvPr/>
        </p:nvGrpSpPr>
        <p:grpSpPr>
          <a:xfrm>
            <a:off x="2286000" y="5980905"/>
            <a:ext cx="5806440" cy="304801"/>
            <a:chOff x="2332358" y="5181600"/>
            <a:chExt cx="5806440" cy="30480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E5C09A6-7755-4564-8EE1-AA9B250EE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358" y="5181600"/>
              <a:ext cx="2377440" cy="304801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ts val="200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US" altLang="zh-CN" sz="1200" b="0">
                <a:solidFill>
                  <a:schemeClr val="tx1"/>
                </a:solidFill>
                <a:ea typeface="MS Gothic" panose="020B0609070205080204" pitchFamily="49" charset="-128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E32E68E-99FE-4875-8439-D42A484CE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358" y="5181601"/>
              <a:ext cx="685800" cy="304799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L-STF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9B3C898-9648-4B03-A4A2-504D3A935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158" y="5181601"/>
              <a:ext cx="685800" cy="304799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L-LTF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5373230-14FF-4F96-BA73-6F07D2F35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958" y="5181601"/>
              <a:ext cx="685800" cy="304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L-SIG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985729A-BB5C-4262-9E63-470EC07B8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9758" y="5181601"/>
              <a:ext cx="685800" cy="304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RL-SIG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FE816EA-4B5E-441B-9854-8A853B27D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558" y="5181600"/>
              <a:ext cx="685800" cy="304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NGV-SIG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A06BC-FCC7-4FD2-9AC4-1FEEEDA98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25201-44DF-4D92-B7E2-25EF56CC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marL="400050" lvl="1" indent="0"/>
            <a:r>
              <a:rPr lang="en-US" dirty="0"/>
              <a:t>“11bd preamble shall have a 4us symbol repeating the L-SIG content, right after the legacy section.</a:t>
            </a:r>
          </a:p>
          <a:p>
            <a:pPr marL="400050" lvl="1" indent="0"/>
            <a:r>
              <a:rPr lang="en-US" dirty="0"/>
              <a:t>This symbol shall be modulated by BPSK and rate ½ BCC.”</a:t>
            </a:r>
          </a:p>
          <a:p>
            <a:pPr marL="400050" lvl="1" indent="0"/>
            <a:endParaRPr lang="en-US" dirty="0"/>
          </a:p>
          <a:p>
            <a:pPr marL="400050" lvl="1" indent="0"/>
            <a:endParaRPr lang="en-US" dirty="0"/>
          </a:p>
          <a:p>
            <a:pPr marL="400050" lvl="1" indent="0"/>
            <a:endParaRPr lang="en-US" dirty="0"/>
          </a:p>
          <a:p>
            <a:pPr marL="40005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  <a:p>
            <a:pPr marL="40005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CA4FC-DE1B-40F2-866B-FBEF86F464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711F5-4F2C-444F-8275-2D9C04ACCA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8EE1F54-8C9C-4DAB-A1F0-E1DAA6B064D5}"/>
              </a:ext>
            </a:extLst>
          </p:cNvPr>
          <p:cNvGrpSpPr/>
          <p:nvPr/>
        </p:nvGrpSpPr>
        <p:grpSpPr>
          <a:xfrm>
            <a:off x="1706086" y="4114800"/>
            <a:ext cx="5806440" cy="714572"/>
            <a:chOff x="1706086" y="4114800"/>
            <a:chExt cx="5806440" cy="71457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8ACCB64-6830-470C-8263-58299A954DDD}"/>
                </a:ext>
              </a:extLst>
            </p:cNvPr>
            <p:cNvGrpSpPr/>
            <p:nvPr/>
          </p:nvGrpSpPr>
          <p:grpSpPr>
            <a:xfrm>
              <a:off x="1706086" y="4114800"/>
              <a:ext cx="5806440" cy="304801"/>
              <a:chOff x="2332358" y="5181600"/>
              <a:chExt cx="5806440" cy="304801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98DD404-98CD-4C3B-8BB4-5B4CC5EA0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5558" y="5181600"/>
                <a:ext cx="3063240" cy="304801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ts val="200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lang="en-US" altLang="zh-CN" sz="1200" b="0">
                  <a:solidFill>
                    <a:schemeClr val="tx1"/>
                  </a:solidFill>
                  <a:ea typeface="MS Gothic" panose="020B0609070205080204" pitchFamily="49" charset="-128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08D6447-9033-47A9-9EB2-87C8970C7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2358" y="5181601"/>
                <a:ext cx="685800" cy="304799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t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r>
                  <a:rPr lang="en-US" altLang="zh-CN" sz="900" b="0" dirty="0">
                    <a:solidFill>
                      <a:schemeClr val="tx1"/>
                    </a:solidFill>
                    <a:ea typeface="MS Gothic" panose="020B0609070205080204" pitchFamily="49" charset="-128"/>
                  </a:rPr>
                  <a:t>L-STF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A54D881-B77A-424C-AB8A-730E5C0B9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158" y="5181601"/>
                <a:ext cx="685800" cy="304799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t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r>
                  <a:rPr lang="en-US" altLang="zh-CN" sz="900" b="0" dirty="0">
                    <a:solidFill>
                      <a:schemeClr val="tx1"/>
                    </a:solidFill>
                    <a:ea typeface="MS Gothic" panose="020B0609070205080204" pitchFamily="49" charset="-128"/>
                  </a:rPr>
                  <a:t>L-LTF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66D6E86-5DD5-403E-A236-509E79F38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3958" y="5181601"/>
                <a:ext cx="685800" cy="304800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t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r>
                  <a:rPr lang="en-US" altLang="zh-CN" sz="900" b="0" dirty="0">
                    <a:solidFill>
                      <a:schemeClr val="tx1"/>
                    </a:solidFill>
                    <a:ea typeface="MS Gothic" panose="020B0609070205080204" pitchFamily="49" charset="-128"/>
                  </a:rPr>
                  <a:t>L-SIG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BD58C68-A71B-4C61-ADCD-F1F280E7C9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9758" y="5181600"/>
                <a:ext cx="685800" cy="304800"/>
              </a:xfrm>
              <a:prstGeom prst="rect">
                <a:avLst/>
              </a:prstGeom>
              <a:solidFill>
                <a:schemeClr val="bg1"/>
              </a:solidFill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t"/>
              <a:lstStyle>
                <a:defPPr>
                  <a:defRPr lang="en-GB"/>
                </a:defPPr>
                <a:lvl1pPr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2pPr>
                <a:lvl3pPr marL="11430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3pPr>
                <a:lvl4pPr marL="16002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4pPr>
                <a:lvl5pPr marL="2057400" indent="-228600" algn="l" defTabSz="449263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  <a:cs typeface="+mn-cs"/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r>
                  <a:rPr lang="en-US" altLang="zh-CN" sz="900" b="0" dirty="0">
                    <a:solidFill>
                      <a:schemeClr val="tx1"/>
                    </a:solidFill>
                    <a:ea typeface="MS Gothic" panose="020B0609070205080204" pitchFamily="49" charset="-128"/>
                  </a:rPr>
                  <a:t>RL-SIG</a:t>
                </a:r>
              </a:p>
            </p:txBody>
          </p: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3F70293-E2B7-46F4-96AC-063266147C3B}"/>
                </a:ext>
              </a:extLst>
            </p:cNvPr>
            <p:cNvCxnSpPr/>
            <p:nvPr/>
          </p:nvCxnSpPr>
          <p:spPr bwMode="auto">
            <a:xfrm>
              <a:off x="1706086" y="4524820"/>
              <a:ext cx="58064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CC605A8-5C14-4DB7-AB98-705C28145824}"/>
                </a:ext>
              </a:extLst>
            </p:cNvPr>
            <p:cNvSpPr txBox="1"/>
            <p:nvPr/>
          </p:nvSpPr>
          <p:spPr>
            <a:xfrm>
              <a:off x="4109434" y="4552373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11bd PPDU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0322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11-19/0514r4 Motion Booklet for IEEE 802.11 </a:t>
            </a:r>
            <a:r>
              <a:rPr lang="en-US" dirty="0" err="1"/>
              <a:t>TGbd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11-19/0739r3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PPDU Format for 11bd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11-15/0579r4 802.11ax Preamble Design and Auto-detection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11-15/1357r1 </a:t>
            </a:r>
            <a:r>
              <a:rPr lang="en-US" altLang="zh-CN" dirty="0"/>
              <a:t>Extra tones in the preamble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for SP3 in [2],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Which option do you support for packet classification 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Option 1 : using NGV-SIG field  /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Option 2 : using repeated L-SIG / 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Need for more information / 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Many agreed more information needed.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with 11bd PPDU format given so far, take a look at potential auto-detection approaches and corresponding L-SIG content modification to provide more information.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24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70DD-639D-4FF7-AEEA-20D8169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B60DE-35E4-4AE6-8742-6638516E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Receiving either 11p PPDU or 11bd PPDU, 11bd PPDU devices need to guarantee immediate and reliable detection to make it clear which type of packet transmitted. </a:t>
            </a:r>
            <a:endParaRPr lang="en-US" altLang="ko-KR" sz="18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2200" dirty="0">
              <a:ea typeface="굴림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200" dirty="0">
                <a:ea typeface="굴림" pitchFamily="50" charset="-127"/>
              </a:rPr>
              <a:t>Design goals to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Backward compatibility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굴림" pitchFamily="50" charset="-127"/>
              </a:rPr>
              <a:t>Robust 11p deferral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Minimize false detection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굴림" pitchFamily="50" charset="-127"/>
              </a:rPr>
              <a:t>Low probability of 11p PPDU detected as 11bd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>
                <a:ea typeface="굴림" pitchFamily="50" charset="-127"/>
              </a:rPr>
              <a:t>Detection timing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>
              <a:ea typeface="굴림" pitchFamily="50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F9358-E1F3-4C04-8668-0C436D376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2A62D-D643-4914-86BB-0E20A31519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27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E6EA-4E93-495B-8E49-3D5F08309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1. RL-SIG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B91E3-88B0-4D4D-8249-09C8E4912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487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has been adopted in 11ax [3]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Auto-detection with two L-SIGs using RL-SIG followed by L-SIG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step: Repetition detection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Multiple ways of frequency domain repetition detection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Implementation issues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step: L-SIG validity check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Parity = OK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L-Rate = 6Mbps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L-Length (mod 3) !=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Enable range extension by L-SIG and RL-SIG MRC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B7336-BE31-4F8A-8B58-3C2B9B9205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FC8C4-FAD0-4805-A2B6-A9BABFB25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3A5B76-40C0-4EB0-9A0F-D743FE5E92BA}"/>
              </a:ext>
            </a:extLst>
          </p:cNvPr>
          <p:cNvGrpSpPr/>
          <p:nvPr/>
        </p:nvGrpSpPr>
        <p:grpSpPr>
          <a:xfrm>
            <a:off x="1210235" y="2465294"/>
            <a:ext cx="4038601" cy="304801"/>
            <a:chOff x="2332358" y="5181600"/>
            <a:chExt cx="4038601" cy="3048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44D61-DC48-49B8-AC69-52A1BA130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5558" y="5181600"/>
              <a:ext cx="1295401" cy="304801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ts val="200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US" altLang="zh-CN" sz="1200" b="0">
                <a:solidFill>
                  <a:schemeClr val="tx1"/>
                </a:solidFill>
                <a:ea typeface="MS Gothic" panose="020B0609070205080204" pitchFamily="49" charset="-128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726F49C-AB85-4AA6-A6F2-E63815127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358" y="5181601"/>
              <a:ext cx="685800" cy="304799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L-STF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C3FC59-90C7-4CA7-9183-602BE75F8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158" y="5181601"/>
              <a:ext cx="685800" cy="304799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L-LTF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2EC735-F225-48FC-9FB4-8D5CCD4FA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958" y="5181601"/>
              <a:ext cx="685800" cy="304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L-SIG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011FCD-E602-4170-A4FD-6FCC4235B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9758" y="5181600"/>
              <a:ext cx="685800" cy="304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t"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US" altLang="zh-CN" sz="900" b="0" dirty="0">
                  <a:solidFill>
                    <a:schemeClr val="tx1"/>
                  </a:solidFill>
                  <a:ea typeface="MS Gothic" panose="020B0609070205080204" pitchFamily="49" charset="-128"/>
                </a:rPr>
                <a:t>RL-SIG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4EEEB34-E325-4710-9512-9F636787E509}"/>
              </a:ext>
            </a:extLst>
          </p:cNvPr>
          <p:cNvGrpSpPr/>
          <p:nvPr/>
        </p:nvGrpSpPr>
        <p:grpSpPr>
          <a:xfrm>
            <a:off x="5791199" y="2132013"/>
            <a:ext cx="3184520" cy="4113213"/>
            <a:chOff x="7818120" y="2019736"/>
            <a:chExt cx="3796275" cy="467113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ED3CDF-A6DD-46F0-BC4C-2784C8AD9E7C}"/>
                </a:ext>
              </a:extLst>
            </p:cNvPr>
            <p:cNvSpPr/>
            <p:nvPr/>
          </p:nvSpPr>
          <p:spPr bwMode="auto">
            <a:xfrm>
              <a:off x="9051090" y="2769151"/>
              <a:ext cx="1188720" cy="4155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Timing/CFO compensation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4F2D81-8AD7-4B87-9BB8-9C389E877313}"/>
                </a:ext>
              </a:extLst>
            </p:cNvPr>
            <p:cNvSpPr/>
            <p:nvPr/>
          </p:nvSpPr>
          <p:spPr bwMode="auto">
            <a:xfrm>
              <a:off x="9051090" y="3403027"/>
              <a:ext cx="1188720" cy="30321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 b="1" dirty="0">
                  <a:solidFill>
                    <a:schemeClr val="tx1"/>
                  </a:solidFill>
                </a:rPr>
                <a:t>Equalization</a:t>
              </a:r>
              <a:endPara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CDB890C-EFB3-4E30-8957-858A260C8373}"/>
                </a:ext>
              </a:extLst>
            </p:cNvPr>
            <p:cNvCxnSpPr/>
            <p:nvPr/>
          </p:nvCxnSpPr>
          <p:spPr bwMode="auto">
            <a:xfrm>
              <a:off x="8694443" y="2629772"/>
              <a:ext cx="0" cy="3796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Box 10">
              <a:extLst>
                <a:ext uri="{FF2B5EF4-FFF2-40B4-BE49-F238E27FC236}">
                  <a16:creationId xmlns:a16="http://schemas.microsoft.com/office/drawing/2014/main" id="{A66D10C5-3928-4EF1-A20A-A8CED03E047E}"/>
                </a:ext>
              </a:extLst>
            </p:cNvPr>
            <p:cNvSpPr txBox="1"/>
            <p:nvPr/>
          </p:nvSpPr>
          <p:spPr>
            <a:xfrm>
              <a:off x="8133071" y="2769151"/>
              <a:ext cx="582830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L-STF</a:t>
              </a:r>
            </a:p>
          </p:txBody>
        </p:sp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B21B7993-A301-4491-AF26-5AC99723B2DD}"/>
                </a:ext>
              </a:extLst>
            </p:cNvPr>
            <p:cNvSpPr txBox="1"/>
            <p:nvPr/>
          </p:nvSpPr>
          <p:spPr>
            <a:xfrm>
              <a:off x="8133071" y="3378751"/>
              <a:ext cx="597437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L-LTF</a:t>
              </a:r>
            </a:p>
          </p:txBody>
        </p:sp>
        <p:sp>
          <p:nvSpPr>
            <p:cNvPr id="19" name="Flowchart: Decision 18">
              <a:extLst>
                <a:ext uri="{FF2B5EF4-FFF2-40B4-BE49-F238E27FC236}">
                  <a16:creationId xmlns:a16="http://schemas.microsoft.com/office/drawing/2014/main" id="{48C044C1-FAD1-4020-9188-4982CF8FE9EC}"/>
                </a:ext>
              </a:extLst>
            </p:cNvPr>
            <p:cNvSpPr/>
            <p:nvPr/>
          </p:nvSpPr>
          <p:spPr bwMode="auto">
            <a:xfrm>
              <a:off x="9051090" y="3961033"/>
              <a:ext cx="1188720" cy="894874"/>
            </a:xfrm>
            <a:prstGeom prst="flowChartDecision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0800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rPr>
                <a:t>Repetition </a:t>
              </a:r>
              <a:r>
                <a:rPr lang="en-US" sz="900" dirty="0"/>
                <a:t>Detection</a:t>
              </a:r>
              <a:endParaRPr kumimoji="0" lang="en-US" sz="9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723A82-F70F-4807-B93A-324EEF405C52}"/>
                </a:ext>
              </a:extLst>
            </p:cNvPr>
            <p:cNvSpPr/>
            <p:nvPr/>
          </p:nvSpPr>
          <p:spPr bwMode="auto">
            <a:xfrm>
              <a:off x="10493601" y="5308497"/>
              <a:ext cx="1066800" cy="3845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 b="1" dirty="0">
                  <a:solidFill>
                    <a:schemeClr val="tx1"/>
                  </a:solidFill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Detection</a:t>
              </a:r>
            </a:p>
          </p:txBody>
        </p:sp>
        <p:sp>
          <p:nvSpPr>
            <p:cNvPr id="21" name="Flowchart: Decision 20">
              <a:extLst>
                <a:ext uri="{FF2B5EF4-FFF2-40B4-BE49-F238E27FC236}">
                  <a16:creationId xmlns:a16="http://schemas.microsoft.com/office/drawing/2014/main" id="{D56486EE-B8D3-4074-8549-4CC898790BAF}"/>
                </a:ext>
              </a:extLst>
            </p:cNvPr>
            <p:cNvSpPr/>
            <p:nvPr/>
          </p:nvSpPr>
          <p:spPr bwMode="auto">
            <a:xfrm>
              <a:off x="9051090" y="5082920"/>
              <a:ext cx="1188720" cy="840751"/>
            </a:xfrm>
            <a:prstGeom prst="flowChartDecision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0800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/>
              <a:r>
                <a:rPr lang="en-US" sz="800" dirty="0"/>
                <a:t>MRC &amp;</a:t>
              </a:r>
              <a:br>
                <a:rPr lang="en-US" sz="800" dirty="0"/>
              </a:br>
              <a:r>
                <a:rPr lang="en-US" sz="800" dirty="0"/>
                <a:t>L-SIG Validity Check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23EC737-37CC-4094-B849-5AF2F3B3AD5F}"/>
                </a:ext>
              </a:extLst>
            </p:cNvPr>
            <p:cNvCxnSpPr/>
            <p:nvPr/>
          </p:nvCxnSpPr>
          <p:spPr bwMode="auto">
            <a:xfrm>
              <a:off x="9645450" y="2540551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7CC8B6E-A70E-40CC-858D-72995873114F}"/>
                </a:ext>
              </a:extLst>
            </p:cNvPr>
            <p:cNvCxnSpPr/>
            <p:nvPr/>
          </p:nvCxnSpPr>
          <p:spPr bwMode="auto">
            <a:xfrm>
              <a:off x="9645450" y="3174427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EE623E0-16CC-4EB1-BE5C-0D83F0E6C035}"/>
                </a:ext>
              </a:extLst>
            </p:cNvPr>
            <p:cNvCxnSpPr/>
            <p:nvPr/>
          </p:nvCxnSpPr>
          <p:spPr bwMode="auto">
            <a:xfrm>
              <a:off x="9645450" y="3712907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5807B89-2395-4C11-AFF7-22F435E2DD90}"/>
                </a:ext>
              </a:extLst>
            </p:cNvPr>
            <p:cNvCxnSpPr/>
            <p:nvPr/>
          </p:nvCxnSpPr>
          <p:spPr bwMode="auto">
            <a:xfrm>
              <a:off x="9645450" y="4855907"/>
              <a:ext cx="0" cy="2286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Elbow Connector 22">
              <a:extLst>
                <a:ext uri="{FF2B5EF4-FFF2-40B4-BE49-F238E27FC236}">
                  <a16:creationId xmlns:a16="http://schemas.microsoft.com/office/drawing/2014/main" id="{845F6C0B-8EDC-4727-9834-AB9F1AD84F32}"/>
                </a:ext>
              </a:extLst>
            </p:cNvPr>
            <p:cNvCxnSpPr>
              <a:stCxn id="19" idx="3"/>
              <a:endCxn id="20" idx="0"/>
            </p:cNvCxnSpPr>
            <p:nvPr/>
          </p:nvCxnSpPr>
          <p:spPr bwMode="auto">
            <a:xfrm>
              <a:off x="10239810" y="4408470"/>
              <a:ext cx="787191" cy="900027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D2C90D-3F40-432E-91FD-091D3F1B21DA}"/>
                </a:ext>
              </a:extLst>
            </p:cNvPr>
            <p:cNvCxnSpPr/>
            <p:nvPr/>
          </p:nvCxnSpPr>
          <p:spPr bwMode="auto">
            <a:xfrm flipH="1">
              <a:off x="9645449" y="5921290"/>
              <a:ext cx="1" cy="45878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TextBox 29">
              <a:extLst>
                <a:ext uri="{FF2B5EF4-FFF2-40B4-BE49-F238E27FC236}">
                  <a16:creationId xmlns:a16="http://schemas.microsoft.com/office/drawing/2014/main" id="{8D39687A-FF98-43A2-914A-9295B8693428}"/>
                </a:ext>
              </a:extLst>
            </p:cNvPr>
            <p:cNvSpPr txBox="1"/>
            <p:nvPr/>
          </p:nvSpPr>
          <p:spPr>
            <a:xfrm>
              <a:off x="9613910" y="4811548"/>
              <a:ext cx="305291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31">
              <a:extLst>
                <a:ext uri="{FF2B5EF4-FFF2-40B4-BE49-F238E27FC236}">
                  <a16:creationId xmlns:a16="http://schemas.microsoft.com/office/drawing/2014/main" id="{740D7B67-DBC5-4EF8-BF50-CE1BF318AD02}"/>
                </a:ext>
              </a:extLst>
            </p:cNvPr>
            <p:cNvSpPr txBox="1"/>
            <p:nvPr/>
          </p:nvSpPr>
          <p:spPr>
            <a:xfrm>
              <a:off x="10186113" y="4146860"/>
              <a:ext cx="305291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3AA1BFC-AED6-46F9-A654-4BDAB7458310}"/>
                </a:ext>
              </a:extLst>
            </p:cNvPr>
            <p:cNvCxnSpPr>
              <a:stCxn id="21" idx="3"/>
              <a:endCxn id="20" idx="1"/>
            </p:cNvCxnSpPr>
            <p:nvPr/>
          </p:nvCxnSpPr>
          <p:spPr bwMode="auto">
            <a:xfrm flipV="1">
              <a:off x="10239810" y="5500785"/>
              <a:ext cx="253791" cy="25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9">
              <a:extLst>
                <a:ext uri="{FF2B5EF4-FFF2-40B4-BE49-F238E27FC236}">
                  <a16:creationId xmlns:a16="http://schemas.microsoft.com/office/drawing/2014/main" id="{372E5B17-C352-4D3D-9E59-CC8EE97B1528}"/>
                </a:ext>
              </a:extLst>
            </p:cNvPr>
            <p:cNvSpPr txBox="1"/>
            <p:nvPr/>
          </p:nvSpPr>
          <p:spPr>
            <a:xfrm>
              <a:off x="10186113" y="5250741"/>
              <a:ext cx="305291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40">
              <a:extLst>
                <a:ext uri="{FF2B5EF4-FFF2-40B4-BE49-F238E27FC236}">
                  <a16:creationId xmlns:a16="http://schemas.microsoft.com/office/drawing/2014/main" id="{B7902AAD-B7F4-4985-A97C-4BC74EB64B5A}"/>
                </a:ext>
              </a:extLst>
            </p:cNvPr>
            <p:cNvSpPr txBox="1"/>
            <p:nvPr/>
          </p:nvSpPr>
          <p:spPr>
            <a:xfrm>
              <a:off x="8465331" y="6249272"/>
              <a:ext cx="172632" cy="262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33" name="TextBox 52">
              <a:extLst>
                <a:ext uri="{FF2B5EF4-FFF2-40B4-BE49-F238E27FC236}">
                  <a16:creationId xmlns:a16="http://schemas.microsoft.com/office/drawing/2014/main" id="{ADDD5985-F8FE-4181-BF1F-6DC0B8D4603D}"/>
                </a:ext>
              </a:extLst>
            </p:cNvPr>
            <p:cNvSpPr txBox="1"/>
            <p:nvPr/>
          </p:nvSpPr>
          <p:spPr>
            <a:xfrm>
              <a:off x="8133071" y="4064551"/>
              <a:ext cx="568222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L-SIG</a:t>
              </a:r>
            </a:p>
          </p:txBody>
        </p:sp>
        <p:sp>
          <p:nvSpPr>
            <p:cNvPr id="34" name="TextBox 53">
              <a:extLst>
                <a:ext uri="{FF2B5EF4-FFF2-40B4-BE49-F238E27FC236}">
                  <a16:creationId xmlns:a16="http://schemas.microsoft.com/office/drawing/2014/main" id="{340F2FFF-4566-478C-9F49-37C7A6CE668A}"/>
                </a:ext>
              </a:extLst>
            </p:cNvPr>
            <p:cNvSpPr txBox="1"/>
            <p:nvPr/>
          </p:nvSpPr>
          <p:spPr>
            <a:xfrm>
              <a:off x="8049025" y="4445551"/>
              <a:ext cx="663169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RL-SIG</a:t>
              </a:r>
            </a:p>
          </p:txBody>
        </p:sp>
        <p:sp>
          <p:nvSpPr>
            <p:cNvPr id="35" name="TextBox 54">
              <a:extLst>
                <a:ext uri="{FF2B5EF4-FFF2-40B4-BE49-F238E27FC236}">
                  <a16:creationId xmlns:a16="http://schemas.microsoft.com/office/drawing/2014/main" id="{F541192C-6F32-4304-B192-A0E5D17F6244}"/>
                </a:ext>
              </a:extLst>
            </p:cNvPr>
            <p:cNvSpPr txBox="1"/>
            <p:nvPr/>
          </p:nvSpPr>
          <p:spPr>
            <a:xfrm>
              <a:off x="9613910" y="5973035"/>
              <a:ext cx="305291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Y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D3E3EBB-8D3E-4E61-BF90-2838C7FD1C7D}"/>
                </a:ext>
              </a:extLst>
            </p:cNvPr>
            <p:cNvCxnSpPr/>
            <p:nvPr/>
          </p:nvCxnSpPr>
          <p:spPr bwMode="auto">
            <a:xfrm>
              <a:off x="10752590" y="5693073"/>
              <a:ext cx="0" cy="687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TextBox 57">
              <a:extLst>
                <a:ext uri="{FF2B5EF4-FFF2-40B4-BE49-F238E27FC236}">
                  <a16:creationId xmlns:a16="http://schemas.microsoft.com/office/drawing/2014/main" id="{4A9BCB8A-1C70-4046-B51D-38DD0237F067}"/>
                </a:ext>
              </a:extLst>
            </p:cNvPr>
            <p:cNvSpPr txBox="1"/>
            <p:nvPr/>
          </p:nvSpPr>
          <p:spPr>
            <a:xfrm>
              <a:off x="9212617" y="6350550"/>
              <a:ext cx="842108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11ax detect</a:t>
              </a:r>
            </a:p>
          </p:txBody>
        </p:sp>
        <p:sp>
          <p:nvSpPr>
            <p:cNvPr id="38" name="TextBox 60">
              <a:extLst>
                <a:ext uri="{FF2B5EF4-FFF2-40B4-BE49-F238E27FC236}">
                  <a16:creationId xmlns:a16="http://schemas.microsoft.com/office/drawing/2014/main" id="{3D24FF13-8135-4A8C-9DBF-79E813D06F85}"/>
                </a:ext>
              </a:extLst>
            </p:cNvPr>
            <p:cNvSpPr txBox="1"/>
            <p:nvPr/>
          </p:nvSpPr>
          <p:spPr>
            <a:xfrm>
              <a:off x="10588280" y="6350550"/>
              <a:ext cx="414846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11n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13AC304-0914-447B-A469-5EFC46D20115}"/>
                </a:ext>
              </a:extLst>
            </p:cNvPr>
            <p:cNvSpPr/>
            <p:nvPr/>
          </p:nvSpPr>
          <p:spPr>
            <a:xfrm>
              <a:off x="8915875" y="2019736"/>
              <a:ext cx="1789754" cy="4718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Detection Algorithm by 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Repeated L-SIG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7AE67B8-A801-470C-8F18-56DD53B32305}"/>
                </a:ext>
              </a:extLst>
            </p:cNvPr>
            <p:cNvSpPr/>
            <p:nvPr/>
          </p:nvSpPr>
          <p:spPr>
            <a:xfrm>
              <a:off x="7818120" y="2527655"/>
              <a:ext cx="3796275" cy="41632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DE4DC1D-CB71-4759-B1AB-6275D6398E66}"/>
                </a:ext>
              </a:extLst>
            </p:cNvPr>
            <p:cNvCxnSpPr/>
            <p:nvPr/>
          </p:nvCxnSpPr>
          <p:spPr bwMode="auto">
            <a:xfrm>
              <a:off x="11035602" y="5706209"/>
              <a:ext cx="0" cy="687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TextBox 60">
              <a:extLst>
                <a:ext uri="{FF2B5EF4-FFF2-40B4-BE49-F238E27FC236}">
                  <a16:creationId xmlns:a16="http://schemas.microsoft.com/office/drawing/2014/main" id="{AC93B24F-674D-4579-9C37-00D7F43687CD}"/>
                </a:ext>
              </a:extLst>
            </p:cNvPr>
            <p:cNvSpPr txBox="1"/>
            <p:nvPr/>
          </p:nvSpPr>
          <p:spPr>
            <a:xfrm>
              <a:off x="10871291" y="6363688"/>
              <a:ext cx="465971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11ac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D47D9EA2-FF98-435A-A9D5-C3499258B602}"/>
                </a:ext>
              </a:extLst>
            </p:cNvPr>
            <p:cNvCxnSpPr/>
            <p:nvPr/>
          </p:nvCxnSpPr>
          <p:spPr bwMode="auto">
            <a:xfrm>
              <a:off x="11322140" y="5705227"/>
              <a:ext cx="0" cy="687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60">
              <a:extLst>
                <a:ext uri="{FF2B5EF4-FFF2-40B4-BE49-F238E27FC236}">
                  <a16:creationId xmlns:a16="http://schemas.microsoft.com/office/drawing/2014/main" id="{542DA15E-B8A3-44C5-A44C-45F2A82B761B}"/>
                </a:ext>
              </a:extLst>
            </p:cNvPr>
            <p:cNvSpPr txBox="1"/>
            <p:nvPr/>
          </p:nvSpPr>
          <p:spPr>
            <a:xfrm>
              <a:off x="11157829" y="6362705"/>
              <a:ext cx="407542" cy="262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b="1" dirty="0">
                  <a:solidFill>
                    <a:schemeClr val="tx1"/>
                  </a:solidFill>
                </a:rPr>
                <a:t>11a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2DFA329-9275-445B-BF54-E6F4FCD9DF83}"/>
              </a:ext>
            </a:extLst>
          </p:cNvPr>
          <p:cNvSpPr txBox="1"/>
          <p:nvPr/>
        </p:nvSpPr>
        <p:spPr>
          <a:xfrm>
            <a:off x="3953380" y="2347456"/>
            <a:ext cx="57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1031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4135A-A84B-473E-81CD-586233D2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2. QBPSK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25478-C5FB-41EB-BD06-4908427EA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has been adopted in 11n, 11ac and 11ax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example, two options for 11bd</a:t>
            </a:r>
          </a:p>
          <a:p>
            <a:pPr marL="457200" lvl="1" indent="0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Repeated L-SIG is not excluded yet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Requirement of at least 3 dB lower sensitivity in preamble portion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C1BCD-BEAF-4CD7-A399-0143DB96AF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A135E-3466-4525-8A63-4F1621BB62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99FE559-371A-4681-AA62-57260FBB59E5}"/>
              </a:ext>
            </a:extLst>
          </p:cNvPr>
          <p:cNvGrpSpPr/>
          <p:nvPr/>
        </p:nvGrpSpPr>
        <p:grpSpPr>
          <a:xfrm>
            <a:off x="1121334" y="2616982"/>
            <a:ext cx="7310462" cy="1726418"/>
            <a:chOff x="1502334" y="3448535"/>
            <a:chExt cx="7310462" cy="186886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119391D-AD56-46B8-BE6D-A3BDC38D6892}"/>
                </a:ext>
              </a:extLst>
            </p:cNvPr>
            <p:cNvSpPr/>
            <p:nvPr/>
          </p:nvSpPr>
          <p:spPr>
            <a:xfrm>
              <a:off x="2410804" y="3448801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9954276-0636-49C3-BA13-F580B58E45A4}"/>
                </a:ext>
              </a:extLst>
            </p:cNvPr>
            <p:cNvSpPr/>
            <p:nvPr/>
          </p:nvSpPr>
          <p:spPr>
            <a:xfrm>
              <a:off x="3549977" y="3448535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schemeClr val="tx1"/>
                  </a:solidFill>
                </a:rPr>
                <a:t>LLTF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8630744-A8FE-4B0D-9905-B5781B15B9FD}"/>
                </a:ext>
              </a:extLst>
            </p:cNvPr>
            <p:cNvSpPr/>
            <p:nvPr/>
          </p:nvSpPr>
          <p:spPr>
            <a:xfrm>
              <a:off x="4689150" y="3448535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LSIG</a:t>
              </a:r>
            </a:p>
          </p:txBody>
        </p:sp>
        <p:sp>
          <p:nvSpPr>
            <p:cNvPr id="24" name="TextBox 11">
              <a:extLst>
                <a:ext uri="{FF2B5EF4-FFF2-40B4-BE49-F238E27FC236}">
                  <a16:creationId xmlns:a16="http://schemas.microsoft.com/office/drawing/2014/main" id="{3B10251F-736F-484C-A05E-73FE41E232A2}"/>
                </a:ext>
              </a:extLst>
            </p:cNvPr>
            <p:cNvSpPr txBox="1"/>
            <p:nvPr/>
          </p:nvSpPr>
          <p:spPr>
            <a:xfrm>
              <a:off x="1715706" y="3537012"/>
              <a:ext cx="801326" cy="12398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11a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0F1BB8E-2005-4C00-895D-10CEF8E5C63B}"/>
                </a:ext>
              </a:extLst>
            </p:cNvPr>
            <p:cNvGrpSpPr/>
            <p:nvPr/>
          </p:nvGrpSpPr>
          <p:grpSpPr>
            <a:xfrm>
              <a:off x="5264904" y="3448535"/>
              <a:ext cx="2100475" cy="306694"/>
              <a:chOff x="7934194" y="2751120"/>
              <a:chExt cx="1335576" cy="414666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2E3B2FB6-2038-4429-884A-CBFAE855EB8E}"/>
                  </a:ext>
                </a:extLst>
              </p:cNvPr>
              <p:cNvSpPr/>
              <p:nvPr/>
            </p:nvSpPr>
            <p:spPr bwMode="auto">
              <a:xfrm>
                <a:off x="9037934" y="2751288"/>
                <a:ext cx="231836" cy="413979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F37BC91C-B58E-45B4-9E0E-5F94094FDD89}"/>
                  </a:ext>
                </a:extLst>
              </p:cNvPr>
              <p:cNvSpPr/>
              <p:nvPr/>
            </p:nvSpPr>
            <p:spPr bwMode="auto">
              <a:xfrm>
                <a:off x="7934194" y="2752390"/>
                <a:ext cx="314865" cy="41287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05FBC67-AFEB-4D5F-9857-315F148E7B62}"/>
                  </a:ext>
                </a:extLst>
              </p:cNvPr>
              <p:cNvSpPr/>
              <p:nvPr/>
            </p:nvSpPr>
            <p:spPr bwMode="auto">
              <a:xfrm>
                <a:off x="8249059" y="2751120"/>
                <a:ext cx="788875" cy="41466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D472E44-4C91-4CCB-B273-5C5845116C86}"/>
                  </a:ext>
                </a:extLst>
              </p:cNvPr>
              <p:cNvSpPr/>
              <p:nvPr/>
            </p:nvSpPr>
            <p:spPr bwMode="auto">
              <a:xfrm>
                <a:off x="8091627" y="2754763"/>
                <a:ext cx="1062226" cy="40894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</a:t>
                </a:r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5729838-CBFC-44B1-8824-5E9BB5F9804F}"/>
                </a:ext>
              </a:extLst>
            </p:cNvPr>
            <p:cNvSpPr/>
            <p:nvPr/>
          </p:nvSpPr>
          <p:spPr>
            <a:xfrm>
              <a:off x="2398582" y="3847221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LSTF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61C142E-AD85-4C13-84A9-11FD05A9623C}"/>
                </a:ext>
              </a:extLst>
            </p:cNvPr>
            <p:cNvSpPr/>
            <p:nvPr/>
          </p:nvSpPr>
          <p:spPr>
            <a:xfrm>
              <a:off x="3537755" y="3846955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schemeClr val="tx1"/>
                  </a:solidFill>
                </a:rPr>
                <a:t>LLTF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8A0C558-4E36-48BC-8B63-9D5C92E33DEC}"/>
                </a:ext>
              </a:extLst>
            </p:cNvPr>
            <p:cNvSpPr/>
            <p:nvPr/>
          </p:nvSpPr>
          <p:spPr>
            <a:xfrm>
              <a:off x="4676929" y="3846955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LSIG</a:t>
              </a:r>
            </a:p>
          </p:txBody>
        </p:sp>
        <p:sp>
          <p:nvSpPr>
            <p:cNvPr id="29" name="TextBox 16">
              <a:extLst>
                <a:ext uri="{FF2B5EF4-FFF2-40B4-BE49-F238E27FC236}">
                  <a16:creationId xmlns:a16="http://schemas.microsoft.com/office/drawing/2014/main" id="{1EB40C79-A279-4725-A487-FECE609D5610}"/>
                </a:ext>
              </a:extLst>
            </p:cNvPr>
            <p:cNvSpPr txBox="1"/>
            <p:nvPr/>
          </p:nvSpPr>
          <p:spPr>
            <a:xfrm>
              <a:off x="1715706" y="3932507"/>
              <a:ext cx="801326" cy="12398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11n-MM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1603D8B-9197-42C9-A2EA-CF077239E77C}"/>
                </a:ext>
              </a:extLst>
            </p:cNvPr>
            <p:cNvGrpSpPr/>
            <p:nvPr/>
          </p:nvGrpSpPr>
          <p:grpSpPr>
            <a:xfrm>
              <a:off x="6395507" y="3850442"/>
              <a:ext cx="697940" cy="309557"/>
              <a:chOff x="7934194" y="2751120"/>
              <a:chExt cx="1335576" cy="414666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09DC889-77DE-45AA-BC2B-44E69554ED10}"/>
                  </a:ext>
                </a:extLst>
              </p:cNvPr>
              <p:cNvSpPr/>
              <p:nvPr/>
            </p:nvSpPr>
            <p:spPr bwMode="auto">
              <a:xfrm>
                <a:off x="9037934" y="2751288"/>
                <a:ext cx="231836" cy="413979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05017D1-B57C-4880-BA96-97116E1F2906}"/>
                  </a:ext>
                </a:extLst>
              </p:cNvPr>
              <p:cNvSpPr/>
              <p:nvPr/>
            </p:nvSpPr>
            <p:spPr bwMode="auto">
              <a:xfrm>
                <a:off x="7934194" y="2752390"/>
                <a:ext cx="314865" cy="41287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10854AF-7FDD-4633-AE1D-C574BB6AB2A4}"/>
                  </a:ext>
                </a:extLst>
              </p:cNvPr>
              <p:cNvSpPr/>
              <p:nvPr/>
            </p:nvSpPr>
            <p:spPr bwMode="auto">
              <a:xfrm>
                <a:off x="8249059" y="2751120"/>
                <a:ext cx="788875" cy="41466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2F343FE-56DC-4F9C-B7FC-DBEC5ABF49BE}"/>
                  </a:ext>
                </a:extLst>
              </p:cNvPr>
              <p:cNvSpPr/>
              <p:nvPr/>
            </p:nvSpPr>
            <p:spPr bwMode="auto">
              <a:xfrm>
                <a:off x="8091627" y="2754764"/>
                <a:ext cx="1062226" cy="408941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…</a:t>
                </a:r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575F82E-5996-4770-8CBF-A19E229773BA}"/>
                </a:ext>
              </a:extLst>
            </p:cNvPr>
            <p:cNvSpPr/>
            <p:nvPr/>
          </p:nvSpPr>
          <p:spPr>
            <a:xfrm>
              <a:off x="2399918" y="4616199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LSTF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9A9FF1D-8662-4FB1-9D86-90C2C929C554}"/>
                </a:ext>
              </a:extLst>
            </p:cNvPr>
            <p:cNvSpPr/>
            <p:nvPr/>
          </p:nvSpPr>
          <p:spPr>
            <a:xfrm>
              <a:off x="3539091" y="4615934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schemeClr val="tx1"/>
                  </a:solidFill>
                </a:rPr>
                <a:t>LLTF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2A5D9F2-40AA-412E-A0F1-602F7C44C6B5}"/>
                </a:ext>
              </a:extLst>
            </p:cNvPr>
            <p:cNvSpPr/>
            <p:nvPr/>
          </p:nvSpPr>
          <p:spPr>
            <a:xfrm>
              <a:off x="4678264" y="4615934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LSIG</a:t>
              </a:r>
            </a:p>
          </p:txBody>
        </p:sp>
        <p:sp>
          <p:nvSpPr>
            <p:cNvPr id="34" name="TextBox 21">
              <a:extLst>
                <a:ext uri="{FF2B5EF4-FFF2-40B4-BE49-F238E27FC236}">
                  <a16:creationId xmlns:a16="http://schemas.microsoft.com/office/drawing/2014/main" id="{3E4084C6-3424-407E-96E3-9D116F6F3D29}"/>
                </a:ext>
              </a:extLst>
            </p:cNvPr>
            <p:cNvSpPr txBox="1"/>
            <p:nvPr/>
          </p:nvSpPr>
          <p:spPr>
            <a:xfrm>
              <a:off x="1715706" y="4704612"/>
              <a:ext cx="801326" cy="12398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11ac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1035399-A71C-43D1-A045-C58C8C10A1CB}"/>
                </a:ext>
              </a:extLst>
            </p:cNvPr>
            <p:cNvSpPr/>
            <p:nvPr/>
          </p:nvSpPr>
          <p:spPr>
            <a:xfrm>
              <a:off x="5249148" y="3850442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HT-SIG1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60005B1-1BD5-45ED-B700-0FAB8C58348A}"/>
                </a:ext>
              </a:extLst>
            </p:cNvPr>
            <p:cNvSpPr/>
            <p:nvPr/>
          </p:nvSpPr>
          <p:spPr>
            <a:xfrm>
              <a:off x="5822078" y="3850442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HT-SIG2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6CCB8F8D-61ED-407C-A776-3EF1758C0108}"/>
                </a:ext>
              </a:extLst>
            </p:cNvPr>
            <p:cNvGrpSpPr/>
            <p:nvPr/>
          </p:nvGrpSpPr>
          <p:grpSpPr>
            <a:xfrm>
              <a:off x="6396577" y="4615934"/>
              <a:ext cx="697940" cy="306429"/>
              <a:chOff x="7934194" y="2751120"/>
              <a:chExt cx="1335576" cy="414666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AD679B7A-8E50-4950-87C4-C05A806AD649}"/>
                  </a:ext>
                </a:extLst>
              </p:cNvPr>
              <p:cNvSpPr/>
              <p:nvPr/>
            </p:nvSpPr>
            <p:spPr bwMode="auto">
              <a:xfrm>
                <a:off x="9037934" y="2751288"/>
                <a:ext cx="231836" cy="413979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0969D00A-ABB6-4021-85C2-08E3B05F8E95}"/>
                  </a:ext>
                </a:extLst>
              </p:cNvPr>
              <p:cNvSpPr/>
              <p:nvPr/>
            </p:nvSpPr>
            <p:spPr bwMode="auto">
              <a:xfrm>
                <a:off x="7934194" y="2752390"/>
                <a:ext cx="314865" cy="41287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35E50B-709C-4A53-B27B-520809EDFA15}"/>
                  </a:ext>
                </a:extLst>
              </p:cNvPr>
              <p:cNvSpPr/>
              <p:nvPr/>
            </p:nvSpPr>
            <p:spPr bwMode="auto">
              <a:xfrm>
                <a:off x="8249059" y="2751120"/>
                <a:ext cx="788875" cy="41466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F8C6F0FB-EBA4-4E10-B99D-72B583CF010A}"/>
                  </a:ext>
                </a:extLst>
              </p:cNvPr>
              <p:cNvSpPr/>
              <p:nvPr/>
            </p:nvSpPr>
            <p:spPr bwMode="auto">
              <a:xfrm>
                <a:off x="8091627" y="2754764"/>
                <a:ext cx="1062226" cy="408941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…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6E4E725-57E6-4863-A389-DE456DDE1527}"/>
                </a:ext>
              </a:extLst>
            </p:cNvPr>
            <p:cNvSpPr/>
            <p:nvPr/>
          </p:nvSpPr>
          <p:spPr>
            <a:xfrm>
              <a:off x="5250218" y="4615934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VHT-SIGA1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A136FF5-5F39-4495-9E18-1085433DB5CC}"/>
                </a:ext>
              </a:extLst>
            </p:cNvPr>
            <p:cNvSpPr/>
            <p:nvPr/>
          </p:nvSpPr>
          <p:spPr>
            <a:xfrm>
              <a:off x="5823147" y="4615934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VHT-SIGA2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6A5FC27-3A79-415F-A0F4-ED3A3841C41F}"/>
                </a:ext>
              </a:extLst>
            </p:cNvPr>
            <p:cNvSpPr/>
            <p:nvPr/>
          </p:nvSpPr>
          <p:spPr>
            <a:xfrm>
              <a:off x="2407486" y="4235389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HT-STF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7347652-A35B-4AC7-95F6-AC0F7336BD2D}"/>
                </a:ext>
              </a:extLst>
            </p:cNvPr>
            <p:cNvSpPr/>
            <p:nvPr/>
          </p:nvSpPr>
          <p:spPr>
            <a:xfrm>
              <a:off x="3546659" y="4235124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schemeClr val="tx1"/>
                  </a:solidFill>
                </a:rPr>
                <a:t>HT-LTF1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5E58B2C6-B844-4B38-A910-368770BE4F20}"/>
                </a:ext>
              </a:extLst>
            </p:cNvPr>
            <p:cNvGrpSpPr/>
            <p:nvPr/>
          </p:nvGrpSpPr>
          <p:grpSpPr>
            <a:xfrm>
              <a:off x="5810317" y="4238611"/>
              <a:ext cx="697940" cy="309557"/>
              <a:chOff x="7934194" y="2751120"/>
              <a:chExt cx="1335576" cy="414666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3E2E7D9-4312-4944-B0E8-66326129F4AB}"/>
                  </a:ext>
                </a:extLst>
              </p:cNvPr>
              <p:cNvSpPr/>
              <p:nvPr/>
            </p:nvSpPr>
            <p:spPr bwMode="auto">
              <a:xfrm>
                <a:off x="9037934" y="2751288"/>
                <a:ext cx="231836" cy="413979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CFA9E704-5965-40CD-BFDB-CEDE498B652D}"/>
                  </a:ext>
                </a:extLst>
              </p:cNvPr>
              <p:cNvSpPr/>
              <p:nvPr/>
            </p:nvSpPr>
            <p:spPr bwMode="auto">
              <a:xfrm>
                <a:off x="7934194" y="2752390"/>
                <a:ext cx="314865" cy="41287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9CE528E-D4A5-4902-AC54-FA3F6D05E073}"/>
                  </a:ext>
                </a:extLst>
              </p:cNvPr>
              <p:cNvSpPr/>
              <p:nvPr/>
            </p:nvSpPr>
            <p:spPr bwMode="auto">
              <a:xfrm>
                <a:off x="8249059" y="2751120"/>
                <a:ext cx="788875" cy="41466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4E8A849-C597-4033-913A-1D5D7A27F8A3}"/>
                  </a:ext>
                </a:extLst>
              </p:cNvPr>
              <p:cNvSpPr/>
              <p:nvPr/>
            </p:nvSpPr>
            <p:spPr bwMode="auto">
              <a:xfrm>
                <a:off x="8091627" y="2754764"/>
                <a:ext cx="1062226" cy="408941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…</a:t>
                </a: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9608567-50F7-43A7-9BDD-ECA4EB8EE01E}"/>
                </a:ext>
              </a:extLst>
            </p:cNvPr>
            <p:cNvSpPr/>
            <p:nvPr/>
          </p:nvSpPr>
          <p:spPr>
            <a:xfrm>
              <a:off x="4663958" y="4238611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HT-SIG1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9C5348F-23F3-4517-AC14-3BDF6C7C656D}"/>
                </a:ext>
              </a:extLst>
            </p:cNvPr>
            <p:cNvSpPr/>
            <p:nvPr/>
          </p:nvSpPr>
          <p:spPr>
            <a:xfrm>
              <a:off x="5236888" y="4238611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HT-SIG2</a:t>
              </a:r>
            </a:p>
          </p:txBody>
        </p:sp>
        <p:sp>
          <p:nvSpPr>
            <p:cNvPr id="45" name="TextBox 53">
              <a:extLst>
                <a:ext uri="{FF2B5EF4-FFF2-40B4-BE49-F238E27FC236}">
                  <a16:creationId xmlns:a16="http://schemas.microsoft.com/office/drawing/2014/main" id="{5B279DE9-85C6-4AE2-A072-115478EAC9DD}"/>
                </a:ext>
              </a:extLst>
            </p:cNvPr>
            <p:cNvSpPr txBox="1"/>
            <p:nvPr/>
          </p:nvSpPr>
          <p:spPr>
            <a:xfrm>
              <a:off x="1715706" y="4314359"/>
              <a:ext cx="801326" cy="12398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11n-GF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9F77560-3196-4F81-8BAD-AA609010A0C9}"/>
                </a:ext>
              </a:extLst>
            </p:cNvPr>
            <p:cNvSpPr/>
            <p:nvPr/>
          </p:nvSpPr>
          <p:spPr>
            <a:xfrm>
              <a:off x="2398582" y="5015454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LSTF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B4BAA38-5D1F-418E-8A7E-3519B717C6AE}"/>
                </a:ext>
              </a:extLst>
            </p:cNvPr>
            <p:cNvSpPr/>
            <p:nvPr/>
          </p:nvSpPr>
          <p:spPr>
            <a:xfrm>
              <a:off x="3537755" y="5015188"/>
              <a:ext cx="1139173" cy="3000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schemeClr val="tx1"/>
                  </a:solidFill>
                </a:rPr>
                <a:t>LLTF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7155D5F-4110-4EA8-8E6B-FBBF844E2FFE}"/>
                </a:ext>
              </a:extLst>
            </p:cNvPr>
            <p:cNvSpPr/>
            <p:nvPr/>
          </p:nvSpPr>
          <p:spPr>
            <a:xfrm>
              <a:off x="4676928" y="5015188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LSIG</a:t>
              </a:r>
            </a:p>
          </p:txBody>
        </p:sp>
        <p:sp>
          <p:nvSpPr>
            <p:cNvPr id="49" name="TextBox 59">
              <a:extLst>
                <a:ext uri="{FF2B5EF4-FFF2-40B4-BE49-F238E27FC236}">
                  <a16:creationId xmlns:a16="http://schemas.microsoft.com/office/drawing/2014/main" id="{1A263943-BFFE-486D-9C5F-2776F257895F}"/>
                </a:ext>
              </a:extLst>
            </p:cNvPr>
            <p:cNvSpPr txBox="1"/>
            <p:nvPr/>
          </p:nvSpPr>
          <p:spPr>
            <a:xfrm>
              <a:off x="1502334" y="5018882"/>
              <a:ext cx="1037959" cy="24797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/>
                <a:t>11ax ER SU (Extended Range)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551E98B-A5C5-4A41-8DD0-CC02D18BD35E}"/>
                </a:ext>
              </a:extLst>
            </p:cNvPr>
            <p:cNvSpPr/>
            <p:nvPr/>
          </p:nvSpPr>
          <p:spPr>
            <a:xfrm>
              <a:off x="5254018" y="5015188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LSIG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4D584E2-6DBD-4610-9161-BB4693615C1A}"/>
                </a:ext>
              </a:extLst>
            </p:cNvPr>
            <p:cNvSpPr/>
            <p:nvPr/>
          </p:nvSpPr>
          <p:spPr>
            <a:xfrm>
              <a:off x="5830328" y="5019463"/>
              <a:ext cx="569585" cy="295129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HE-SIGA1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AEB7953-1AC0-40FE-92E0-B9A1FE5533D2}"/>
                </a:ext>
              </a:extLst>
            </p:cNvPr>
            <p:cNvSpPr/>
            <p:nvPr/>
          </p:nvSpPr>
          <p:spPr>
            <a:xfrm>
              <a:off x="6963869" y="5014195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HE-SIGA3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2D06109-C5DE-4EB6-A70D-7E1FE01BCC15}"/>
                </a:ext>
              </a:extLst>
            </p:cNvPr>
            <p:cNvSpPr/>
            <p:nvPr/>
          </p:nvSpPr>
          <p:spPr>
            <a:xfrm>
              <a:off x="7540959" y="5014195"/>
              <a:ext cx="569585" cy="300002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solidFill>
                    <a:prstClr val="black"/>
                  </a:solidFill>
                </a:rPr>
                <a:t>HE-SIGA4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2BCC2B45-4BEA-4DD2-8992-17EABDA103F0}"/>
                </a:ext>
              </a:extLst>
            </p:cNvPr>
            <p:cNvGrpSpPr/>
            <p:nvPr/>
          </p:nvGrpSpPr>
          <p:grpSpPr>
            <a:xfrm>
              <a:off x="8114856" y="5004212"/>
              <a:ext cx="697940" cy="313187"/>
              <a:chOff x="7934194" y="2746257"/>
              <a:chExt cx="1335576" cy="419529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7C3E4F0C-28F2-449A-A487-9C9E89822CCA}"/>
                  </a:ext>
                </a:extLst>
              </p:cNvPr>
              <p:cNvSpPr/>
              <p:nvPr/>
            </p:nvSpPr>
            <p:spPr bwMode="auto">
              <a:xfrm>
                <a:off x="9037934" y="2751288"/>
                <a:ext cx="231836" cy="413979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14081C9-28DB-4333-9AE0-EEB26AEFD487}"/>
                  </a:ext>
                </a:extLst>
              </p:cNvPr>
              <p:cNvSpPr/>
              <p:nvPr/>
            </p:nvSpPr>
            <p:spPr bwMode="auto">
              <a:xfrm>
                <a:off x="7934194" y="2752390"/>
                <a:ext cx="314865" cy="41287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0365ACA-4C33-45F5-9EAB-02029811DA95}"/>
                  </a:ext>
                </a:extLst>
              </p:cNvPr>
              <p:cNvSpPr/>
              <p:nvPr/>
            </p:nvSpPr>
            <p:spPr bwMode="auto">
              <a:xfrm>
                <a:off x="8249059" y="2751120"/>
                <a:ext cx="788875" cy="41466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E70495D-1B18-4572-8526-C5C1C39A4341}"/>
                  </a:ext>
                </a:extLst>
              </p:cNvPr>
              <p:cNvSpPr/>
              <p:nvPr/>
            </p:nvSpPr>
            <p:spPr bwMode="auto">
              <a:xfrm>
                <a:off x="8091628" y="2746257"/>
                <a:ext cx="1062226" cy="408941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…</a:t>
                </a:r>
              </a:p>
            </p:txBody>
          </p: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F975E15B-ABA8-483B-A5E1-73000952D224}"/>
                </a:ext>
              </a:extLst>
            </p:cNvPr>
            <p:cNvSpPr/>
            <p:nvPr/>
          </p:nvSpPr>
          <p:spPr>
            <a:xfrm>
              <a:off x="6393497" y="5014590"/>
              <a:ext cx="569585" cy="300002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r>
                <a:rPr lang="en-US" sz="900" dirty="0">
                  <a:solidFill>
                    <a:prstClr val="black"/>
                  </a:solidFill>
                </a:rPr>
                <a:t>HE-SIGA2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7BF1CAB-25F2-4881-9EE3-D7E56E933F30}"/>
              </a:ext>
            </a:extLst>
          </p:cNvPr>
          <p:cNvGrpSpPr/>
          <p:nvPr/>
        </p:nvGrpSpPr>
        <p:grpSpPr>
          <a:xfrm>
            <a:off x="6770379" y="1247354"/>
            <a:ext cx="1995634" cy="1038646"/>
            <a:chOff x="6770379" y="1247354"/>
            <a:chExt cx="1995634" cy="103864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560A699-A0A6-4F25-88F6-022F443FED74}"/>
                </a:ext>
              </a:extLst>
            </p:cNvPr>
            <p:cNvSpPr/>
            <p:nvPr/>
          </p:nvSpPr>
          <p:spPr>
            <a:xfrm>
              <a:off x="6913026" y="2085270"/>
              <a:ext cx="242345" cy="169795"/>
            </a:xfrm>
            <a:prstGeom prst="rect">
              <a:avLst/>
            </a:prstGeom>
            <a:pattFill prst="narHorz">
              <a:fgClr>
                <a:schemeClr val="accent1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50">
                <a:solidFill>
                  <a:schemeClr val="accent6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E6DF5B1-7EA8-47BA-B560-43C4B2BF5447}"/>
                </a:ext>
              </a:extLst>
            </p:cNvPr>
            <p:cNvSpPr/>
            <p:nvPr/>
          </p:nvSpPr>
          <p:spPr>
            <a:xfrm>
              <a:off x="7892237" y="2060533"/>
              <a:ext cx="242345" cy="169795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50"/>
            </a:p>
          </p:txBody>
        </p:sp>
        <p:sp>
          <p:nvSpPr>
            <p:cNvPr id="18" name="TextBox 29">
              <a:extLst>
                <a:ext uri="{FF2B5EF4-FFF2-40B4-BE49-F238E27FC236}">
                  <a16:creationId xmlns:a16="http://schemas.microsoft.com/office/drawing/2014/main" id="{D177515E-3BCA-498F-96EE-3156E6FB744A}"/>
                </a:ext>
              </a:extLst>
            </p:cNvPr>
            <p:cNvSpPr txBox="1"/>
            <p:nvPr/>
          </p:nvSpPr>
          <p:spPr>
            <a:xfrm>
              <a:off x="7162718" y="2024390"/>
              <a:ext cx="5389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1050" dirty="0"/>
                <a:t>BPSK</a:t>
              </a:r>
            </a:p>
          </p:txBody>
        </p:sp>
        <p:sp>
          <p:nvSpPr>
            <p:cNvPr id="19" name="TextBox 30">
              <a:extLst>
                <a:ext uri="{FF2B5EF4-FFF2-40B4-BE49-F238E27FC236}">
                  <a16:creationId xmlns:a16="http://schemas.microsoft.com/office/drawing/2014/main" id="{FF0B7A4B-0BA5-4F00-9173-576F2643A383}"/>
                </a:ext>
              </a:extLst>
            </p:cNvPr>
            <p:cNvSpPr txBox="1"/>
            <p:nvPr/>
          </p:nvSpPr>
          <p:spPr>
            <a:xfrm>
              <a:off x="8124491" y="2023188"/>
              <a:ext cx="6415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1050" dirty="0"/>
                <a:t>QBPSK</a:t>
              </a:r>
            </a:p>
          </p:txBody>
        </p:sp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E4D88CD1-B13D-417D-9BF2-37C704426D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70379" y="1247354"/>
              <a:ext cx="931269" cy="824032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EF0B2A80-459E-4415-8D37-EA2B1A7EA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725626" y="1277294"/>
              <a:ext cx="817912" cy="768342"/>
            </a:xfrm>
            <a:prstGeom prst="rect">
              <a:avLst/>
            </a:prstGeom>
          </p:spPr>
        </p:pic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6DB7359-C9CA-47D0-8487-009CE553322E}"/>
              </a:ext>
            </a:extLst>
          </p:cNvPr>
          <p:cNvGrpSpPr/>
          <p:nvPr/>
        </p:nvGrpSpPr>
        <p:grpSpPr>
          <a:xfrm>
            <a:off x="2170952" y="4797350"/>
            <a:ext cx="5969779" cy="401468"/>
            <a:chOff x="1524000" y="2368093"/>
            <a:chExt cx="5969779" cy="590641"/>
          </a:xfrm>
        </p:grpSpPr>
        <p:grpSp>
          <p:nvGrpSpPr>
            <p:cNvPr id="92" name="그룹 15">
              <a:extLst>
                <a:ext uri="{FF2B5EF4-FFF2-40B4-BE49-F238E27FC236}">
                  <a16:creationId xmlns:a16="http://schemas.microsoft.com/office/drawing/2014/main" id="{85D62F63-EA32-445A-8003-BCEA93143849}"/>
                </a:ext>
              </a:extLst>
            </p:cNvPr>
            <p:cNvGrpSpPr/>
            <p:nvPr/>
          </p:nvGrpSpPr>
          <p:grpSpPr>
            <a:xfrm>
              <a:off x="1524000" y="2514600"/>
              <a:ext cx="3567639" cy="352584"/>
              <a:chOff x="1905000" y="5638800"/>
              <a:chExt cx="2486097" cy="360040"/>
            </a:xfrm>
          </p:grpSpPr>
          <p:sp>
            <p:nvSpPr>
              <p:cNvPr id="101" name="직사각형 10">
                <a:extLst>
                  <a:ext uri="{FF2B5EF4-FFF2-40B4-BE49-F238E27FC236}">
                    <a16:creationId xmlns:a16="http://schemas.microsoft.com/office/drawing/2014/main" id="{00144F8C-6DAC-4A31-88A5-CCA69031FA9D}"/>
                  </a:ext>
                </a:extLst>
              </p:cNvPr>
              <p:cNvSpPr/>
              <p:nvPr/>
            </p:nvSpPr>
            <p:spPr bwMode="auto">
              <a:xfrm>
                <a:off x="3206541" y="5638800"/>
                <a:ext cx="592278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L-SIG 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직사각형 11">
                <a:extLst>
                  <a:ext uri="{FF2B5EF4-FFF2-40B4-BE49-F238E27FC236}">
                    <a16:creationId xmlns:a16="http://schemas.microsoft.com/office/drawing/2014/main" id="{C43FF68C-272C-423C-B447-65F58B2CA05E}"/>
                  </a:ext>
                </a:extLst>
              </p:cNvPr>
              <p:cNvSpPr/>
              <p:nvPr/>
            </p:nvSpPr>
            <p:spPr bwMode="auto">
              <a:xfrm>
                <a:off x="3798819" y="5638800"/>
                <a:ext cx="592278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dirty="0">
                    <a:solidFill>
                      <a:srgbClr val="000000"/>
                    </a:solidFill>
                  </a:rPr>
                  <a:t>RL-SIG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직사각형 12">
                <a:extLst>
                  <a:ext uri="{FF2B5EF4-FFF2-40B4-BE49-F238E27FC236}">
                    <a16:creationId xmlns:a16="http://schemas.microsoft.com/office/drawing/2014/main" id="{07DCEBB0-CED6-46D1-83E6-3F159D1B717F}"/>
                  </a:ext>
                </a:extLst>
              </p:cNvPr>
              <p:cNvSpPr/>
              <p:nvPr/>
            </p:nvSpPr>
            <p:spPr bwMode="auto">
              <a:xfrm>
                <a:off x="1905000" y="5638800"/>
                <a:ext cx="648072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L-STF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직사각형 13">
                <a:extLst>
                  <a:ext uri="{FF2B5EF4-FFF2-40B4-BE49-F238E27FC236}">
                    <a16:creationId xmlns:a16="http://schemas.microsoft.com/office/drawing/2014/main" id="{9A912837-CC60-4830-9DC1-226C47A84660}"/>
                  </a:ext>
                </a:extLst>
              </p:cNvPr>
              <p:cNvSpPr/>
              <p:nvPr/>
            </p:nvSpPr>
            <p:spPr bwMode="auto">
              <a:xfrm>
                <a:off x="2556581" y="5638800"/>
                <a:ext cx="648072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L-LTF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CE2FB9D-BD2F-4018-B542-8D3E8FFDADC3}"/>
                </a:ext>
              </a:extLst>
            </p:cNvPr>
            <p:cNvSpPr/>
            <p:nvPr/>
          </p:nvSpPr>
          <p:spPr bwMode="auto">
            <a:xfrm>
              <a:off x="5923333" y="2512919"/>
              <a:ext cx="1240672" cy="35426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257B2F5-4C20-4443-AB0F-9C29DDAB7367}"/>
                </a:ext>
              </a:extLst>
            </p:cNvPr>
            <p:cNvSpPr/>
            <p:nvPr/>
          </p:nvSpPr>
          <p:spPr>
            <a:xfrm>
              <a:off x="7055860" y="2512919"/>
              <a:ext cx="437919" cy="4458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2292487-8488-4E98-8C9C-ECC1D818C849}"/>
                </a:ext>
              </a:extLst>
            </p:cNvPr>
            <p:cNvSpPr/>
            <p:nvPr/>
          </p:nvSpPr>
          <p:spPr>
            <a:xfrm>
              <a:off x="5086710" y="2512919"/>
              <a:ext cx="836623" cy="354265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NGV-SIG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D6A25D1-BCDF-4239-949A-D33E33DDAF02}"/>
                </a:ext>
              </a:extLst>
            </p:cNvPr>
            <p:cNvSpPr txBox="1"/>
            <p:nvPr/>
          </p:nvSpPr>
          <p:spPr>
            <a:xfrm>
              <a:off x="5913892" y="2368093"/>
              <a:ext cx="574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4B43633-DF91-48D3-BA5C-4802A00A61A1}"/>
              </a:ext>
            </a:extLst>
          </p:cNvPr>
          <p:cNvGrpSpPr/>
          <p:nvPr/>
        </p:nvGrpSpPr>
        <p:grpSpPr>
          <a:xfrm>
            <a:off x="2166661" y="5102150"/>
            <a:ext cx="5969779" cy="428627"/>
            <a:chOff x="1524000" y="2328136"/>
            <a:chExt cx="5969779" cy="630598"/>
          </a:xfrm>
        </p:grpSpPr>
        <p:grpSp>
          <p:nvGrpSpPr>
            <p:cNvPr id="114" name="그룹 15">
              <a:extLst>
                <a:ext uri="{FF2B5EF4-FFF2-40B4-BE49-F238E27FC236}">
                  <a16:creationId xmlns:a16="http://schemas.microsoft.com/office/drawing/2014/main" id="{91E2E57A-6556-4049-B154-BDDEDC011F65}"/>
                </a:ext>
              </a:extLst>
            </p:cNvPr>
            <p:cNvGrpSpPr/>
            <p:nvPr/>
          </p:nvGrpSpPr>
          <p:grpSpPr>
            <a:xfrm>
              <a:off x="1524000" y="2510023"/>
              <a:ext cx="4407969" cy="357156"/>
              <a:chOff x="1905000" y="5634131"/>
              <a:chExt cx="3071678" cy="364709"/>
            </a:xfrm>
          </p:grpSpPr>
          <p:sp>
            <p:nvSpPr>
              <p:cNvPr id="119" name="직사각형 10">
                <a:extLst>
                  <a:ext uri="{FF2B5EF4-FFF2-40B4-BE49-F238E27FC236}">
                    <a16:creationId xmlns:a16="http://schemas.microsoft.com/office/drawing/2014/main" id="{0D54EB69-0149-481C-92C5-D8AC591CE501}"/>
                  </a:ext>
                </a:extLst>
              </p:cNvPr>
              <p:cNvSpPr/>
              <p:nvPr/>
            </p:nvSpPr>
            <p:spPr bwMode="auto">
              <a:xfrm>
                <a:off x="3206541" y="5638800"/>
                <a:ext cx="592278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L-SIG 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직사각형 11">
                <a:extLst>
                  <a:ext uri="{FF2B5EF4-FFF2-40B4-BE49-F238E27FC236}">
                    <a16:creationId xmlns:a16="http://schemas.microsoft.com/office/drawing/2014/main" id="{A758B5B0-AD1F-4BF7-AA9C-B606127AAC46}"/>
                  </a:ext>
                </a:extLst>
              </p:cNvPr>
              <p:cNvSpPr/>
              <p:nvPr/>
            </p:nvSpPr>
            <p:spPr bwMode="auto">
              <a:xfrm>
                <a:off x="4384400" y="5634131"/>
                <a:ext cx="592278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dirty="0">
                    <a:solidFill>
                      <a:srgbClr val="000000"/>
                    </a:solidFill>
                  </a:rPr>
                  <a:t>NGV-SIG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직사각형 12">
                <a:extLst>
                  <a:ext uri="{FF2B5EF4-FFF2-40B4-BE49-F238E27FC236}">
                    <a16:creationId xmlns:a16="http://schemas.microsoft.com/office/drawing/2014/main" id="{565F8B50-9633-4907-8927-7A8D15B9A3ED}"/>
                  </a:ext>
                </a:extLst>
              </p:cNvPr>
              <p:cNvSpPr/>
              <p:nvPr/>
            </p:nvSpPr>
            <p:spPr bwMode="auto">
              <a:xfrm>
                <a:off x="1905000" y="5638800"/>
                <a:ext cx="648072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L-STF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직사각형 13">
                <a:extLst>
                  <a:ext uri="{FF2B5EF4-FFF2-40B4-BE49-F238E27FC236}">
                    <a16:creationId xmlns:a16="http://schemas.microsoft.com/office/drawing/2014/main" id="{0925E218-F2C1-451B-957E-E4613E706B19}"/>
                  </a:ext>
                </a:extLst>
              </p:cNvPr>
              <p:cNvSpPr/>
              <p:nvPr/>
            </p:nvSpPr>
            <p:spPr bwMode="auto">
              <a:xfrm>
                <a:off x="2556581" y="5638800"/>
                <a:ext cx="648072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altLang="ko-KR" sz="1100" b="0" dirty="0">
                    <a:solidFill>
                      <a:srgbClr val="000000"/>
                    </a:solidFill>
                  </a:rPr>
                  <a:t>L-LTF </a:t>
                </a:r>
                <a:endParaRPr lang="ko-KR" altLang="en-US" sz="1100" b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7FA662A-A615-4F4B-9B54-B567E8CB9B84}"/>
                </a:ext>
              </a:extLst>
            </p:cNvPr>
            <p:cNvSpPr/>
            <p:nvPr/>
          </p:nvSpPr>
          <p:spPr bwMode="auto">
            <a:xfrm>
              <a:off x="5932386" y="2512919"/>
              <a:ext cx="1240672" cy="354265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71CE343-E5B8-4521-93E3-49EC04B6CCAB}"/>
                </a:ext>
              </a:extLst>
            </p:cNvPr>
            <p:cNvSpPr/>
            <p:nvPr/>
          </p:nvSpPr>
          <p:spPr>
            <a:xfrm>
              <a:off x="7055860" y="2512919"/>
              <a:ext cx="437919" cy="4458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DE18CDA7-DA00-4D59-8E1A-867C42740A7B}"/>
                </a:ext>
              </a:extLst>
            </p:cNvPr>
            <p:cNvSpPr/>
            <p:nvPr/>
          </p:nvSpPr>
          <p:spPr>
            <a:xfrm>
              <a:off x="4244372" y="2512919"/>
              <a:ext cx="836623" cy="354265"/>
            </a:xfrm>
            <a:prstGeom prst="rect">
              <a:avLst/>
            </a:prstGeom>
            <a:pattFill prst="narVert">
              <a:fgClr>
                <a:srgbClr val="FFC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RL-SIG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F8F3D955-DECF-4839-A815-C031C81295D4}"/>
                </a:ext>
              </a:extLst>
            </p:cNvPr>
            <p:cNvSpPr txBox="1"/>
            <p:nvPr/>
          </p:nvSpPr>
          <p:spPr>
            <a:xfrm>
              <a:off x="5913892" y="2328136"/>
              <a:ext cx="574781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123" name="TextBox 29">
            <a:extLst>
              <a:ext uri="{FF2B5EF4-FFF2-40B4-BE49-F238E27FC236}">
                <a16:creationId xmlns:a16="http://schemas.microsoft.com/office/drawing/2014/main" id="{0A8F7D64-B180-4F06-80E5-4D2E958B1DAA}"/>
              </a:ext>
            </a:extLst>
          </p:cNvPr>
          <p:cNvSpPr txBox="1"/>
          <p:nvPr/>
        </p:nvSpPr>
        <p:spPr>
          <a:xfrm>
            <a:off x="1588944" y="4897445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50" dirty="0"/>
              <a:t>Opt. 2-1</a:t>
            </a:r>
          </a:p>
        </p:txBody>
      </p:sp>
      <p:sp>
        <p:nvSpPr>
          <p:cNvPr id="124" name="TextBox 29">
            <a:extLst>
              <a:ext uri="{FF2B5EF4-FFF2-40B4-BE49-F238E27FC236}">
                <a16:creationId xmlns:a16="http://schemas.microsoft.com/office/drawing/2014/main" id="{CA94A3FE-3A5F-4870-95B5-FFFC900C9735}"/>
              </a:ext>
            </a:extLst>
          </p:cNvPr>
          <p:cNvSpPr txBox="1"/>
          <p:nvPr/>
        </p:nvSpPr>
        <p:spPr>
          <a:xfrm>
            <a:off x="1588943" y="522057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50" dirty="0"/>
              <a:t>Opt. 2-2</a:t>
            </a:r>
          </a:p>
        </p:txBody>
      </p:sp>
    </p:spTree>
    <p:extLst>
      <p:ext uri="{BB962C8B-B14F-4D97-AF65-F5344CB8AC3E}">
        <p14:creationId xmlns:p14="http://schemas.microsoft.com/office/powerpoint/2010/main" val="199686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7664-2297-4F2C-AF70-0A47CDE0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2. QBPSK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D4A36-6A43-4B67-B90D-5F933AB21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Guaranteeing the most reliable auto-detection with largest Euclidean Distance (BPSK and QBPSK) qualified through a long history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As for QBPSK auto-detection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Measure values from frequency domain equalizer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E.g.) compare I vs Q energy levels and 11bd format detection with stronger Q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and practical auto-detection approach</a:t>
            </a:r>
          </a:p>
          <a:p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54CDA-B83E-49DF-BE48-5731940D1E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0AE73-D7C6-4B62-80D7-7FEBB76515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61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0FE59-E389-4A10-9A03-A180A4E1C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L-SIG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C4E84-26CC-45DF-81F2-3D20BEDE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5429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L-SIG content modification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L-SIG Spoofing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Receiving 11bd PPDU, 11p devices can recognize up to L-SIG but not the following NGV portion.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values in L-SIG field allow 11p devices to properly defer for the duration indicated by Length and Rate fields.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Setting to the lowest OFDM PHY data rate, it can support flexibility to the duration of 11bd PPDU as long as possible.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L-SIG validity check for RL-SIG auto-detection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Parity = OK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L-Rate = 3 Mbps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In 11ax, the RATE field shall be set to the value (e.g. 1104) representing 6 Mb/s with the lowest data rate in the 20 MHz channel spacing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L-Length (mod 3) != 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11a PPDU can be sent with modulo-3 payload length of 1 or 2 as well.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For example, RTS, CTS, and ACK has 20, 14, and 14 bytes which are modulo-3 of 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Might lose one of critical criteria for L-SIG validity check to use RL-SIG.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u="sng" dirty="0"/>
              <a:t>The modulo length changes to L-SIG Length is NOT a fool-spoof 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D884-E685-455F-84C3-F89D56413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48497-C078-4A5B-9AAA-38B0F6A9F7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07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D9325-F9F7-42AE-9584-314CD896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NGV-SIG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59EA4-F98B-463C-B74E-478685FE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NGV-SIG field may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BW(1), Coding(1), LDPC extra symbol(1), </a:t>
            </a:r>
            <a:r>
              <a:rPr lang="en-US" sz="1600" dirty="0" err="1"/>
              <a:t>Midamble</a:t>
            </a:r>
            <a:r>
              <a:rPr lang="en-US" sz="1600" dirty="0"/>
              <a:t>(1), Compressed MA(1), </a:t>
            </a:r>
            <a:r>
              <a:rPr lang="en-US" sz="1600" dirty="0" err="1"/>
              <a:t>Midamble</a:t>
            </a:r>
            <a:r>
              <a:rPr lang="en-US" sz="1600" dirty="0"/>
              <a:t> Periodicity (1), MCS(3 or 4), DCM (1), reserved(TBD), CRC(4 or 8) and Tail(6)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Some field could be jointly encoded.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Assuming one spatial stream accepted in OCB as Motion #15 passed[1], with one NGV-LTF, the indication for multiple streams not required.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NGV-SIG field of two OFDM symbols (48 bits) seem unreasonable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case more space (e.g. only one or two) required, adding extra tones on the both sides of L-SIG like 11ax to have 26 bits of NGV-SIG field might be available. [4]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One NGV-SIG with QBPSK may be enough in terms of efficient 11bd PPDU format and reliable auto-detection.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270D8-6B4D-4E4A-9815-7EA8EF2DC1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09B48-3CE6-4223-B9E2-9F39F4F64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089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15915</TotalTime>
  <Words>1688</Words>
  <Application>Microsoft Office PowerPoint</Application>
  <PresentationFormat>On-screen Show (4:3)</PresentationFormat>
  <Paragraphs>365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굴림</vt:lpstr>
      <vt:lpstr>Arial</vt:lpstr>
      <vt:lpstr>Times New Roman</vt:lpstr>
      <vt:lpstr>Office Theme</vt:lpstr>
      <vt:lpstr>NGV PPDU Format</vt:lpstr>
      <vt:lpstr>Background (1/2)</vt:lpstr>
      <vt:lpstr>Background (2/2)</vt:lpstr>
      <vt:lpstr>Auto-Detection</vt:lpstr>
      <vt:lpstr>Option 1. RL-SIG</vt:lpstr>
      <vt:lpstr>Option 2. QBPSK (1/2)</vt:lpstr>
      <vt:lpstr>Option 2. QBPSK (2/2)</vt:lpstr>
      <vt:lpstr>Consideration on L-SIG </vt:lpstr>
      <vt:lpstr>Consideration on NGV-SIG</vt:lpstr>
      <vt:lpstr>Timing For Detection</vt:lpstr>
      <vt:lpstr>Simulation Configuration 1/2</vt:lpstr>
      <vt:lpstr>Simulation Configuration 2/2</vt:lpstr>
      <vt:lpstr>Urban-Crossing NLOS</vt:lpstr>
      <vt:lpstr>Rural LOS and Urban Approaching LOS</vt:lpstr>
      <vt:lpstr>Enhanced Highway LOS and  Enhanced Highway NLOS</vt:lpstr>
      <vt:lpstr>Comparisons</vt:lpstr>
      <vt:lpstr>Summary</vt:lpstr>
      <vt:lpstr>SP1</vt:lpstr>
      <vt:lpstr>SP2</vt:lpstr>
      <vt:lpstr>SP3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964</cp:revision>
  <cp:lastPrinted>2019-05-09T18:43:43Z</cp:lastPrinted>
  <dcterms:created xsi:type="dcterms:W3CDTF">2016-07-23T21:44:38Z</dcterms:created>
  <dcterms:modified xsi:type="dcterms:W3CDTF">2019-07-12T18:25:07Z</dcterms:modified>
</cp:coreProperties>
</file>