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317" r:id="rId3"/>
    <p:sldId id="424" r:id="rId4"/>
    <p:sldId id="368" r:id="rId5"/>
    <p:sldId id="367" r:id="rId6"/>
    <p:sldId id="369" r:id="rId7"/>
    <p:sldId id="383" r:id="rId8"/>
    <p:sldId id="382" r:id="rId9"/>
    <p:sldId id="410" r:id="rId10"/>
    <p:sldId id="407" r:id="rId11"/>
    <p:sldId id="406" r:id="rId12"/>
    <p:sldId id="408" r:id="rId13"/>
    <p:sldId id="411" r:id="rId14"/>
    <p:sldId id="384" r:id="rId15"/>
    <p:sldId id="412" r:id="rId16"/>
    <p:sldId id="366" r:id="rId17"/>
    <p:sldId id="433" r:id="rId18"/>
    <p:sldId id="436" r:id="rId19"/>
    <p:sldId id="434" r:id="rId20"/>
    <p:sldId id="438" r:id="rId21"/>
    <p:sldId id="435" r:id="rId22"/>
    <p:sldId id="437" r:id="rId23"/>
    <p:sldId id="439" r:id="rId24"/>
    <p:sldId id="440" r:id="rId25"/>
    <p:sldId id="295" r:id="rId26"/>
    <p:sldId id="414" r:id="rId27"/>
    <p:sldId id="415" r:id="rId28"/>
    <p:sldId id="329" r:id="rId29"/>
    <p:sldId id="425" r:id="rId30"/>
    <p:sldId id="428" r:id="rId31"/>
    <p:sldId id="430" r:id="rId32"/>
    <p:sldId id="426" r:id="rId33"/>
    <p:sldId id="427" r:id="rId34"/>
    <p:sldId id="429" r:id="rId35"/>
    <p:sldId id="431" r:id="rId36"/>
    <p:sldId id="432" r:id="rId37"/>
    <p:sldId id="441" r:id="rId38"/>
    <p:sldId id="444" r:id="rId39"/>
    <p:sldId id="446" r:id="rId40"/>
    <p:sldId id="442" r:id="rId41"/>
    <p:sldId id="443" r:id="rId42"/>
    <p:sldId id="445" r:id="rId43"/>
    <p:sldId id="447" r:id="rId44"/>
    <p:sldId id="448" r:id="rId45"/>
  </p:sldIdLst>
  <p:sldSz cx="9144000" cy="6858000" type="screen4x3"/>
  <p:notesSz cx="6950075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6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9" autoAdjust="0"/>
    <p:restoredTop sz="94660"/>
  </p:normalViewPr>
  <p:slideViewPr>
    <p:cSldViewPr>
      <p:cViewPr varScale="1">
        <p:scale>
          <a:sx n="97" d="100"/>
          <a:sy n="97" d="100"/>
        </p:scale>
        <p:origin x="96" y="2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17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6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467" y="1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167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467" y="8773167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1"/>
            <a:ext cx="6950075" cy="9236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53301" y="96375"/>
            <a:ext cx="641227" cy="21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5548" y="96375"/>
            <a:ext cx="827390" cy="21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8500"/>
            <a:ext cx="4602162" cy="34512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6040" y="4387374"/>
            <a:ext cx="5096404" cy="4155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70079" y="8942215"/>
            <a:ext cx="924448" cy="180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30003" y="8942215"/>
            <a:ext cx="512346" cy="361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68" y="894221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5558" y="8940636"/>
            <a:ext cx="5498961" cy="157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9183" y="295443"/>
            <a:ext cx="5651710" cy="157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6756" y="698315"/>
            <a:ext cx="4636566" cy="3452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6041" y="4387374"/>
            <a:ext cx="5097994" cy="42499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802.11-19/1152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+mn-cs"/>
              </a:rPr>
              <a:t>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4213" y="293688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Sep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Compressed</a:t>
            </a:r>
            <a:r>
              <a:rPr lang="ko-KR" altLang="en-US" sz="2800" dirty="0"/>
              <a:t> </a:t>
            </a:r>
            <a:r>
              <a:rPr lang="en-GB" sz="2800" dirty="0" err="1"/>
              <a:t>Midamble</a:t>
            </a:r>
            <a:r>
              <a:rPr lang="en-GB" sz="2800" dirty="0"/>
              <a:t> in NGV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2019-09-15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04079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48037"/>
              </p:ext>
            </p:extLst>
          </p:nvPr>
        </p:nvGraphicFramePr>
        <p:xfrm>
          <a:off x="655320" y="3440844"/>
          <a:ext cx="8153400" cy="826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Affiliation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Address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Phone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Email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Yujin Noh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Newracom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yujin.noh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newracom.com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Arial"/>
                        </a:rPr>
                        <a:t>Sichan Noh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Arial"/>
                        </a:rPr>
                        <a:t>Newratek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sc.noh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newratek.com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793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33460-FCF6-43F2-8207-C3BF8494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4999730"/>
            <a:ext cx="7770813" cy="13248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each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each MCS, Repeated CMA does not make a meaningful throughput improvement comparing to </a:t>
            </a:r>
            <a:r>
              <a:rPr lang="en-US" sz="1400" dirty="0" err="1"/>
              <a:t>Noncompressed</a:t>
            </a:r>
            <a:r>
              <a:rPr lang="en-US" sz="1400" dirty="0"/>
              <a:t> MA (NCMA)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For low MCS (MCS2), RCMA provides better performance with channel estimation gain at limited SNR range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4C8D0-A672-4481-B934-EED2C889598C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71EF2029-A04A-4D82-ADC5-F96AC10B02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60" y="1589052"/>
            <a:ext cx="5175749" cy="3470038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C1657DD5-8FB3-40A2-8DA6-8A94750601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69" y="1589052"/>
            <a:ext cx="5175749" cy="34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Crossing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BCDE376-D83D-44BF-91D6-B5939D878336}"/>
              </a:ext>
            </a:extLst>
          </p:cNvPr>
          <p:cNvSpPr txBox="1">
            <a:spLocks/>
          </p:cNvSpPr>
          <p:nvPr/>
        </p:nvSpPr>
        <p:spPr bwMode="auto">
          <a:xfrm>
            <a:off x="559220" y="4678680"/>
            <a:ext cx="7770813" cy="1796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shows good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low MCS (MCS0 and MCS2), RCMA provides better performance with channel estimation gain at limited SNR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8, compressed MA (CMA) and Repeated CMA show performance degradation with interpolation loss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Noncompressed</a:t>
            </a:r>
            <a:r>
              <a:rPr lang="en-US" sz="1400" dirty="0"/>
              <a:t> MA is preferred.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6B685-E6B6-4045-9749-F4F5E61FD6A7}"/>
              </a:ext>
            </a:extLst>
          </p:cNvPr>
          <p:cNvSpPr txBox="1"/>
          <p:nvPr/>
        </p:nvSpPr>
        <p:spPr>
          <a:xfrm>
            <a:off x="6400800" y="137457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C42E7D58-2D7C-41EA-BA96-576851A2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97" y="1504367"/>
            <a:ext cx="5045822" cy="3382930"/>
          </a:xfrm>
          <a:prstGeom prst="rect">
            <a:avLst/>
          </a:prstGeom>
        </p:spPr>
      </p:pic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69E7D7C4-5369-4380-B829-5A26E5B210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08" y="1504367"/>
            <a:ext cx="5045822" cy="33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7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4802755"/>
            <a:ext cx="7770813" cy="14580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low MCS (MCS0 and MCS2), RCMA provides better performance with channel estimation gain at limited SNR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8, </a:t>
            </a:r>
            <a:r>
              <a:rPr lang="en-US" sz="1400" dirty="0" err="1"/>
              <a:t>Noncompressed</a:t>
            </a:r>
            <a:r>
              <a:rPr lang="en-US" sz="1400" dirty="0"/>
              <a:t> MA is preferred.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B8FCE-98CC-4145-9189-BFB90DF74E6C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ED5B3FE2-C06E-4F37-8055-3C858100EF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75" y="1442720"/>
            <a:ext cx="5105400" cy="3422873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5DF52FC4-B299-44AD-8777-2EF3889F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70" y="1449579"/>
            <a:ext cx="5105400" cy="34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5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86871"/>
            <a:ext cx="7770813" cy="12753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low MCS (MCS2), RCMA provides better performance with channel estimation gain at limited SNR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MCS 8 with performance degradation, CMA with MCS 6 provides better throughput for 310 bytes and 750 bytes.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D5262-0D5C-4DD2-8E7E-D0998BB625F0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6FE4C4F-6DF5-4F4F-B659-74A2D541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35" y="1539240"/>
            <a:ext cx="5075070" cy="3402538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3BFF149E-B168-4E4B-AF9B-207FC9C2FC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39" y="1546426"/>
            <a:ext cx="5075070" cy="34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1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" y="4737866"/>
            <a:ext cx="7770813" cy="13440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low MCS (MCS2), RCMA provides better performance with channel estimation gain at limited SNR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MCS 8 with performance degradation, CMA with MCS 6 provides better throughput for 310 bytes and 900 bytes.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0A2EB-ED6B-4944-B16B-020EA4A3AA65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C8D89B4E-DBDE-46AE-8FE6-70152F7664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22" y="1544841"/>
            <a:ext cx="5006916" cy="3356845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9A1B3764-D015-4245-B6C7-21517E4FD7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19" y="1536458"/>
            <a:ext cx="5006916" cy="33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0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67" y="4608726"/>
            <a:ext cx="7770813" cy="17802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low MCS (MCS0 and MCS2), RCMA provides better performance with channel estimation gain at limited e SNR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6, compressed MA (CMA) and Repeated CMA show performance degradation with interpolation loss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/>
              <a:t>Noncompressed</a:t>
            </a:r>
            <a:r>
              <a:rPr lang="en-US" sz="1200" dirty="0"/>
              <a:t> MA is preferre</a:t>
            </a:r>
            <a:r>
              <a:rPr lang="en-US" sz="1100" dirty="0"/>
              <a:t>d.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A176A-DFB2-4CEB-9BAB-E86FC809C0F0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8E0850A9-1146-40A7-9EC4-968B4C09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01" y="1419140"/>
            <a:ext cx="5062494" cy="3394107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1AE02DE1-D80D-43A1-9075-8BB57B8A6B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86" y="1431893"/>
            <a:ext cx="5062494" cy="33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7B20-F863-4E7C-B873-CBD3328E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Midamble</a:t>
            </a:r>
            <a:r>
              <a:rPr lang="en-US" dirty="0"/>
              <a:t>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99326-F174-46F0-8F47-195C4104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Option 1) fixed </a:t>
            </a:r>
            <a:r>
              <a:rPr lang="en-US" sz="2000" dirty="0" err="1"/>
              <a:t>Midamble</a:t>
            </a:r>
            <a:r>
              <a:rPr lang="en-US" sz="2000" dirty="0"/>
              <a:t> periodicity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Insist that it can simplify </a:t>
            </a:r>
            <a:r>
              <a:rPr lang="en-US" sz="1800" dirty="0" err="1"/>
              <a:t>Midamble</a:t>
            </a:r>
            <a:r>
              <a:rPr lang="en-US" sz="1800" dirty="0"/>
              <a:t> design and limit PHY signal overhead.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Option 2) </a:t>
            </a:r>
            <a:r>
              <a:rPr lang="en-US" sz="2000" dirty="0" err="1"/>
              <a:t>Midamle</a:t>
            </a:r>
            <a:r>
              <a:rPr lang="en-US" sz="2000" dirty="0"/>
              <a:t> periodicity to be chosen depending on MCS and channel circumstance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NGV-SIG seems to have enough room to add one bit of control information to improve performance for mid-to-high MCS or mid-to-high Doppler circumstances.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Those are focused circumstances for gain of </a:t>
            </a:r>
            <a:r>
              <a:rPr lang="en-US" sz="1800" dirty="0" err="1"/>
              <a:t>Midamble</a:t>
            </a:r>
            <a:r>
              <a:rPr lang="en-US" sz="1800" dirty="0"/>
              <a:t> to be prominent comparing to DACE in terms of PER performance at the price of overhead. [4]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08A2-702B-483A-AE04-4A25F9E1F0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0E7C2-EFD8-458F-A5B9-EDF789B2A2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16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199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11ac 20MHz DC2 with LDPC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 = 4 and M = 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Payload =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MCS = MCS0, MCS2, MCS4, MCS6 and MCS8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structure protecting to the last data symbol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1) </a:t>
            </a:r>
            <a:r>
              <a:rPr lang="en-US" sz="1800" dirty="0" err="1">
                <a:solidFill>
                  <a:schemeClr val="tx1"/>
                </a:solidFill>
              </a:rPr>
              <a:t>Noncompressed</a:t>
            </a:r>
            <a:r>
              <a:rPr lang="en-US" sz="1800" dirty="0">
                <a:solidFill>
                  <a:schemeClr val="tx1"/>
                </a:solidFill>
              </a:rPr>
              <a:t> MA (NCMA)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2) 2x Compressed MA (CMA)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3A8652-7DF0-4653-B050-C91B254C3EE1}"/>
              </a:ext>
            </a:extLst>
          </p:cNvPr>
          <p:cNvGrpSpPr/>
          <p:nvPr/>
        </p:nvGrpSpPr>
        <p:grpSpPr>
          <a:xfrm>
            <a:off x="1219200" y="4572000"/>
            <a:ext cx="7704396" cy="425328"/>
            <a:chOff x="1295142" y="3213035"/>
            <a:chExt cx="7704396" cy="425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1DD962-558E-4254-BAC7-D4EF8A19E826}"/>
                </a:ext>
              </a:extLst>
            </p:cNvPr>
            <p:cNvSpPr txBox="1"/>
            <p:nvPr/>
          </p:nvSpPr>
          <p:spPr>
            <a:xfrm>
              <a:off x="8085138" y="321303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71EDA5-BF9D-448A-927D-33D8A4E01BD9}"/>
                </a:ext>
              </a:extLst>
            </p:cNvPr>
            <p:cNvSpPr txBox="1"/>
            <p:nvPr/>
          </p:nvSpPr>
          <p:spPr>
            <a:xfrm>
              <a:off x="1295142" y="324313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5C518B-4713-49B4-A5C6-FB03BC6C84E0}"/>
                </a:ext>
              </a:extLst>
            </p:cNvPr>
            <p:cNvSpPr/>
            <p:nvPr/>
          </p:nvSpPr>
          <p:spPr>
            <a:xfrm>
              <a:off x="1672362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170FEE-B3DD-41F3-9676-D58D5C66730F}"/>
                </a:ext>
              </a:extLst>
            </p:cNvPr>
            <p:cNvSpPr/>
            <p:nvPr/>
          </p:nvSpPr>
          <p:spPr>
            <a:xfrm>
              <a:off x="2590800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393904-2B31-4A47-AEDF-767887D62A32}"/>
                </a:ext>
              </a:extLst>
            </p:cNvPr>
            <p:cNvSpPr/>
            <p:nvPr/>
          </p:nvSpPr>
          <p:spPr>
            <a:xfrm>
              <a:off x="3509239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66E925-97CF-4074-B19C-3079DC88754A}"/>
                </a:ext>
              </a:extLst>
            </p:cNvPr>
            <p:cNvSpPr/>
            <p:nvPr/>
          </p:nvSpPr>
          <p:spPr>
            <a:xfrm>
              <a:off x="4427677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0C983F-80B8-4F78-970F-0A2F1F825233}"/>
                </a:ext>
              </a:extLst>
            </p:cNvPr>
            <p:cNvSpPr/>
            <p:nvPr/>
          </p:nvSpPr>
          <p:spPr>
            <a:xfrm>
              <a:off x="5346116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6CAA3E-D275-4B95-B67D-2ABED75248E0}"/>
                </a:ext>
              </a:extLst>
            </p:cNvPr>
            <p:cNvSpPr/>
            <p:nvPr/>
          </p:nvSpPr>
          <p:spPr>
            <a:xfrm>
              <a:off x="6264554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MA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E2D2D8-6526-4913-BCFC-38E0632D5869}"/>
                </a:ext>
              </a:extLst>
            </p:cNvPr>
            <p:cNvSpPr/>
            <p:nvPr/>
          </p:nvSpPr>
          <p:spPr>
            <a:xfrm>
              <a:off x="7182993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B41CD1B-3B67-4C80-ABBD-CB86C5865FD1}"/>
              </a:ext>
            </a:extLst>
          </p:cNvPr>
          <p:cNvGrpSpPr/>
          <p:nvPr/>
        </p:nvGrpSpPr>
        <p:grpSpPr>
          <a:xfrm>
            <a:off x="1256660" y="5638800"/>
            <a:ext cx="7277740" cy="398597"/>
            <a:chOff x="1333500" y="3757972"/>
            <a:chExt cx="7277740" cy="3985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2631BF-42ED-4950-8F5F-C093CB8268CB}"/>
                </a:ext>
              </a:extLst>
            </p:cNvPr>
            <p:cNvSpPr txBox="1"/>
            <p:nvPr/>
          </p:nvSpPr>
          <p:spPr>
            <a:xfrm>
              <a:off x="7696840" y="37579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D27DC5-64C0-4FA7-8555-B49339F45A30}"/>
                </a:ext>
              </a:extLst>
            </p:cNvPr>
            <p:cNvSpPr txBox="1"/>
            <p:nvPr/>
          </p:nvSpPr>
          <p:spPr>
            <a:xfrm>
              <a:off x="1333500" y="378582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CFB327-ECCD-454E-8420-76D0C8714C97}"/>
                </a:ext>
              </a:extLst>
            </p:cNvPr>
            <p:cNvSpPr/>
            <p:nvPr/>
          </p:nvSpPr>
          <p:spPr>
            <a:xfrm>
              <a:off x="1672362" y="3821522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2C2D909-6D77-418F-90C9-5DACBC684A48}"/>
                </a:ext>
              </a:extLst>
            </p:cNvPr>
            <p:cNvSpPr/>
            <p:nvPr/>
          </p:nvSpPr>
          <p:spPr>
            <a:xfrm>
              <a:off x="2590800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40400DD-BC9A-4C5D-959F-C3E9A045DC59}"/>
                </a:ext>
              </a:extLst>
            </p:cNvPr>
            <p:cNvSpPr/>
            <p:nvPr/>
          </p:nvSpPr>
          <p:spPr>
            <a:xfrm>
              <a:off x="3509239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59AB67-A72E-446B-BD77-C0EDC48DEA14}"/>
                </a:ext>
              </a:extLst>
            </p:cNvPr>
            <p:cNvSpPr/>
            <p:nvPr/>
          </p:nvSpPr>
          <p:spPr>
            <a:xfrm>
              <a:off x="442767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C2B716-18A4-4588-982A-B27BE5F993A2}"/>
                </a:ext>
              </a:extLst>
            </p:cNvPr>
            <p:cNvSpPr/>
            <p:nvPr/>
          </p:nvSpPr>
          <p:spPr>
            <a:xfrm>
              <a:off x="5346116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C7DBE6-6D6C-4A7F-9AC5-3C7FA181F7B6}"/>
                </a:ext>
              </a:extLst>
            </p:cNvPr>
            <p:cNvSpPr/>
            <p:nvPr/>
          </p:nvSpPr>
          <p:spPr>
            <a:xfrm>
              <a:off x="6264554" y="3821522"/>
              <a:ext cx="537053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2x MA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1BC931D-01DB-40E9-A270-710F94A0A063}"/>
                </a:ext>
              </a:extLst>
            </p:cNvPr>
            <p:cNvSpPr/>
            <p:nvPr/>
          </p:nvSpPr>
          <p:spPr>
            <a:xfrm>
              <a:off x="680160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56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4964869"/>
            <a:ext cx="7770813" cy="14359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CMA with M4 provides prominent throughput for 310 bytes and 900 bytes.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6ED6697-B565-4271-967E-5F86485543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02" y="1465045"/>
            <a:ext cx="4760912" cy="346028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BF6B930-8997-40FE-B73F-EE551C4822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447800"/>
            <a:ext cx="4922794" cy="3577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6A1BEF-2EF8-4909-8408-D788401F4451}"/>
              </a:ext>
            </a:extLst>
          </p:cNvPr>
          <p:cNvSpPr txBox="1"/>
          <p:nvPr/>
        </p:nvSpPr>
        <p:spPr>
          <a:xfrm>
            <a:off x="6858000" y="111996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35265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33460-FCF6-43F2-8207-C3BF8494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66" y="5029200"/>
            <a:ext cx="7770813" cy="137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CMA with M4 provides prominent throughput for 310 bytes and 900 bytes.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5DB15C63-6E31-4A04-AC70-4BE4540E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03" y="1526908"/>
            <a:ext cx="4960428" cy="358008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1508E5F4-034E-43FC-B269-24A7FFBA83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85" y="1526908"/>
            <a:ext cx="4960428" cy="3580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8F29C9-93DA-451C-B673-DEEF7DD13E53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162579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11bd PPDU format is under discussion.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FRD&amp;SFD Motion #10 as below [1]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“11bd PPDU design shall support </a:t>
            </a:r>
            <a:r>
              <a:rPr lang="en-US" sz="1600" dirty="0" err="1"/>
              <a:t>Midamble</a:t>
            </a:r>
            <a:r>
              <a:rPr lang="en-US" sz="1600" dirty="0"/>
              <a:t>(s) in Data field. </a:t>
            </a:r>
            <a:br>
              <a:rPr lang="en-US" sz="1600" dirty="0"/>
            </a:br>
            <a:r>
              <a:rPr lang="en-US" sz="1600" dirty="0" err="1"/>
              <a:t>Midamble</a:t>
            </a:r>
            <a:r>
              <a:rPr lang="en-US" sz="1600" dirty="0"/>
              <a:t> is composed by long training field, with design TBD. </a:t>
            </a:r>
            <a:br>
              <a:rPr lang="en-US" sz="1600" dirty="0"/>
            </a:br>
            <a:r>
              <a:rPr lang="en-US" sz="1600" dirty="0" err="1"/>
              <a:t>Midamble</a:t>
            </a:r>
            <a:r>
              <a:rPr lang="en-US" sz="1600" dirty="0"/>
              <a:t> periodicity is TBD.”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Different aspects upon </a:t>
            </a:r>
            <a:r>
              <a:rPr lang="en-US" sz="1800" dirty="0" err="1"/>
              <a:t>Midamble</a:t>
            </a:r>
            <a:r>
              <a:rPr lang="en-US" sz="1800" dirty="0"/>
              <a:t> structure suggested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Compressed </a:t>
            </a:r>
            <a:r>
              <a:rPr lang="en-US" sz="1600" dirty="0" err="1"/>
              <a:t>Midamble</a:t>
            </a:r>
            <a:r>
              <a:rPr lang="en-US" sz="1600" dirty="0"/>
              <a:t> [2]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err="1"/>
              <a:t>Midamble</a:t>
            </a:r>
            <a:r>
              <a:rPr lang="en-US" sz="1600" dirty="0"/>
              <a:t> periodicity [3], [4]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FRD&amp;SFD Motion </a:t>
            </a:r>
            <a:r>
              <a:rPr lang="en-US" altLang="zh-CN" sz="2000" dirty="0"/>
              <a:t>#11 </a:t>
            </a:r>
            <a:r>
              <a:rPr lang="en-US" sz="2000" dirty="0"/>
              <a:t>passed with “11bd devices shall support 256 QAM. The 256 QAM constellation mapping is the same as that defined in 21.3.10.9 (Constellation mapping)”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Considering OCB mode, it becomes mandatory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Already accepted, it is important to make sure how to use it well for different circumstances as much as possible to achieve high throughput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97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Crossing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BCDE376-D83D-44BF-91D6-B5939D878336}"/>
              </a:ext>
            </a:extLst>
          </p:cNvPr>
          <p:cNvSpPr txBox="1">
            <a:spLocks/>
          </p:cNvSpPr>
          <p:nvPr/>
        </p:nvSpPr>
        <p:spPr bwMode="auto">
          <a:xfrm>
            <a:off x="685800" y="4858802"/>
            <a:ext cx="7770813" cy="14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</a:t>
            </a:r>
            <a:r>
              <a:rPr lang="en-US" sz="1800" dirty="0" err="1"/>
              <a:t>Noncompressed</a:t>
            </a:r>
            <a:r>
              <a:rPr lang="en-US" sz="1800" dirty="0"/>
              <a:t> MA with M4 provides better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5BB737F6-9D65-4CF0-8BC2-2471D69269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75" y="1444000"/>
            <a:ext cx="4731425" cy="3414802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38BE2ED1-BB70-4EB8-A2B7-767BC7748A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0" y="1444000"/>
            <a:ext cx="4731425" cy="34148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89F4A9-FC81-4B3D-84E1-8F027511257F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247269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38619"/>
            <a:ext cx="7770813" cy="14175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</a:t>
            </a:r>
            <a:r>
              <a:rPr lang="en-US" sz="1800" dirty="0" err="1"/>
              <a:t>Noncompressed</a:t>
            </a:r>
            <a:r>
              <a:rPr lang="en-US" sz="1800" dirty="0"/>
              <a:t> MA with M4 provides prominent throughput for 310 bytes and 900 bytes.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37C82E1-B7E2-4139-AAD6-EE66A0FF23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97" y="1470337"/>
            <a:ext cx="5038809" cy="3636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19AE52-B198-4A75-81B3-76976D9A37D0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9CA8853-8EB4-46B9-998F-8BE18108C4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35" y="1609235"/>
            <a:ext cx="5115112" cy="34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3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14" y="4920101"/>
            <a:ext cx="7770813" cy="15211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6, CMA with M4 provides prominent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 with performance degradation, CMA with M4 and MCS 6 provides better throughput  for 310 bytes and 900 bytes.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5494C1F-22BA-42F1-8E7A-C00CFE6B25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49" y="1432604"/>
            <a:ext cx="4999197" cy="3608061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BE839CF-F578-44FC-AA32-17DEB88256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69" y="1460036"/>
            <a:ext cx="4999197" cy="3608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1EB5F6-A118-41B4-AF05-DF30E4AD8DA3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313776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32" y="5057838"/>
            <a:ext cx="7770813" cy="14740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6, CMA with M4 provides prominent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 with performance degradation, CMA with M4 and MCS 6 provides better throughput  for 310 bytes and 900 bytes.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B9A5D13-0D8B-4222-BA61-24593978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75" y="1419410"/>
            <a:ext cx="5119472" cy="3694867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E258205-028C-4D57-845F-B9B42685E5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62" y="1395026"/>
            <a:ext cx="5119472" cy="3694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3F8FB-4CCE-4A93-9D61-479040233F47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277533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034466"/>
            <a:ext cx="7770813" cy="13663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For MCS 6, </a:t>
            </a:r>
            <a:r>
              <a:rPr lang="en-US" sz="1200" dirty="0" err="1"/>
              <a:t>Noncompressed</a:t>
            </a:r>
            <a:r>
              <a:rPr lang="en-US" sz="1200" dirty="0"/>
              <a:t> MA(NCMA) with M4 provides prominent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For MCS 8 with performance degradation, NCMA with M4 and MCS 6 provides better throughput 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436A62B1-FC17-4E8F-AB11-5FF681FEDC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26" y="1532508"/>
            <a:ext cx="4985002" cy="3597816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D5063BDE-016F-42CD-B432-992BB0595E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40128"/>
            <a:ext cx="4985002" cy="3597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AAE7B1-4B67-4CDC-994D-2785F91539D4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3256442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4999"/>
            <a:ext cx="7770813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Compressed MA with overhead benefits should be considered as one of new features in 11bd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Given interpolation loss, 11bd PPDU seems to support two MA types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Repeated CMA show better performance at low MCSs for limited SNR range.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With higher MCS its PER gain is getting decreased even at the price of overhead because of interpolation loss.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At least Compressed </a:t>
            </a:r>
            <a:r>
              <a:rPr lang="en-US" sz="1400" dirty="0" err="1"/>
              <a:t>midamble</a:t>
            </a:r>
            <a:r>
              <a:rPr lang="en-US" sz="1400" dirty="0"/>
              <a:t> (CMA) and non-compressed </a:t>
            </a:r>
            <a:r>
              <a:rPr lang="en-US" sz="1400" dirty="0" err="1"/>
              <a:t>midamble</a:t>
            </a:r>
            <a:r>
              <a:rPr lang="en-US" sz="1400" dirty="0"/>
              <a:t> (NCMA).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Midamble</a:t>
            </a:r>
            <a:r>
              <a:rPr lang="en-US" sz="1800" dirty="0"/>
              <a:t> periodicity with at least two values provide prominent gain with 1 bit of control information 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For low-to-medium MCSs, CMA with M8 provides overhead advantages while M4 does not improve PER much.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For medium-to-high MCSs,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CMA with M4 result in noticeable performance gain when compensating Doppler effect well enough.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NCMA with M4 show noticeable performance gain when interpolation loss makes an effect on channel estimation.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4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C4BB-48BF-42A6-B743-79ECBE30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5DC0-B23F-4997-AEB0-2815E3FA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add the following to section 3 in 11bd SFD? </a:t>
            </a:r>
          </a:p>
          <a:p>
            <a:pPr marL="400050" lvl="1" indent="0"/>
            <a:r>
              <a:rPr lang="en-US" dirty="0"/>
              <a:t>“11bd shall support Compressed NGV-LTF in </a:t>
            </a:r>
            <a:r>
              <a:rPr lang="en-US" dirty="0" err="1"/>
              <a:t>Midamble</a:t>
            </a:r>
            <a:r>
              <a:rPr lang="en-US" dirty="0"/>
              <a:t>.</a:t>
            </a:r>
          </a:p>
          <a:p>
            <a:pPr marL="400050" lvl="1" indent="0"/>
            <a:r>
              <a:rPr lang="en-US" dirty="0"/>
              <a:t> NGV-LTF is TBD”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7034A-CC26-4D80-8DF3-550370A3A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AD39B-65AC-4533-B9CA-21AF7403D8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820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C4BB-48BF-42A6-B743-79ECBE30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5DC0-B23F-4997-AEB0-2815E3FA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add the following to section 3 in 11bd SFD? </a:t>
            </a:r>
          </a:p>
          <a:p>
            <a:pPr marL="400050" lvl="1" indent="0"/>
            <a:r>
              <a:rPr lang="en-US" b="0" dirty="0"/>
              <a:t>“NGV-Signal field shall include compressed </a:t>
            </a:r>
            <a:r>
              <a:rPr lang="en-US" b="0" dirty="0" err="1"/>
              <a:t>midamble</a:t>
            </a:r>
            <a:r>
              <a:rPr lang="en-US" b="0" dirty="0"/>
              <a:t> indication to indicate </a:t>
            </a:r>
            <a:r>
              <a:rPr lang="en-US" b="0" dirty="0" err="1"/>
              <a:t>midamble</a:t>
            </a:r>
            <a:r>
              <a:rPr lang="en-US" b="0" dirty="0"/>
              <a:t> size”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7034A-CC26-4D80-8DF3-550370A3A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AD39B-65AC-4533-B9CA-21AF7403D8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538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[1] 11-19/0514r4 Motion Booklet for IEEE 802.11 </a:t>
            </a:r>
            <a:r>
              <a:rPr lang="en-US" dirty="0" err="1"/>
              <a:t>TGbd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[2] 11-19/0685r2 </a:t>
            </a:r>
            <a:r>
              <a:rPr lang="en-US" dirty="0" err="1"/>
              <a:t>Midamble</a:t>
            </a:r>
            <a:r>
              <a:rPr lang="en-US" dirty="0"/>
              <a:t> Compression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[3] 11-19/0684r0 </a:t>
            </a:r>
            <a:r>
              <a:rPr lang="en-US" dirty="0" err="1"/>
              <a:t>Midamble</a:t>
            </a:r>
            <a:r>
              <a:rPr lang="en-US" dirty="0"/>
              <a:t> Periodicity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[4] 11-19/0740r4 </a:t>
            </a: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Performance evaluation of Mid-amble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[5</a:t>
            </a:r>
            <a:r>
              <a:rPr lang="en-US" altLang="ko-KR">
                <a:solidFill>
                  <a:schemeClr val="tx1"/>
                </a:solidFill>
                <a:ea typeface="굴림" panose="020B0600000101010101" pitchFamily="50" charset="-127"/>
              </a:rPr>
              <a:t>] 11-19/1151r0 </a:t>
            </a:r>
            <a:r>
              <a:rPr lang="en-GB" dirty="0" err="1"/>
              <a:t>Midamble</a:t>
            </a:r>
            <a:r>
              <a:rPr lang="en-GB" dirty="0"/>
              <a:t> in NGV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2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8B6-5084-424C-8472-D46EA251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62066-EF87-45A4-B52F-00509835A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D5649-AC39-4B60-9F2A-1B45C03920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F587C-D3FD-4A93-A110-49CE4BD74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7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with additional simulation results, two topics below are intensely taken into account to help the group make a progress this meeting.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types and its overhead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Option 1) </a:t>
            </a:r>
            <a:r>
              <a:rPr lang="it-IT" b="1" dirty="0"/>
              <a:t>N</a:t>
            </a:r>
            <a:r>
              <a:rPr lang="it-IT" dirty="0"/>
              <a:t>on</a:t>
            </a:r>
            <a:r>
              <a:rPr lang="it-IT" b="1" dirty="0"/>
              <a:t>c</a:t>
            </a:r>
            <a:r>
              <a:rPr lang="it-IT" dirty="0"/>
              <a:t>ompressed </a:t>
            </a:r>
            <a:r>
              <a:rPr lang="it-IT" b="1" dirty="0"/>
              <a:t>m</a:t>
            </a:r>
            <a:r>
              <a:rPr lang="it-IT" dirty="0"/>
              <a:t>id</a:t>
            </a:r>
            <a:r>
              <a:rPr lang="it-IT" b="1" dirty="0"/>
              <a:t>a</a:t>
            </a:r>
            <a:r>
              <a:rPr lang="it-IT" dirty="0"/>
              <a:t>mble (NCMA)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Option 2) 2x </a:t>
            </a:r>
            <a:r>
              <a:rPr lang="it-IT" b="1" dirty="0"/>
              <a:t>C</a:t>
            </a:r>
            <a:r>
              <a:rPr lang="it-IT" dirty="0"/>
              <a:t>ompressed </a:t>
            </a:r>
            <a:r>
              <a:rPr lang="it-IT" b="1" dirty="0"/>
              <a:t>m</a:t>
            </a:r>
            <a:r>
              <a:rPr lang="it-IT" dirty="0"/>
              <a:t>id</a:t>
            </a:r>
            <a:r>
              <a:rPr lang="it-IT" b="1" dirty="0"/>
              <a:t>a</a:t>
            </a:r>
            <a:r>
              <a:rPr lang="it-IT" dirty="0"/>
              <a:t>mble (CMA)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Option 3) </a:t>
            </a:r>
            <a:r>
              <a:rPr lang="it-IT" b="1" dirty="0"/>
              <a:t>R</a:t>
            </a:r>
            <a:r>
              <a:rPr lang="it-IT" dirty="0"/>
              <a:t>epeated 2x </a:t>
            </a:r>
            <a:r>
              <a:rPr lang="it-IT" b="1" dirty="0"/>
              <a:t>C</a:t>
            </a:r>
            <a:r>
              <a:rPr lang="it-IT" dirty="0"/>
              <a:t>ompressed </a:t>
            </a:r>
            <a:r>
              <a:rPr lang="it-IT" b="1" dirty="0"/>
              <a:t>m</a:t>
            </a:r>
            <a:r>
              <a:rPr lang="it-IT" dirty="0"/>
              <a:t>id</a:t>
            </a:r>
            <a:r>
              <a:rPr lang="it-IT" b="1" dirty="0"/>
              <a:t>a</a:t>
            </a:r>
            <a:r>
              <a:rPr lang="it-IT" dirty="0"/>
              <a:t>mble (RCMA)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Given different midamble types, the number of Midamble periodicity and its values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655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Rural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16B34-584A-499C-81A1-F781D3980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75" y="2085708"/>
            <a:ext cx="5182647" cy="3474662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D109661-7FE5-4AB1-93D7-49468E00C9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01" y="2057400"/>
            <a:ext cx="5182647" cy="34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6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Crossing NLOS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44EC2E8-94AF-4187-A55B-95ECB8CA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62" y="2057400"/>
            <a:ext cx="5043487" cy="3381364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BDE6B86-B102-4C31-9480-438F87E12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8" y="2042160"/>
            <a:ext cx="5043487" cy="33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28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D0B1AC3-5411-47F6-9BD7-F7ADD6C44C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88" y="2057399"/>
            <a:ext cx="5114540" cy="3429001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2DA5958-D615-4B54-88FE-64C973690C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5" y="2057399"/>
            <a:ext cx="511454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0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EC420702-2037-4135-92C8-4D52FC8C67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36" y="2286000"/>
            <a:ext cx="4958262" cy="3324225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3DB13AD-449A-43C7-BFA7-4F9D440B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20" y="2286000"/>
            <a:ext cx="4958262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67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Approaching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1CA181D-DC9B-4D35-A254-7D0F1AD81A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17" y="2286000"/>
            <a:ext cx="5043487" cy="3381364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6C10473-982F-44F5-AD0F-04B4E3FBD8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34" y="2133600"/>
            <a:ext cx="5043487" cy="33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45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01FA5F4-E44F-4767-BA82-DC97BE21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44189"/>
            <a:ext cx="5181600" cy="3473961"/>
          </a:xfrm>
          <a:prstGeom prst="rect">
            <a:avLst/>
          </a:prstGeo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B595E33-640D-4AD1-98EC-376694DE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81200"/>
            <a:ext cx="4916529" cy="32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89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7AAE7F2-A165-410B-B293-CC2DBEC071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96" y="2129053"/>
            <a:ext cx="5098464" cy="3418223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93749BFF-53D9-4DBB-9BE0-95C0AD31D6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36" y="2149028"/>
            <a:ext cx="5098464" cy="34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8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8B6-5084-424C-8472-D46EA251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62066-EF87-45A4-B52F-00509835A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D5649-AC39-4B60-9F2A-1B45C03920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F587C-D3FD-4A93-A110-49CE4BD74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31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Rural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CA6440B-1D07-4C0E-82D7-88262051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1704"/>
            <a:ext cx="4935393" cy="3587096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0C404848-B411-4141-AE53-2028F948EE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8" y="2051704"/>
            <a:ext cx="4935393" cy="35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4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Crossing NLOS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572D1FEE-5C8B-4492-B1CD-24DAD3A2AD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2133599"/>
            <a:ext cx="4981575" cy="359534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09ECA2CF-C6A0-45DB-8755-ABA88C712A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133600"/>
            <a:ext cx="4981575" cy="35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6AEC-F3D6-43DE-BB32-3E0B330E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Midamble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81A9-32C1-4B2C-92A9-ACD172A18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Different from 11ax channel circumstance, since NGV considers high Doppler effect more seriously, the impact of this final touch needs to be verified based on simulation results. </a:t>
            </a:r>
            <a:r>
              <a:rPr lang="en-US" sz="1800" dirty="0"/>
              <a:t>[5]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All simulations are based on the way not to ignore Doppler impact onto the very last one data symbol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number of </a:t>
            </a:r>
            <a:r>
              <a:rPr lang="en-US" sz="1800" dirty="0" err="1"/>
              <a:t>Midamble</a:t>
            </a:r>
            <a:r>
              <a:rPr lang="en-US" sz="1800" dirty="0"/>
              <a:t> period,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3ABEB-BFBE-45BA-A800-8F4E313B83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8A02AD-BF9F-468F-9F78-986C60462698}"/>
              </a:ext>
            </a:extLst>
          </p:cNvPr>
          <p:cNvGrpSpPr/>
          <p:nvPr/>
        </p:nvGrpSpPr>
        <p:grpSpPr>
          <a:xfrm>
            <a:off x="1066800" y="4863659"/>
            <a:ext cx="7325942" cy="761518"/>
            <a:chOff x="666750" y="4308142"/>
            <a:chExt cx="7325942" cy="7615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0C26AE-63E8-4B27-82B8-F2D4993D45C3}"/>
                </a:ext>
              </a:extLst>
            </p:cNvPr>
            <p:cNvSpPr txBox="1"/>
            <p:nvPr/>
          </p:nvSpPr>
          <p:spPr>
            <a:xfrm>
              <a:off x="666750" y="4308142"/>
              <a:ext cx="2613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(End of NGV PPDU with M=4)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AD4645-E42F-4001-9624-C3F4803AD3EA}"/>
                </a:ext>
              </a:extLst>
            </p:cNvPr>
            <p:cNvSpPr txBox="1"/>
            <p:nvPr/>
          </p:nvSpPr>
          <p:spPr>
            <a:xfrm>
              <a:off x="1787773" y="4591178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BC82AD-38D3-4E48-A705-D4AC61B9E034}"/>
                </a:ext>
              </a:extLst>
            </p:cNvPr>
            <p:cNvGrpSpPr/>
            <p:nvPr/>
          </p:nvGrpSpPr>
          <p:grpSpPr>
            <a:xfrm>
              <a:off x="2298761" y="4743904"/>
              <a:ext cx="5693931" cy="325756"/>
              <a:chOff x="783069" y="4370298"/>
              <a:chExt cx="7629238" cy="40642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C85B1F-3109-46C6-BB5F-1A91EB377591}"/>
                  </a:ext>
                </a:extLst>
              </p:cNvPr>
              <p:cNvSpPr/>
              <p:nvPr/>
            </p:nvSpPr>
            <p:spPr>
              <a:xfrm>
                <a:off x="1872960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DATA1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BF4ED51-948B-44E3-9103-067CC3F7325E}"/>
                  </a:ext>
                </a:extLst>
              </p:cNvPr>
              <p:cNvSpPr/>
              <p:nvPr/>
            </p:nvSpPr>
            <p:spPr>
              <a:xfrm>
                <a:off x="2962851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DATA2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6EC9E19-F91C-4FB5-B03D-2F62B8B6FE56}"/>
                  </a:ext>
                </a:extLst>
              </p:cNvPr>
              <p:cNvSpPr/>
              <p:nvPr/>
            </p:nvSpPr>
            <p:spPr>
              <a:xfrm>
                <a:off x="4052742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DATA3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41C8123-D5BE-4033-A0A6-04B4A413215B}"/>
                  </a:ext>
                </a:extLst>
              </p:cNvPr>
              <p:cNvSpPr/>
              <p:nvPr/>
            </p:nvSpPr>
            <p:spPr>
              <a:xfrm>
                <a:off x="5142633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DATA4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91455B-1220-4527-A0BD-D960739A91FC}"/>
                  </a:ext>
                </a:extLst>
              </p:cNvPr>
              <p:cNvSpPr/>
              <p:nvPr/>
            </p:nvSpPr>
            <p:spPr>
              <a:xfrm>
                <a:off x="6232524" y="4370323"/>
                <a:ext cx="1089891" cy="40640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MA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8C9E53-EA22-466E-ABA9-587DFAE96ECA}"/>
                  </a:ext>
                </a:extLst>
              </p:cNvPr>
              <p:cNvSpPr/>
              <p:nvPr/>
            </p:nvSpPr>
            <p:spPr>
              <a:xfrm>
                <a:off x="783069" y="4370323"/>
                <a:ext cx="1089891" cy="40640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MA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20D1D1F-35E3-4E92-BC34-C7CC22F92A4C}"/>
                  </a:ext>
                </a:extLst>
              </p:cNvPr>
              <p:cNvSpPr/>
              <p:nvPr/>
            </p:nvSpPr>
            <p:spPr>
              <a:xfrm>
                <a:off x="7322415" y="4370298"/>
                <a:ext cx="1089892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B29BACDC-E546-4C9E-A488-6C4F47349FF8}"/>
                  </a:ext>
                </a:extLst>
              </p:cNvPr>
              <p:cNvSpPr txBox="1"/>
              <p:nvPr/>
            </p:nvSpPr>
            <p:spPr>
              <a:xfrm>
                <a:off x="3293114" y="4118233"/>
                <a:ext cx="2676525" cy="434975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𝑆𝑌𝑀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B29BACDC-E546-4C9E-A488-6C4F4734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114" y="4118233"/>
                <a:ext cx="2676525" cy="434975"/>
              </a:xfrm>
              <a:prstGeom prst="rect">
                <a:avLst/>
              </a:prstGeom>
              <a:blipFill>
                <a:blip r:embed="rId2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BF887819-9813-4D31-9F34-DB7E4068A104}"/>
              </a:ext>
            </a:extLst>
          </p:cNvPr>
          <p:cNvSpPr/>
          <p:nvPr/>
        </p:nvSpPr>
        <p:spPr bwMode="auto">
          <a:xfrm rot="16200000">
            <a:off x="7418002" y="4295502"/>
            <a:ext cx="322641" cy="162683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5AED93-AFF4-4111-A6E6-55C6C0514B36}"/>
              </a:ext>
            </a:extLst>
          </p:cNvPr>
          <p:cNvSpPr txBox="1"/>
          <p:nvPr/>
        </p:nvSpPr>
        <p:spPr>
          <a:xfrm>
            <a:off x="6122190" y="4614602"/>
            <a:ext cx="2715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last </a:t>
            </a:r>
            <a:r>
              <a:rPr lang="en-US" sz="1600" b="1" dirty="0" err="1">
                <a:solidFill>
                  <a:schemeClr val="tx1"/>
                </a:solidFill>
              </a:rPr>
              <a:t>midamble</a:t>
            </a:r>
            <a:r>
              <a:rPr lang="en-US" sz="1600" b="1" dirty="0">
                <a:solidFill>
                  <a:schemeClr val="tx1"/>
                </a:solidFill>
              </a:rPr>
              <a:t> period </a:t>
            </a:r>
          </a:p>
        </p:txBody>
      </p:sp>
    </p:spTree>
    <p:extLst>
      <p:ext uri="{BB962C8B-B14F-4D97-AF65-F5344CB8AC3E}">
        <p14:creationId xmlns:p14="http://schemas.microsoft.com/office/powerpoint/2010/main" val="1573403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DB51AFC-37B9-4572-B65C-1085F058B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29" y="2057400"/>
            <a:ext cx="4962257" cy="35814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852A238A-86B4-419E-A0CC-770466FA26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35" y="2057400"/>
            <a:ext cx="496225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86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0173694-B53E-4591-A3E4-1D630013E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4999"/>
            <a:ext cx="4995119" cy="3605117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93099A3-FF56-478F-9F8E-4D634C78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04999"/>
            <a:ext cx="4995119" cy="36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97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Approaching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397DBE1-6D1E-45DA-B884-C6E2E7BF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2" y="2115224"/>
            <a:ext cx="4990373" cy="3601693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E6826A7-05CC-4436-AF39-EEA97970F1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48" y="2154043"/>
            <a:ext cx="4990373" cy="36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6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97F09AC-F512-42C3-B7B8-D8E49CFAF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54" y="2286001"/>
            <a:ext cx="4935768" cy="3562282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F5CDB3E-AE24-4824-83A5-7E53662A73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8" y="2286000"/>
            <a:ext cx="4935768" cy="35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9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6037AAEC-E157-463B-9B79-6D872856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28" y="2057399"/>
            <a:ext cx="4783772" cy="3452582"/>
          </a:xfrm>
          <a:prstGeom prst="rect">
            <a:avLst/>
          </a:prstGeom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D31DC624-A589-4792-8CB1-81F19E240B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2057400"/>
            <a:ext cx="4783772" cy="34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9591-E55A-41C8-9ACB-61F05060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</a:t>
            </a:r>
            <a:r>
              <a:rPr lang="en-US" dirty="0" err="1"/>
              <a:t>Midamble</a:t>
            </a:r>
            <a:br>
              <a:rPr lang="en-US" dirty="0"/>
            </a:br>
            <a:r>
              <a:rPr lang="en-US" dirty="0"/>
              <a:t>(2x compressed MA)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0C194-5A7C-4840-9110-91C35D1D0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Good approach to reduce </a:t>
            </a:r>
            <a:r>
              <a:rPr lang="en-US" dirty="0" err="1"/>
              <a:t>Midamble</a:t>
            </a:r>
            <a:r>
              <a:rPr lang="en-US" dirty="0"/>
              <a:t> overhead.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Reduce the </a:t>
            </a:r>
            <a:r>
              <a:rPr lang="en-US" dirty="0" err="1"/>
              <a:t>midamble</a:t>
            </a:r>
            <a:r>
              <a:rPr lang="en-US" dirty="0"/>
              <a:t> per symbol duration to ½, by sampling every </a:t>
            </a:r>
            <a:r>
              <a:rPr lang="en-US" i="1" dirty="0"/>
              <a:t>2</a:t>
            </a:r>
            <a:r>
              <a:rPr lang="en-US" dirty="0"/>
              <a:t> tones in NGV-LTF.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Taking half of the waveform in time-domain.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After IFFT, the time domain has 2 periods per symbol, then transmit 1 period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GI duration as normal NGV-LTF prepended to resolve channel delay spread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With Repeated 2x compressed MA, it could even provide channel estimation gain like L-LTF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D50CB-0B47-420A-B8A0-18B3684DE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AE0C-A618-4B89-BCED-41B69B99B1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9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General configuration: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1 TX, 1 RX, 1 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# of channel realizations:  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C2C Channel Model (including Enhanced C2C channel Model)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12.5ns sampling rate, tapped delay line with Doppler shift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channel power distribution with the total power normalized to 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Impairments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 Non-linearity : </a:t>
            </a:r>
            <a:r>
              <a:rPr lang="en-US" sz="1400" dirty="0"/>
              <a:t>RAPP PA model with p = 3.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Carrier Frequency Offset : fixed 20 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Phase noise with a pole-zero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PSD(0) = -100 </a:t>
            </a:r>
            <a:r>
              <a:rPr lang="en-US" sz="1200" dirty="0" err="1">
                <a:solidFill>
                  <a:schemeClr val="tx1"/>
                </a:solidFill>
              </a:rPr>
              <a:t>dBc</a:t>
            </a:r>
            <a:r>
              <a:rPr lang="en-US" sz="1200" dirty="0">
                <a:solidFill>
                  <a:schemeClr val="tx1"/>
                </a:solidFill>
              </a:rPr>
              <a:t>/Hz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Pole frequency </a:t>
            </a:r>
            <a:r>
              <a:rPr lang="en-US" sz="1200" dirty="0" err="1">
                <a:solidFill>
                  <a:schemeClr val="tx1"/>
                </a:solidFill>
              </a:rPr>
              <a:t>fp</a:t>
            </a:r>
            <a:r>
              <a:rPr lang="en-US" sz="1200" dirty="0">
                <a:solidFill>
                  <a:schemeClr val="tx1"/>
                </a:solidFill>
              </a:rPr>
              <a:t> = 250 kHz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Zero frequency </a:t>
            </a:r>
            <a:r>
              <a:rPr lang="en-US" sz="1200" dirty="0" err="1">
                <a:solidFill>
                  <a:schemeClr val="tx1"/>
                </a:solidFill>
              </a:rPr>
              <a:t>fz</a:t>
            </a:r>
            <a:r>
              <a:rPr lang="en-US" sz="1200" dirty="0">
                <a:solidFill>
                  <a:schemeClr val="tx1"/>
                </a:solidFill>
              </a:rPr>
              <a:t> = 7905.7 kHz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Rx processing: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Ideal timing and Ideal PPDU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CFO estimation and compensation in preamble portion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64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199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11ac 20MHz DC2 with LDPC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structure protecting to the last data symbol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1) </a:t>
            </a:r>
            <a:r>
              <a:rPr lang="en-US" sz="1800" dirty="0" err="1">
                <a:solidFill>
                  <a:schemeClr val="tx1"/>
                </a:solidFill>
              </a:rPr>
              <a:t>Noncompressed</a:t>
            </a:r>
            <a:r>
              <a:rPr lang="en-US" sz="1800" dirty="0">
                <a:solidFill>
                  <a:schemeClr val="tx1"/>
                </a:solidFill>
              </a:rPr>
              <a:t> MA (NCMA)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2) 2x Compressed MA (CMA)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3) Repeated 2x Compressed MA (RCMA)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3A8652-7DF0-4653-B050-C91B254C3EE1}"/>
              </a:ext>
            </a:extLst>
          </p:cNvPr>
          <p:cNvGrpSpPr/>
          <p:nvPr/>
        </p:nvGrpSpPr>
        <p:grpSpPr>
          <a:xfrm>
            <a:off x="1219200" y="3276600"/>
            <a:ext cx="7704396" cy="425328"/>
            <a:chOff x="1295142" y="3213035"/>
            <a:chExt cx="7704396" cy="425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1DD962-558E-4254-BAC7-D4EF8A19E826}"/>
                </a:ext>
              </a:extLst>
            </p:cNvPr>
            <p:cNvSpPr txBox="1"/>
            <p:nvPr/>
          </p:nvSpPr>
          <p:spPr>
            <a:xfrm>
              <a:off x="8085138" y="321303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71EDA5-BF9D-448A-927D-33D8A4E01BD9}"/>
                </a:ext>
              </a:extLst>
            </p:cNvPr>
            <p:cNvSpPr txBox="1"/>
            <p:nvPr/>
          </p:nvSpPr>
          <p:spPr>
            <a:xfrm>
              <a:off x="1295142" y="324313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5C518B-4713-49B4-A5C6-FB03BC6C84E0}"/>
                </a:ext>
              </a:extLst>
            </p:cNvPr>
            <p:cNvSpPr/>
            <p:nvPr/>
          </p:nvSpPr>
          <p:spPr>
            <a:xfrm>
              <a:off x="1672362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170FEE-B3DD-41F3-9676-D58D5C66730F}"/>
                </a:ext>
              </a:extLst>
            </p:cNvPr>
            <p:cNvSpPr/>
            <p:nvPr/>
          </p:nvSpPr>
          <p:spPr>
            <a:xfrm>
              <a:off x="2590800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393904-2B31-4A47-AEDF-767887D62A32}"/>
                </a:ext>
              </a:extLst>
            </p:cNvPr>
            <p:cNvSpPr/>
            <p:nvPr/>
          </p:nvSpPr>
          <p:spPr>
            <a:xfrm>
              <a:off x="3509239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66E925-97CF-4074-B19C-3079DC88754A}"/>
                </a:ext>
              </a:extLst>
            </p:cNvPr>
            <p:cNvSpPr/>
            <p:nvPr/>
          </p:nvSpPr>
          <p:spPr>
            <a:xfrm>
              <a:off x="4427677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0C983F-80B8-4F78-970F-0A2F1F825233}"/>
                </a:ext>
              </a:extLst>
            </p:cNvPr>
            <p:cNvSpPr/>
            <p:nvPr/>
          </p:nvSpPr>
          <p:spPr>
            <a:xfrm>
              <a:off x="5346116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6CAA3E-D275-4B95-B67D-2ABED75248E0}"/>
                </a:ext>
              </a:extLst>
            </p:cNvPr>
            <p:cNvSpPr/>
            <p:nvPr/>
          </p:nvSpPr>
          <p:spPr>
            <a:xfrm>
              <a:off x="6264554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MA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E2D2D8-6526-4913-BCFC-38E0632D5869}"/>
                </a:ext>
              </a:extLst>
            </p:cNvPr>
            <p:cNvSpPr/>
            <p:nvPr/>
          </p:nvSpPr>
          <p:spPr>
            <a:xfrm>
              <a:off x="7182993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B41CD1B-3B67-4C80-ABBD-CB86C5865FD1}"/>
              </a:ext>
            </a:extLst>
          </p:cNvPr>
          <p:cNvGrpSpPr/>
          <p:nvPr/>
        </p:nvGrpSpPr>
        <p:grpSpPr>
          <a:xfrm>
            <a:off x="1256660" y="4343400"/>
            <a:ext cx="7277740" cy="398597"/>
            <a:chOff x="1333500" y="3757972"/>
            <a:chExt cx="7277740" cy="3985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2631BF-42ED-4950-8F5F-C093CB8268CB}"/>
                </a:ext>
              </a:extLst>
            </p:cNvPr>
            <p:cNvSpPr txBox="1"/>
            <p:nvPr/>
          </p:nvSpPr>
          <p:spPr>
            <a:xfrm>
              <a:off x="7696840" y="37579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D27DC5-64C0-4FA7-8555-B49339F45A30}"/>
                </a:ext>
              </a:extLst>
            </p:cNvPr>
            <p:cNvSpPr txBox="1"/>
            <p:nvPr/>
          </p:nvSpPr>
          <p:spPr>
            <a:xfrm>
              <a:off x="1333500" y="378582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CFB327-ECCD-454E-8420-76D0C8714C97}"/>
                </a:ext>
              </a:extLst>
            </p:cNvPr>
            <p:cNvSpPr/>
            <p:nvPr/>
          </p:nvSpPr>
          <p:spPr>
            <a:xfrm>
              <a:off x="1672362" y="3821522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2C2D909-6D77-418F-90C9-5DACBC684A48}"/>
                </a:ext>
              </a:extLst>
            </p:cNvPr>
            <p:cNvSpPr/>
            <p:nvPr/>
          </p:nvSpPr>
          <p:spPr>
            <a:xfrm>
              <a:off x="2590800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40400DD-BC9A-4C5D-959F-C3E9A045DC59}"/>
                </a:ext>
              </a:extLst>
            </p:cNvPr>
            <p:cNvSpPr/>
            <p:nvPr/>
          </p:nvSpPr>
          <p:spPr>
            <a:xfrm>
              <a:off x="3509239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59AB67-A72E-446B-BD77-C0EDC48DEA14}"/>
                </a:ext>
              </a:extLst>
            </p:cNvPr>
            <p:cNvSpPr/>
            <p:nvPr/>
          </p:nvSpPr>
          <p:spPr>
            <a:xfrm>
              <a:off x="442767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C2B716-18A4-4588-982A-B27BE5F993A2}"/>
                </a:ext>
              </a:extLst>
            </p:cNvPr>
            <p:cNvSpPr/>
            <p:nvPr/>
          </p:nvSpPr>
          <p:spPr>
            <a:xfrm>
              <a:off x="5346116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C7DBE6-6D6C-4A7F-9AC5-3C7FA181F7B6}"/>
                </a:ext>
              </a:extLst>
            </p:cNvPr>
            <p:cNvSpPr/>
            <p:nvPr/>
          </p:nvSpPr>
          <p:spPr>
            <a:xfrm>
              <a:off x="6264554" y="3821522"/>
              <a:ext cx="537053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2x MA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1BC931D-01DB-40E9-A270-710F94A0A063}"/>
                </a:ext>
              </a:extLst>
            </p:cNvPr>
            <p:cNvSpPr/>
            <p:nvPr/>
          </p:nvSpPr>
          <p:spPr>
            <a:xfrm>
              <a:off x="680160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2FFCF5-862D-484A-B9B4-96306F36B861}"/>
              </a:ext>
            </a:extLst>
          </p:cNvPr>
          <p:cNvGrpSpPr/>
          <p:nvPr/>
        </p:nvGrpSpPr>
        <p:grpSpPr>
          <a:xfrm>
            <a:off x="1246908" y="5486400"/>
            <a:ext cx="7657715" cy="391821"/>
            <a:chOff x="1326416" y="4300494"/>
            <a:chExt cx="7657715" cy="3918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C952A0-64A8-4C49-ACA6-48EBE259E407}"/>
                </a:ext>
              </a:extLst>
            </p:cNvPr>
            <p:cNvSpPr txBox="1"/>
            <p:nvPr/>
          </p:nvSpPr>
          <p:spPr>
            <a:xfrm>
              <a:off x="8069731" y="430049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81EAC1D-3140-4F1E-BDF2-3559ECB54CEA}"/>
                </a:ext>
              </a:extLst>
            </p:cNvPr>
            <p:cNvSpPr/>
            <p:nvPr/>
          </p:nvSpPr>
          <p:spPr>
            <a:xfrm>
              <a:off x="1672362" y="4357268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6025546-4B0D-41F8-AB24-3B3B5D2CA203}"/>
                </a:ext>
              </a:extLst>
            </p:cNvPr>
            <p:cNvSpPr/>
            <p:nvPr/>
          </p:nvSpPr>
          <p:spPr>
            <a:xfrm>
              <a:off x="2590800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9B679C1-7618-4471-A934-DA1A1A8A4C3C}"/>
                </a:ext>
              </a:extLst>
            </p:cNvPr>
            <p:cNvSpPr/>
            <p:nvPr/>
          </p:nvSpPr>
          <p:spPr>
            <a:xfrm>
              <a:off x="3509239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136AD6A-596E-41F9-80CC-AB20846DE764}"/>
                </a:ext>
              </a:extLst>
            </p:cNvPr>
            <p:cNvSpPr/>
            <p:nvPr/>
          </p:nvSpPr>
          <p:spPr>
            <a:xfrm>
              <a:off x="4427677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CADF8BD-FE15-4E73-837A-1DB0A9977F67}"/>
                </a:ext>
              </a:extLst>
            </p:cNvPr>
            <p:cNvSpPr/>
            <p:nvPr/>
          </p:nvSpPr>
          <p:spPr>
            <a:xfrm>
              <a:off x="5346116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D41663-F5DD-4345-AEAA-8B1B7D85B460}"/>
                </a:ext>
              </a:extLst>
            </p:cNvPr>
            <p:cNvSpPr/>
            <p:nvPr/>
          </p:nvSpPr>
          <p:spPr>
            <a:xfrm>
              <a:off x="6264554" y="4357268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Repeated 2x MA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D2F08F6-CE03-4881-8971-0F94C1F8551D}"/>
                </a:ext>
              </a:extLst>
            </p:cNvPr>
            <p:cNvSpPr/>
            <p:nvPr/>
          </p:nvSpPr>
          <p:spPr>
            <a:xfrm>
              <a:off x="7182993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407453-3516-41B2-AE73-C68A9A0008AA}"/>
                </a:ext>
              </a:extLst>
            </p:cNvPr>
            <p:cNvSpPr txBox="1"/>
            <p:nvPr/>
          </p:nvSpPr>
          <p:spPr>
            <a:xfrm>
              <a:off x="1326416" y="430049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1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 = 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Payload =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MCS = MCS0, MCS2, MCS4, MCS6 and MCS8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Receiver channel interpolation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Channel on even tones can be directly estimated using </a:t>
            </a:r>
            <a:r>
              <a:rPr lang="en-US" sz="1800" dirty="0" err="1"/>
              <a:t>Midamble</a:t>
            </a:r>
            <a:r>
              <a:rPr lang="en-US" sz="18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Channel on odd tones needs to be interpolated,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pilot locations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[-21, -7, 7, 21] </a:t>
            </a:r>
            <a:r>
              <a:rPr lang="en-US" sz="1800" dirty="0">
                <a:sym typeface="Wingdings" panose="05000000000000000000" pitchFamily="2" charset="2"/>
              </a:rPr>
              <a:t> [-22, -8, 8, 22] only for simulation</a:t>
            </a:r>
            <a:r>
              <a:rPr lang="en-US" sz="1800" dirty="0"/>
              <a:t> 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38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" y="4884440"/>
            <a:ext cx="7770813" cy="1516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each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each MCS, Repeated CMA does not make a meaningful throughput improvement comparing to </a:t>
            </a:r>
            <a:r>
              <a:rPr lang="en-US" sz="1400" dirty="0" err="1"/>
              <a:t>Noncompressed</a:t>
            </a:r>
            <a:r>
              <a:rPr lang="en-US" sz="1400" dirty="0"/>
              <a:t> MA (NCMA)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For low MCS (MCS0 and MCS2), RCMA provides better performance with channel estimation gain at limited SNR 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946EE-6DE9-4D02-A2CC-DD79BCB5146E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7979BB1E-7BF3-4C10-B269-3F139A859A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67" y="1652341"/>
            <a:ext cx="5036767" cy="3376859"/>
          </a:xfrm>
          <a:prstGeom prst="rect">
            <a:avLst/>
          </a:prstGeom>
        </p:spPr>
      </p:pic>
      <p:pic>
        <p:nvPicPr>
          <p:cNvPr id="25" name="Picture 24" descr="A close up of a map&#10;&#10;Description automatically generated">
            <a:extLst>
              <a:ext uri="{FF2B5EF4-FFF2-40B4-BE49-F238E27FC236}">
                <a16:creationId xmlns:a16="http://schemas.microsoft.com/office/drawing/2014/main" id="{185A79D8-BAC1-4427-98DE-C98A1BEA7B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40183"/>
            <a:ext cx="5036767" cy="33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2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18899</TotalTime>
  <Words>2256</Words>
  <Application>Microsoft Office PowerPoint</Application>
  <PresentationFormat>On-screen Show (4:3)</PresentationFormat>
  <Paragraphs>365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Cambria Math</vt:lpstr>
      <vt:lpstr>Times New Roman</vt:lpstr>
      <vt:lpstr>Office Theme</vt:lpstr>
      <vt:lpstr>Compressed Midamble in NGV</vt:lpstr>
      <vt:lpstr>Background 1/2</vt:lpstr>
      <vt:lpstr>Background 2/2</vt:lpstr>
      <vt:lpstr>Midamble Structure</vt:lpstr>
      <vt:lpstr>Compressed Midamble (2x compressed MA)  </vt:lpstr>
      <vt:lpstr>Simulation Configuration 1/3</vt:lpstr>
      <vt:lpstr>Simulation Configuration 2/3</vt:lpstr>
      <vt:lpstr>Simulation Configuration 3/3</vt:lpstr>
      <vt:lpstr>Enhanced Rural LOS</vt:lpstr>
      <vt:lpstr>Highway LOS</vt:lpstr>
      <vt:lpstr>Enhanced Urban Crossing NLOS</vt:lpstr>
      <vt:lpstr>Highway NLOS</vt:lpstr>
      <vt:lpstr>Enhanced Urban Approaching LOS</vt:lpstr>
      <vt:lpstr>Enhanced Highway LOS</vt:lpstr>
      <vt:lpstr>Enhanced Highway NLOS</vt:lpstr>
      <vt:lpstr>Midamble Periodicity</vt:lpstr>
      <vt:lpstr>Simulation Configuration</vt:lpstr>
      <vt:lpstr>Enhanced Rural LOS</vt:lpstr>
      <vt:lpstr>Highway LOS</vt:lpstr>
      <vt:lpstr>Enhanced Urban Crossing NLOS</vt:lpstr>
      <vt:lpstr>Highway NLOS</vt:lpstr>
      <vt:lpstr>Enhanced Urban Approaching LOS</vt:lpstr>
      <vt:lpstr>Enhanced Highway LOS</vt:lpstr>
      <vt:lpstr>Enhanced Highway NLOS</vt:lpstr>
      <vt:lpstr>Summary</vt:lpstr>
      <vt:lpstr>SP1</vt:lpstr>
      <vt:lpstr>SP2</vt:lpstr>
      <vt:lpstr>Reference</vt:lpstr>
      <vt:lpstr>APPENDIX1</vt:lpstr>
      <vt:lpstr>Enhanced Rural LOS</vt:lpstr>
      <vt:lpstr>Enhanced Urban Crossing NLOS </vt:lpstr>
      <vt:lpstr>Highway LOS</vt:lpstr>
      <vt:lpstr>Highway NLOS</vt:lpstr>
      <vt:lpstr>Enhanced Urban Approaching LOS</vt:lpstr>
      <vt:lpstr>Enhanced Highway LOS</vt:lpstr>
      <vt:lpstr>Enhanced Highway NLOS</vt:lpstr>
      <vt:lpstr>APPENDIX2</vt:lpstr>
      <vt:lpstr>Enhanced Rural LOS</vt:lpstr>
      <vt:lpstr>Enhanced Urban Crossing NLOS </vt:lpstr>
      <vt:lpstr>Highway LOS</vt:lpstr>
      <vt:lpstr>Highway NLOS</vt:lpstr>
      <vt:lpstr>Enhanced Urban Approaching LOS</vt:lpstr>
      <vt:lpstr>Enhanced Highway LOS</vt:lpstr>
      <vt:lpstr>Enhanced Highway NLOS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Nsym amd Tpe at RX side when Dopler is enabled</dc:title>
  <dc:creator>Yujin Noh</dc:creator>
  <dc:description>Yujin Noh, Newracom</dc:description>
  <cp:lastModifiedBy>yujin noh</cp:lastModifiedBy>
  <cp:revision>1266</cp:revision>
  <cp:lastPrinted>2019-05-09T18:43:43Z</cp:lastPrinted>
  <dcterms:created xsi:type="dcterms:W3CDTF">2016-07-23T21:44:38Z</dcterms:created>
  <dcterms:modified xsi:type="dcterms:W3CDTF">2019-09-09T18:49:56Z</dcterms:modified>
</cp:coreProperties>
</file>