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8" r:id="rId2"/>
    <p:sldId id="317" r:id="rId3"/>
    <p:sldId id="424" r:id="rId4"/>
    <p:sldId id="368" r:id="rId5"/>
    <p:sldId id="367" r:id="rId6"/>
    <p:sldId id="369" r:id="rId7"/>
    <p:sldId id="383" r:id="rId8"/>
    <p:sldId id="382" r:id="rId9"/>
    <p:sldId id="410" r:id="rId10"/>
    <p:sldId id="407" r:id="rId11"/>
    <p:sldId id="406" r:id="rId12"/>
    <p:sldId id="408" r:id="rId13"/>
    <p:sldId id="411" r:id="rId14"/>
    <p:sldId id="384" r:id="rId15"/>
    <p:sldId id="412" r:id="rId16"/>
    <p:sldId id="366" r:id="rId17"/>
    <p:sldId id="433" r:id="rId18"/>
    <p:sldId id="436" r:id="rId19"/>
    <p:sldId id="434" r:id="rId20"/>
    <p:sldId id="438" r:id="rId21"/>
    <p:sldId id="435" r:id="rId22"/>
    <p:sldId id="437" r:id="rId23"/>
    <p:sldId id="439" r:id="rId24"/>
    <p:sldId id="440" r:id="rId25"/>
    <p:sldId id="295" r:id="rId26"/>
    <p:sldId id="414" r:id="rId27"/>
    <p:sldId id="415" r:id="rId28"/>
    <p:sldId id="329" r:id="rId29"/>
    <p:sldId id="425" r:id="rId30"/>
    <p:sldId id="428" r:id="rId31"/>
    <p:sldId id="430" r:id="rId32"/>
    <p:sldId id="426" r:id="rId33"/>
    <p:sldId id="427" r:id="rId34"/>
    <p:sldId id="429" r:id="rId35"/>
    <p:sldId id="431" r:id="rId36"/>
    <p:sldId id="432" r:id="rId37"/>
    <p:sldId id="441" r:id="rId38"/>
    <p:sldId id="444" r:id="rId39"/>
    <p:sldId id="446" r:id="rId40"/>
    <p:sldId id="442" r:id="rId41"/>
    <p:sldId id="443" r:id="rId42"/>
    <p:sldId id="445" r:id="rId43"/>
    <p:sldId id="447" r:id="rId44"/>
    <p:sldId id="448" r:id="rId45"/>
  </p:sldIdLst>
  <p:sldSz cx="9144000" cy="6858000" type="screen4x3"/>
  <p:notesSz cx="6950075" cy="923607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6" userDrawn="1">
          <p15:clr>
            <a:srgbClr val="A4A3A4"/>
          </p15:clr>
        </p15:guide>
        <p15:guide id="2" pos="216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49" autoAdjust="0"/>
    <p:restoredTop sz="94660"/>
  </p:normalViewPr>
  <p:slideViewPr>
    <p:cSldViewPr>
      <p:cViewPr varScale="1">
        <p:scale>
          <a:sx n="99" d="100"/>
          <a:sy n="99" d="100"/>
        </p:scale>
        <p:origin x="78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17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66"/>
        <p:guide pos="216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2018" cy="4613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467" y="1"/>
            <a:ext cx="3012018" cy="4613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167"/>
            <a:ext cx="3012018" cy="4613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467" y="8773167"/>
            <a:ext cx="3012018" cy="4613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1" y="1"/>
            <a:ext cx="6950075" cy="92360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53301" y="96375"/>
            <a:ext cx="641227" cy="2101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5548" y="96375"/>
            <a:ext cx="827390" cy="2101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3163" y="698500"/>
            <a:ext cx="4602162" cy="345122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6040" y="4387374"/>
            <a:ext cx="5096404" cy="4155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70079" y="8942215"/>
            <a:ext cx="924448" cy="180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30003" y="8942215"/>
            <a:ext cx="512346" cy="3617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68" y="8942215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5558" y="8940636"/>
            <a:ext cx="5498961" cy="1579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9183" y="295443"/>
            <a:ext cx="5651710" cy="1579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6756" y="698315"/>
            <a:ext cx="4636566" cy="34520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6041" y="4387374"/>
            <a:ext cx="5097994" cy="424992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63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Yujin Noh, Newracom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Yujin Noh, Newracom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Yujin Noh, Newracom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Yujin Noh, Newracom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Yujin Noh, Newracom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Yujin Noh, Newracom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Yujin Noh, Newracom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Yujin Noh, Newracom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802.11-19/1152</a:t>
            </a:r>
            <a:r>
              <a:rPr lang="en-US" sz="1800" b="1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  <a:cs typeface="+mn-cs"/>
              </a:rPr>
              <a:t>r0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 bwMode="auto">
          <a:xfrm>
            <a:off x="684213" y="293688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July 2019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/>
              <a:t>Compressed</a:t>
            </a:r>
            <a:r>
              <a:rPr lang="ko-KR" altLang="en-US" sz="2800" dirty="0"/>
              <a:t> </a:t>
            </a:r>
            <a:r>
              <a:rPr lang="en-GB" sz="2800" dirty="0" err="1"/>
              <a:t>Midamble</a:t>
            </a:r>
            <a:r>
              <a:rPr lang="en-GB" sz="2800" dirty="0"/>
              <a:t> in NGV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2019-07-14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3040794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96067"/>
              </p:ext>
            </p:extLst>
          </p:nvPr>
        </p:nvGraphicFramePr>
        <p:xfrm>
          <a:off x="655320" y="3440844"/>
          <a:ext cx="8153400" cy="9166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3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2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9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Name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Affiliation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Address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Phone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Email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Arial"/>
                        </a:rPr>
                        <a:t>Yujin Noh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Newracom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25361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Commercentre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 Dr Lake Forest, CA 92630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yujin.noh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 at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newracom.com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n-lt"/>
                          <a:ea typeface="Times New Roman"/>
                          <a:cs typeface="Arial"/>
                        </a:rPr>
                        <a:t>Sichan Noh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latin typeface="Times New Roman"/>
                          <a:ea typeface="Times New Roman"/>
                          <a:cs typeface="Arial"/>
                        </a:rPr>
                        <a:t>Newratek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sc.noh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 at newratek.com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Footer Placeholder 9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7939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2A1D-2ED9-41E8-91C4-B726B345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Highway 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E4A9A-2EB3-48EB-A242-AE802EC4B4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4A6B-4AAC-4F1D-81DC-6387BC2DFF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F33460-FCF6-43F2-8207-C3BF84940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66" y="4833423"/>
            <a:ext cx="7770813" cy="155347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For most SNR range of each MCS, Compressed MA (CMA) shows good throughput for 310 bytes and 900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For most SNR range of each MCS, Repeated CMA does not make a meaningful throughput improvement comparing to </a:t>
            </a:r>
            <a:r>
              <a:rPr lang="en-US" sz="1600" dirty="0" err="1"/>
              <a:t>Noncompressed</a:t>
            </a:r>
            <a:r>
              <a:rPr lang="en-US" sz="1600" dirty="0"/>
              <a:t> MA (NCMA) for 310 bytes and 900 bytes.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4C8D0-A672-4481-B934-EED2C889598C}"/>
              </a:ext>
            </a:extLst>
          </p:cNvPr>
          <p:cNvSpPr txBox="1"/>
          <p:nvPr/>
        </p:nvSpPr>
        <p:spPr>
          <a:xfrm>
            <a:off x="6376336" y="1326209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PER curve in Appendix 1</a:t>
            </a:r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71EF2029-A04A-4D82-ADC5-F96AC10B02D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860" y="1589052"/>
            <a:ext cx="5175749" cy="3470038"/>
          </a:xfrm>
          <a:prstGeom prst="rect">
            <a:avLst/>
          </a:prstGeom>
        </p:spPr>
      </p:pic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C1657DD5-8FB3-40A2-8DA6-8A947506011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669" y="1589052"/>
            <a:ext cx="5175749" cy="347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30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2A1D-2ED9-41E8-91C4-B726B345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Urban Crossing NLOS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E4A9A-2EB3-48EB-A242-AE802EC4B4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4A6B-4AAC-4F1D-81DC-6387BC2DFF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BCDE376-D83D-44BF-91D6-B5939D878336}"/>
              </a:ext>
            </a:extLst>
          </p:cNvPr>
          <p:cNvSpPr txBox="1">
            <a:spLocks/>
          </p:cNvSpPr>
          <p:nvPr/>
        </p:nvSpPr>
        <p:spPr bwMode="auto">
          <a:xfrm>
            <a:off x="685799" y="4902786"/>
            <a:ext cx="7770813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For most SNR range of low/medium MCS, Compressed MA (CMA) shows good throughput for 310 bytes and 900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For MCS 8, compressed MA (CMA) and Repeated CMA show performance degradation with interpolation loss for 310 bytes and 900 bytes.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err="1"/>
              <a:t>Noncompressed</a:t>
            </a:r>
            <a:r>
              <a:rPr lang="en-US" sz="1400" dirty="0"/>
              <a:t> MA is preferred.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76B685-E6B6-4045-9749-F4F5E61FD6A7}"/>
              </a:ext>
            </a:extLst>
          </p:cNvPr>
          <p:cNvSpPr txBox="1"/>
          <p:nvPr/>
        </p:nvSpPr>
        <p:spPr>
          <a:xfrm>
            <a:off x="6400800" y="1374576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PER curve in Appendix 1</a:t>
            </a:r>
          </a:p>
        </p:txBody>
      </p:sp>
      <p:pic>
        <p:nvPicPr>
          <p:cNvPr id="18" name="Picture 17" descr="A close up of a map&#10;&#10;Description automatically generated">
            <a:extLst>
              <a:ext uri="{FF2B5EF4-FFF2-40B4-BE49-F238E27FC236}">
                <a16:creationId xmlns:a16="http://schemas.microsoft.com/office/drawing/2014/main" id="{C42E7D58-2D7C-41EA-BA96-576851A2BE3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197" y="1626287"/>
            <a:ext cx="5045822" cy="3382930"/>
          </a:xfrm>
          <a:prstGeom prst="rect">
            <a:avLst/>
          </a:prstGeom>
        </p:spPr>
      </p:pic>
      <p:pic>
        <p:nvPicPr>
          <p:cNvPr id="19" name="Picture 18" descr="A close up of a map&#10;&#10;Description automatically generated">
            <a:extLst>
              <a:ext uri="{FF2B5EF4-FFF2-40B4-BE49-F238E27FC236}">
                <a16:creationId xmlns:a16="http://schemas.microsoft.com/office/drawing/2014/main" id="{69E7D7C4-5369-4380-B829-5A26E5B2107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208" y="1626287"/>
            <a:ext cx="5045822" cy="338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78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2A1D-2ED9-41E8-91C4-B726B345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Highway NLOS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E4A9A-2EB3-48EB-A242-AE802EC4B4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4A6B-4AAC-4F1D-81DC-6387BC2DFF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58318C-4D05-4B6D-8051-5BBA7B462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727" y="4945380"/>
            <a:ext cx="7770813" cy="146145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For most SNR range of low/medium MCS, Compressed MA (CMA) shows good throughput for 310 bytes and 900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For MCS 8, compressed MA (CMA) and Repeated CMA show performance degradation with interpolation loss for 310 bytes and 900 bytes.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err="1"/>
              <a:t>Noncompressed</a:t>
            </a:r>
            <a:r>
              <a:rPr lang="en-US" sz="1400" dirty="0"/>
              <a:t> MA is preferred.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B8FCE-98CC-4145-9189-BFB90DF74E6C}"/>
              </a:ext>
            </a:extLst>
          </p:cNvPr>
          <p:cNvSpPr txBox="1"/>
          <p:nvPr/>
        </p:nvSpPr>
        <p:spPr>
          <a:xfrm>
            <a:off x="6376336" y="1326209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PER curve in Appendix 1</a:t>
            </a:r>
          </a:p>
        </p:txBody>
      </p:sp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ED5B3FE2-C06E-4F37-8055-3C858100EF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775" y="1633331"/>
            <a:ext cx="5105400" cy="3422873"/>
          </a:xfrm>
          <a:prstGeom prst="rect">
            <a:avLst/>
          </a:prstGeom>
        </p:spPr>
      </p:pic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5DF52FC4-B299-44AD-8777-2EF3889F92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70" y="1640190"/>
            <a:ext cx="5105400" cy="342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59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2A1D-2ED9-41E8-91C4-B726B345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Urban Approaching 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E4A9A-2EB3-48EB-A242-AE802EC4B4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4A6B-4AAC-4F1D-81DC-6387BC2DFF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58318C-4D05-4B6D-8051-5BBA7B462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973057"/>
            <a:ext cx="7770813" cy="127534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For most SNR range of low/medium MCS, Compressed MA (CMA) shows good throughput for 310 bytes and 900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For MCS 8 with performance degradation, CMA with MCS 6 provides better throughput for 310 bytes and 750 bytes.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7D5262-0D5C-4DD2-8E7E-D0998BB625F0}"/>
              </a:ext>
            </a:extLst>
          </p:cNvPr>
          <p:cNvSpPr txBox="1"/>
          <p:nvPr/>
        </p:nvSpPr>
        <p:spPr>
          <a:xfrm>
            <a:off x="6376336" y="1326209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PER curve in Appendix 1</a:t>
            </a:r>
          </a:p>
        </p:txBody>
      </p:sp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F6FE4C4F-6DF5-4F4F-B659-74A2D541CC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535" y="1633986"/>
            <a:ext cx="5075070" cy="3402538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3BFF149E-B168-4E4B-AF9B-207FC9C2FCF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39" y="1641172"/>
            <a:ext cx="5075070" cy="340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11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2A1D-2ED9-41E8-91C4-B726B345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Highway 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E4A9A-2EB3-48EB-A242-AE802EC4B4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4A6B-4AAC-4F1D-81DC-6387BC2DFF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998759-AF17-4E66-8C63-FEEB6F453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121" y="4995962"/>
            <a:ext cx="7770813" cy="134400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For most SNR range of low/medium MCS, Compressed MA (CMA) shows good throughput for 310 bytes and 900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For MCS 8 with performance degradation, CMA with MCS 6 provides better throughput for 310 bytes and 900 bytes.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40A2EB-ED6B-4944-B16B-020EA4A3AA65}"/>
              </a:ext>
            </a:extLst>
          </p:cNvPr>
          <p:cNvSpPr txBox="1"/>
          <p:nvPr/>
        </p:nvSpPr>
        <p:spPr>
          <a:xfrm>
            <a:off x="6376336" y="1326209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PER curve in Appendix 1</a:t>
            </a:r>
          </a:p>
        </p:txBody>
      </p:sp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C8D89B4E-DBDE-46AE-8FE6-70152F7664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22" y="1656601"/>
            <a:ext cx="5006916" cy="3356845"/>
          </a:xfrm>
          <a:prstGeom prst="rect">
            <a:avLst/>
          </a:prstGeom>
        </p:spPr>
      </p:pic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9A1B3764-D015-4245-B6C7-21517E4FD7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319" y="1648218"/>
            <a:ext cx="5006916" cy="335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08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2A1D-2ED9-41E8-91C4-B726B345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Highway NLOS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E4A9A-2EB3-48EB-A242-AE802EC4B4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4A6B-4AAC-4F1D-81DC-6387BC2DFF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998759-AF17-4E66-8C63-FEEB6F453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67" y="4669686"/>
            <a:ext cx="7770813" cy="17802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most SNR range of low/medium MCS, Compressed MA (CMA) shows good throughput for 310 bytes and 900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MCS 6, compressed MA (CMA) and Repeated CMA show performance degradation with interpolation loss for 310 bytes and 900 bytes.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err="1"/>
              <a:t>Noncompressed</a:t>
            </a:r>
            <a:r>
              <a:rPr lang="en-US" sz="1200" dirty="0"/>
              <a:t> MA is preferre</a:t>
            </a:r>
            <a:r>
              <a:rPr lang="en-US" sz="1100" dirty="0"/>
              <a:t>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MCS 8 with performance degradation, NCMA with MCS 6 provides better throughput for 310 bytes and 900 bytes.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1A176A-DFB2-4CEB-9BAB-E86FC809C0F0}"/>
              </a:ext>
            </a:extLst>
          </p:cNvPr>
          <p:cNvSpPr txBox="1"/>
          <p:nvPr/>
        </p:nvSpPr>
        <p:spPr>
          <a:xfrm>
            <a:off x="6376336" y="1326209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PER curve in Appendix 1</a:t>
            </a:r>
          </a:p>
        </p:txBody>
      </p:sp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8E0850A9-1146-40A7-9EC4-968B4C09C9F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201" y="1469940"/>
            <a:ext cx="5062494" cy="3394107"/>
          </a:xfrm>
          <a:prstGeom prst="rect">
            <a:avLst/>
          </a:prstGeom>
        </p:spPr>
      </p:pic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1AE02DE1-D80D-43A1-9075-8BB57B8A6B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886" y="1482693"/>
            <a:ext cx="5062494" cy="339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82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77B20-F863-4E7C-B873-CBD3328E5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Midamble</a:t>
            </a:r>
            <a:r>
              <a:rPr lang="en-US" dirty="0"/>
              <a:t> Periodicity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99326-F174-46F0-8F47-195C41049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Option 1) fixed </a:t>
            </a:r>
            <a:r>
              <a:rPr lang="en-US" sz="2000" dirty="0" err="1"/>
              <a:t>Midamble</a:t>
            </a:r>
            <a:r>
              <a:rPr lang="en-US" sz="2000" dirty="0"/>
              <a:t> periodicity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Insist that it can simplify </a:t>
            </a:r>
            <a:r>
              <a:rPr lang="en-US" sz="1800" dirty="0" err="1"/>
              <a:t>Midamble</a:t>
            </a:r>
            <a:r>
              <a:rPr lang="en-US" sz="1800" dirty="0"/>
              <a:t> design and limit PHY signal overhead.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Option 2) </a:t>
            </a:r>
            <a:r>
              <a:rPr lang="en-US" sz="2000" dirty="0" err="1"/>
              <a:t>Midamle</a:t>
            </a:r>
            <a:r>
              <a:rPr lang="en-US" sz="2000" dirty="0"/>
              <a:t> periodicity to be chosen depending on MCS and channel circumstance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NGV-SIG seems to have enough room to add one bit of control information to improve performance for mid-to-high MCS or mid-to-high Doppler circumstances.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Those are focused circumstances for gain of </a:t>
            </a:r>
            <a:r>
              <a:rPr lang="en-US" sz="1800" dirty="0" err="1"/>
              <a:t>Midamble</a:t>
            </a:r>
            <a:r>
              <a:rPr lang="en-US" sz="1800" dirty="0"/>
              <a:t> to be prominent comparing to DACE in terms of PER performance at the price of overhead. [4]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208A2-702B-483A-AE04-4A25F9E1F0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0E7C2-EFD8-458F-A5B9-EDF789B2A27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8162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18830-A897-47EE-93C2-17378E286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9E8A7-1BE4-4915-84A4-C289BF223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199"/>
            <a:ext cx="7770813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11ac 20MHz DC2 with LDPC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 = 4 and M = 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Payload = 310 Bytes and 900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MCS = MCS0, MCS2, MCS4, MCS6 and MCS8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Midamble</a:t>
            </a:r>
            <a:r>
              <a:rPr lang="en-US" dirty="0"/>
              <a:t> structure protecting to the last data symbol</a:t>
            </a:r>
            <a:endParaRPr lang="en-US" sz="1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Option 1) </a:t>
            </a:r>
            <a:r>
              <a:rPr lang="en-US" sz="1800" dirty="0" err="1">
                <a:solidFill>
                  <a:schemeClr val="tx1"/>
                </a:solidFill>
              </a:rPr>
              <a:t>Noncompressed</a:t>
            </a:r>
            <a:r>
              <a:rPr lang="en-US" sz="1800" dirty="0">
                <a:solidFill>
                  <a:schemeClr val="tx1"/>
                </a:solidFill>
              </a:rPr>
              <a:t> MA (NCMA)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457200" lvl="1" indent="0"/>
            <a:endParaRPr lang="en-US" sz="1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Option 2) 2x Compressed MA (CMA)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457200" lvl="1" indent="0"/>
            <a:endParaRPr lang="en-US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D2033-F796-4FAF-9487-2A4891AB6C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499A3-BC4C-4576-9467-B8F4E678B80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53A8652-7DF0-4653-B050-C91B254C3EE1}"/>
              </a:ext>
            </a:extLst>
          </p:cNvPr>
          <p:cNvGrpSpPr/>
          <p:nvPr/>
        </p:nvGrpSpPr>
        <p:grpSpPr>
          <a:xfrm>
            <a:off x="1219200" y="4572000"/>
            <a:ext cx="7704396" cy="425328"/>
            <a:chOff x="1295142" y="3213035"/>
            <a:chExt cx="7704396" cy="425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1DD962-558E-4254-BAC7-D4EF8A19E826}"/>
                </a:ext>
              </a:extLst>
            </p:cNvPr>
            <p:cNvSpPr txBox="1"/>
            <p:nvPr/>
          </p:nvSpPr>
          <p:spPr>
            <a:xfrm>
              <a:off x="8085138" y="3213035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B71EDA5-BF9D-448A-927D-33D8A4E01BD9}"/>
                </a:ext>
              </a:extLst>
            </p:cNvPr>
            <p:cNvSpPr txBox="1"/>
            <p:nvPr/>
          </p:nvSpPr>
          <p:spPr>
            <a:xfrm>
              <a:off x="1295142" y="3243137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75C518B-4713-49B4-A5C6-FB03BC6C84E0}"/>
                </a:ext>
              </a:extLst>
            </p:cNvPr>
            <p:cNvSpPr/>
            <p:nvPr/>
          </p:nvSpPr>
          <p:spPr>
            <a:xfrm>
              <a:off x="1672362" y="3303316"/>
              <a:ext cx="918438" cy="335047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NGV-LTF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4170FEE-B3DD-41F3-9676-D58D5C66730F}"/>
                </a:ext>
              </a:extLst>
            </p:cNvPr>
            <p:cNvSpPr/>
            <p:nvPr/>
          </p:nvSpPr>
          <p:spPr>
            <a:xfrm>
              <a:off x="2590800" y="3303316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0393904-2B31-4A47-AEDF-767887D62A32}"/>
                </a:ext>
              </a:extLst>
            </p:cNvPr>
            <p:cNvSpPr/>
            <p:nvPr/>
          </p:nvSpPr>
          <p:spPr>
            <a:xfrm>
              <a:off x="3509239" y="3303316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066E925-97CF-4074-B19C-3079DC88754A}"/>
                </a:ext>
              </a:extLst>
            </p:cNvPr>
            <p:cNvSpPr/>
            <p:nvPr/>
          </p:nvSpPr>
          <p:spPr>
            <a:xfrm>
              <a:off x="4427677" y="3303316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D0C983F-80B8-4F78-970F-0A2F1F825233}"/>
                </a:ext>
              </a:extLst>
            </p:cNvPr>
            <p:cNvSpPr/>
            <p:nvPr/>
          </p:nvSpPr>
          <p:spPr>
            <a:xfrm>
              <a:off x="5346116" y="3303316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06CAA3E-D275-4B95-B67D-2ABED75248E0}"/>
                </a:ext>
              </a:extLst>
            </p:cNvPr>
            <p:cNvSpPr/>
            <p:nvPr/>
          </p:nvSpPr>
          <p:spPr>
            <a:xfrm>
              <a:off x="6264554" y="3303316"/>
              <a:ext cx="918438" cy="335047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MA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3E2D2D8-6526-4913-BCFC-38E0632D5869}"/>
                </a:ext>
              </a:extLst>
            </p:cNvPr>
            <p:cNvSpPr/>
            <p:nvPr/>
          </p:nvSpPr>
          <p:spPr>
            <a:xfrm>
              <a:off x="7182993" y="3303316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DATA5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B41CD1B-3B67-4C80-ABBD-CB86C5865FD1}"/>
              </a:ext>
            </a:extLst>
          </p:cNvPr>
          <p:cNvGrpSpPr/>
          <p:nvPr/>
        </p:nvGrpSpPr>
        <p:grpSpPr>
          <a:xfrm>
            <a:off x="1256660" y="5638800"/>
            <a:ext cx="7277740" cy="398597"/>
            <a:chOff x="1333500" y="3757972"/>
            <a:chExt cx="7277740" cy="39859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22631BF-42ED-4950-8F5F-C093CB8268CB}"/>
                </a:ext>
              </a:extLst>
            </p:cNvPr>
            <p:cNvSpPr txBox="1"/>
            <p:nvPr/>
          </p:nvSpPr>
          <p:spPr>
            <a:xfrm>
              <a:off x="7696840" y="3757972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3D27DC5-64C0-4FA7-8555-B49339F45A30}"/>
                </a:ext>
              </a:extLst>
            </p:cNvPr>
            <p:cNvSpPr txBox="1"/>
            <p:nvPr/>
          </p:nvSpPr>
          <p:spPr>
            <a:xfrm>
              <a:off x="1333500" y="3785822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DCFB327-ECCD-454E-8420-76D0C8714C97}"/>
                </a:ext>
              </a:extLst>
            </p:cNvPr>
            <p:cNvSpPr/>
            <p:nvPr/>
          </p:nvSpPr>
          <p:spPr>
            <a:xfrm>
              <a:off x="1672362" y="3821522"/>
              <a:ext cx="918438" cy="335047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NGV-LTF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2C2D909-6D77-418F-90C9-5DACBC684A48}"/>
                </a:ext>
              </a:extLst>
            </p:cNvPr>
            <p:cNvSpPr/>
            <p:nvPr/>
          </p:nvSpPr>
          <p:spPr>
            <a:xfrm>
              <a:off x="2590800" y="3821522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40400DD-BC9A-4C5D-959F-C3E9A045DC59}"/>
                </a:ext>
              </a:extLst>
            </p:cNvPr>
            <p:cNvSpPr/>
            <p:nvPr/>
          </p:nvSpPr>
          <p:spPr>
            <a:xfrm>
              <a:off x="3509239" y="3821522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659AB67-A72E-446B-BD77-C0EDC48DEA14}"/>
                </a:ext>
              </a:extLst>
            </p:cNvPr>
            <p:cNvSpPr/>
            <p:nvPr/>
          </p:nvSpPr>
          <p:spPr>
            <a:xfrm>
              <a:off x="4427677" y="3821522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6C2B716-18A4-4588-982A-B27BE5F993A2}"/>
                </a:ext>
              </a:extLst>
            </p:cNvPr>
            <p:cNvSpPr/>
            <p:nvPr/>
          </p:nvSpPr>
          <p:spPr>
            <a:xfrm>
              <a:off x="5346116" y="3821522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0C7DBE6-6D6C-4A7F-9AC5-3C7FA181F7B6}"/>
                </a:ext>
              </a:extLst>
            </p:cNvPr>
            <p:cNvSpPr/>
            <p:nvPr/>
          </p:nvSpPr>
          <p:spPr>
            <a:xfrm>
              <a:off x="6264554" y="3821522"/>
              <a:ext cx="537053" cy="335047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2x MA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1BC931D-01DB-40E9-A270-710F94A0A063}"/>
                </a:ext>
              </a:extLst>
            </p:cNvPr>
            <p:cNvSpPr/>
            <p:nvPr/>
          </p:nvSpPr>
          <p:spPr>
            <a:xfrm>
              <a:off x="6801607" y="3821522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5565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2A1D-2ED9-41E8-91C4-B726B345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Rural 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E4A9A-2EB3-48EB-A242-AE802EC4B4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4A6B-4AAC-4F1D-81DC-6387BC2DFF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58318C-4D05-4B6D-8051-5BBA7B462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4964869"/>
            <a:ext cx="7770813" cy="143593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For most SNR range of low/medium MCS, Compressed MA (CMA) with M8 shows good throughput for 310 bytes and 900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For MCS 8, CMA with M4 provides prominent throughput for 310 bytes and 900 bytes.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D6ED6697-B565-4271-967E-5F86485543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302" y="1465045"/>
            <a:ext cx="4760912" cy="3460282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2BF6B930-8997-40FE-B73F-EE551C48225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447800"/>
            <a:ext cx="4922794" cy="35779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6A1BEF-2EF8-4909-8408-D788401F4451}"/>
              </a:ext>
            </a:extLst>
          </p:cNvPr>
          <p:cNvSpPr txBox="1"/>
          <p:nvPr/>
        </p:nvSpPr>
        <p:spPr>
          <a:xfrm>
            <a:off x="6858000" y="1119961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PER curve in Appendix 2</a:t>
            </a:r>
          </a:p>
        </p:txBody>
      </p:sp>
    </p:spTree>
    <p:extLst>
      <p:ext uri="{BB962C8B-B14F-4D97-AF65-F5344CB8AC3E}">
        <p14:creationId xmlns:p14="http://schemas.microsoft.com/office/powerpoint/2010/main" val="352658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2A1D-2ED9-41E8-91C4-B726B345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Highway 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E4A9A-2EB3-48EB-A242-AE802EC4B4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4A6B-4AAC-4F1D-81DC-6387BC2DFF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F33460-FCF6-43F2-8207-C3BF84940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66" y="5029200"/>
            <a:ext cx="7770813" cy="1371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For most SNR range of low/medium MCS, Compressed MA (CMA) with M8 shows good throughput for 310 bytes and 900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For MCS 8, CMA with M4 provides prominent throughput for 310 bytes and 900 bytes.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5DB15C63-6E31-4A04-AC70-4BE4540E1AC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103" y="1526908"/>
            <a:ext cx="4960428" cy="3580080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1508E5F4-034E-43FC-B269-24A7FFBA83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885" y="1526908"/>
            <a:ext cx="4960428" cy="35800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8F29C9-93DA-451C-B673-DEEF7DD13E53}"/>
              </a:ext>
            </a:extLst>
          </p:cNvPr>
          <p:cNvSpPr txBox="1"/>
          <p:nvPr/>
        </p:nvSpPr>
        <p:spPr>
          <a:xfrm>
            <a:off x="6858000" y="619399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PER curve in Appendix 2</a:t>
            </a:r>
          </a:p>
        </p:txBody>
      </p:sp>
    </p:spTree>
    <p:extLst>
      <p:ext uri="{BB962C8B-B14F-4D97-AF65-F5344CB8AC3E}">
        <p14:creationId xmlns:p14="http://schemas.microsoft.com/office/powerpoint/2010/main" val="1625797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1/2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419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11bd PPDU format is under discussion.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FRD&amp;SFD Motion #10 as below [1]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“11bd PPDU design shall support </a:t>
            </a:r>
            <a:r>
              <a:rPr lang="en-US" sz="1600" dirty="0" err="1"/>
              <a:t>Midamble</a:t>
            </a:r>
            <a:r>
              <a:rPr lang="en-US" sz="1600" dirty="0"/>
              <a:t>(s) in Data field. </a:t>
            </a:r>
            <a:br>
              <a:rPr lang="en-US" sz="1600" dirty="0"/>
            </a:br>
            <a:r>
              <a:rPr lang="en-US" sz="1600" dirty="0" err="1"/>
              <a:t>Midamble</a:t>
            </a:r>
            <a:r>
              <a:rPr lang="en-US" sz="1600" dirty="0"/>
              <a:t> is composed by long training field, with design TBD. </a:t>
            </a:r>
            <a:br>
              <a:rPr lang="en-US" sz="1600" dirty="0"/>
            </a:br>
            <a:r>
              <a:rPr lang="en-US" sz="1600" dirty="0" err="1"/>
              <a:t>Midamble</a:t>
            </a:r>
            <a:r>
              <a:rPr lang="en-US" sz="1600" dirty="0"/>
              <a:t> periodicity is TBD.”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Different aspects upon </a:t>
            </a:r>
            <a:r>
              <a:rPr lang="en-US" sz="1800" dirty="0" err="1"/>
              <a:t>Midamble</a:t>
            </a:r>
            <a:r>
              <a:rPr lang="en-US" sz="1800" dirty="0"/>
              <a:t> structure suggested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Compressed </a:t>
            </a:r>
            <a:r>
              <a:rPr lang="en-US" sz="1600" dirty="0" err="1"/>
              <a:t>Midamble</a:t>
            </a:r>
            <a:r>
              <a:rPr lang="en-US" sz="1600" dirty="0"/>
              <a:t> [2]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err="1"/>
              <a:t>Midamble</a:t>
            </a:r>
            <a:r>
              <a:rPr lang="en-US" sz="1600" dirty="0"/>
              <a:t> periodicity [3], [4]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FRD&amp;SFD Motion </a:t>
            </a:r>
            <a:r>
              <a:rPr lang="en-US" altLang="zh-CN" sz="2000" dirty="0"/>
              <a:t>#11 </a:t>
            </a:r>
            <a:r>
              <a:rPr lang="en-US" sz="2000" dirty="0"/>
              <a:t>passed with “11bd devices shall support 256 QAM. The 256 QAM constellation mapping is the same as that defined in 21.3.10.9 (Constellation mapping)” [1]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Considering OCB mode, it becomes mandatory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Already accepted, it is important to make sure how to use it well for different circumstances as much as possible to achieve high throughput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970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2A1D-2ED9-41E8-91C4-B726B345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Urban Crossing NLOS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E4A9A-2EB3-48EB-A242-AE802EC4B4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4A6B-4AAC-4F1D-81DC-6387BC2DFF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BCDE376-D83D-44BF-91D6-B5939D878336}"/>
              </a:ext>
            </a:extLst>
          </p:cNvPr>
          <p:cNvSpPr txBox="1">
            <a:spLocks/>
          </p:cNvSpPr>
          <p:nvPr/>
        </p:nvSpPr>
        <p:spPr bwMode="auto">
          <a:xfrm>
            <a:off x="685800" y="4858802"/>
            <a:ext cx="7770813" cy="14657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For most SNR range of low/medium MCS, Compressed MA (CMA) with M8 shows good throughput for 310 bytes and 900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For MCS 8, </a:t>
            </a:r>
            <a:r>
              <a:rPr lang="en-US" sz="1800" dirty="0" err="1"/>
              <a:t>Noncompressed</a:t>
            </a:r>
            <a:r>
              <a:rPr lang="en-US" sz="1800" dirty="0"/>
              <a:t> MA with M4 provides better throughput for 310 bytes and 900 bytes.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kern="0" dirty="0"/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5BB737F6-9D65-4CF0-8BC2-2471D69269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75" y="1444000"/>
            <a:ext cx="4731425" cy="3414802"/>
          </a:xfrm>
          <a:prstGeom prst="rect">
            <a:avLst/>
          </a:prstGeom>
        </p:spPr>
      </p:pic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38BE2ED1-BB70-4EB8-A2B7-767BC7748A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00" y="1444000"/>
            <a:ext cx="4731425" cy="34148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F89F4A9-FC81-4B3D-84E1-8F027511257F}"/>
              </a:ext>
            </a:extLst>
          </p:cNvPr>
          <p:cNvSpPr txBox="1"/>
          <p:nvPr/>
        </p:nvSpPr>
        <p:spPr>
          <a:xfrm>
            <a:off x="6858000" y="619399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PER curve in Appendix 2</a:t>
            </a:r>
          </a:p>
        </p:txBody>
      </p:sp>
    </p:spTree>
    <p:extLst>
      <p:ext uri="{BB962C8B-B14F-4D97-AF65-F5344CB8AC3E}">
        <p14:creationId xmlns:p14="http://schemas.microsoft.com/office/powerpoint/2010/main" val="2472695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2A1D-2ED9-41E8-91C4-B726B345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Highway NLOS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E4A9A-2EB3-48EB-A242-AE802EC4B4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4A6B-4AAC-4F1D-81DC-6387BC2DFF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58318C-4D05-4B6D-8051-5BBA7B462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038619"/>
            <a:ext cx="7770813" cy="141756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For most SNR range of low/medium MCS, Compressed MA (CMA) with M8 shows good throughput for 310 bytes and 900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For MCS 8, </a:t>
            </a:r>
            <a:r>
              <a:rPr lang="en-US" sz="1800" dirty="0" err="1"/>
              <a:t>Noncompressed</a:t>
            </a:r>
            <a:r>
              <a:rPr lang="en-US" sz="1800" dirty="0"/>
              <a:t> MA with M4 provides prominent throughput for 310 bytes and 900 bytes.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137C82E1-B7E2-4139-AAD6-EE66A0FF23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597" y="1470337"/>
            <a:ext cx="5038809" cy="36366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19AE52-B198-4A75-81B3-76976D9A37D0}"/>
              </a:ext>
            </a:extLst>
          </p:cNvPr>
          <p:cNvSpPr txBox="1"/>
          <p:nvPr/>
        </p:nvSpPr>
        <p:spPr>
          <a:xfrm>
            <a:off x="6858000" y="619399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PER curve in Appendix 2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C9CA8853-8EB4-46B9-998F-8BE18108C4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35" y="1609235"/>
            <a:ext cx="5115112" cy="342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36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2A1D-2ED9-41E8-91C4-B726B345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Urban Approaching 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E4A9A-2EB3-48EB-A242-AE802EC4B4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4A6B-4AAC-4F1D-81DC-6387BC2DFF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58318C-4D05-4B6D-8051-5BBA7B462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314" y="4920101"/>
            <a:ext cx="7770813" cy="152112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most SNR range of low/medium MCS, Compressed MA (CMA) with M8 shows good throughput for 310 bytes and 900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MCS 6, CMA with M4 provides prominent throughput for 310 bytes and 900 bytes.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MCS 8 with performance degradation, CMA with M4 and MCS 6 provides better throughput  for 310 bytes and 900 bytes.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85494C1F-22BA-42F1-8E7A-C00CFE6B25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949" y="1432604"/>
            <a:ext cx="4999197" cy="3608061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1BE839CF-F578-44FC-AA32-17DEB88256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569" y="1460036"/>
            <a:ext cx="4999197" cy="36080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1EB5F6-A118-41B4-AF05-DF30E4AD8DA3}"/>
              </a:ext>
            </a:extLst>
          </p:cNvPr>
          <p:cNvSpPr txBox="1"/>
          <p:nvPr/>
        </p:nvSpPr>
        <p:spPr>
          <a:xfrm>
            <a:off x="6858000" y="619399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PER curve in Appendix 2</a:t>
            </a:r>
          </a:p>
        </p:txBody>
      </p:sp>
    </p:spTree>
    <p:extLst>
      <p:ext uri="{BB962C8B-B14F-4D97-AF65-F5344CB8AC3E}">
        <p14:creationId xmlns:p14="http://schemas.microsoft.com/office/powerpoint/2010/main" val="3137766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2A1D-2ED9-41E8-91C4-B726B345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Highway 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E4A9A-2EB3-48EB-A242-AE802EC4B4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4A6B-4AAC-4F1D-81DC-6387BC2DFF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998759-AF17-4E66-8C63-FEEB6F453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932" y="5057838"/>
            <a:ext cx="7770813" cy="14740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most SNR range of low/medium MCS, Compressed MA (CMA) with M8 shows good throughput for 310 bytes and 900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MCS 6, CMA with M4 provides prominent throughput for 310 bytes and 900 bytes.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For MCS 8 with performance degradation, CMA with M4 and MCS 6 provides better throughput  for 310 bytes and 900 bytes.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0B9A5D13-0D8B-4222-BA61-245939789D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575" y="1419410"/>
            <a:ext cx="5119472" cy="3694867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E258205-028C-4D57-845F-B9B42685E50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962" y="1395026"/>
            <a:ext cx="5119472" cy="36948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F3F8FB-4CCE-4A93-9D61-479040233F47}"/>
              </a:ext>
            </a:extLst>
          </p:cNvPr>
          <p:cNvSpPr txBox="1"/>
          <p:nvPr/>
        </p:nvSpPr>
        <p:spPr>
          <a:xfrm>
            <a:off x="6858000" y="619399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PER curve in Appendix 2</a:t>
            </a:r>
          </a:p>
        </p:txBody>
      </p:sp>
    </p:spTree>
    <p:extLst>
      <p:ext uri="{BB962C8B-B14F-4D97-AF65-F5344CB8AC3E}">
        <p14:creationId xmlns:p14="http://schemas.microsoft.com/office/powerpoint/2010/main" val="2775337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2A1D-2ED9-41E8-91C4-B726B345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Highway NLOS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E4A9A-2EB3-48EB-A242-AE802EC4B4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4A6B-4AAC-4F1D-81DC-6387BC2DFF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998759-AF17-4E66-8C63-FEEB6F453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5034466"/>
            <a:ext cx="7770813" cy="136633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For most SNR range of low/medium MCS, Compressed MA (CMA) with M8 shows good throughput for 310 bytes and 900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For MCS 6, </a:t>
            </a:r>
            <a:r>
              <a:rPr lang="en-US" sz="1200" dirty="0" err="1"/>
              <a:t>Noncompressed</a:t>
            </a:r>
            <a:r>
              <a:rPr lang="en-US" sz="1200" dirty="0"/>
              <a:t> MA(NCMA) with M4 provides prominent throughput for 310 bytes and 900 bytes.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For MCS 8 with performance degradation, NCMA with M4 and MCS 6 provides better throughput  for 310 bytes and 900 bytes.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436A62B1-FC17-4E8F-AB11-5FF681FEDC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126" y="1532508"/>
            <a:ext cx="4985002" cy="3597816"/>
          </a:xfrm>
          <a:prstGeom prst="rect">
            <a:avLst/>
          </a:prstGeom>
        </p:spPr>
      </p:pic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D5063BDE-016F-42CD-B432-992BB0595E6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540128"/>
            <a:ext cx="4985002" cy="35978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AAE7B1-4B67-4CDC-994D-2785F91539D4}"/>
              </a:ext>
            </a:extLst>
          </p:cNvPr>
          <p:cNvSpPr txBox="1"/>
          <p:nvPr/>
        </p:nvSpPr>
        <p:spPr>
          <a:xfrm>
            <a:off x="6858000" y="619399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PER curve in Appendix 2</a:t>
            </a:r>
          </a:p>
        </p:txBody>
      </p:sp>
    </p:spTree>
    <p:extLst>
      <p:ext uri="{BB962C8B-B14F-4D97-AF65-F5344CB8AC3E}">
        <p14:creationId xmlns:p14="http://schemas.microsoft.com/office/powerpoint/2010/main" val="3256442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419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Compressed MA with </a:t>
            </a:r>
            <a:r>
              <a:rPr lang="en-US" sz="1800"/>
              <a:t>overhead benefits should </a:t>
            </a:r>
            <a:r>
              <a:rPr lang="en-US" sz="1800" dirty="0"/>
              <a:t>be considered as one of new features in 11bd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Given interpolation loss, 11bd PPDU seems to support two MA types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Repeated CMA does not show meaningful benefits.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200" dirty="0"/>
              <a:t>While it shows better PER at low MCSs, with higher MCS its PER gain is getting decreased even at the price of overhead because of interpolation loss.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Compressed </a:t>
            </a:r>
            <a:r>
              <a:rPr lang="en-US" sz="1400" dirty="0" err="1"/>
              <a:t>midamble</a:t>
            </a:r>
            <a:r>
              <a:rPr lang="en-US" sz="1400" dirty="0"/>
              <a:t> (CMA) and non-compressed </a:t>
            </a:r>
            <a:r>
              <a:rPr lang="en-US" sz="1400" dirty="0" err="1"/>
              <a:t>midamble</a:t>
            </a:r>
            <a:r>
              <a:rPr lang="en-US" sz="1400" dirty="0"/>
              <a:t> (NCMA) preferred.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Corresponding control indication required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err="1"/>
              <a:t>Midamble</a:t>
            </a:r>
            <a:r>
              <a:rPr lang="en-US" sz="1800" dirty="0"/>
              <a:t> periodicity with at least two values provide prominent gain with 1 bit of control information overhead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For low-to-medium MCSs, CMA with M8 provides overhead advantages while M4 does not improve PER much.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For medium-to-high MCSs,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/>
              <a:t>CMA with M4 result in noticeable performance gain when compensating Doppler effect well enough.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/>
              <a:t>NCMA with M4 show noticeable performance gain when interpolation loss makes an effect on channel estimation.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746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C4BB-48BF-42A6-B743-79ECBE30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95DC0-B23F-4997-AEB0-2815E3FA5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you agree to add the following to section 3 in 11bd SFD? </a:t>
            </a:r>
          </a:p>
          <a:p>
            <a:pPr marL="400050" lvl="1" indent="0"/>
            <a:r>
              <a:rPr lang="en-US" dirty="0"/>
              <a:t>“11bd shall support Compressed NGV-LTF in </a:t>
            </a:r>
            <a:r>
              <a:rPr lang="en-US" dirty="0" err="1"/>
              <a:t>Midamble</a:t>
            </a:r>
            <a:r>
              <a:rPr lang="en-US" dirty="0"/>
              <a:t>.</a:t>
            </a:r>
          </a:p>
          <a:p>
            <a:pPr marL="400050" lvl="1" indent="0"/>
            <a:r>
              <a:rPr lang="en-US" dirty="0"/>
              <a:t> NGV-LTF is TBD”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7034A-CC26-4D80-8DF3-550370A3A3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AD39B-65AC-4533-B9CA-21AF7403D8D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820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C4BB-48BF-42A6-B743-79ECBE30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95DC0-B23F-4997-AEB0-2815E3FA5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you agree to add the following to section 3 in 11bd SFD? </a:t>
            </a:r>
          </a:p>
          <a:p>
            <a:pPr marL="400050" lvl="1" indent="0"/>
            <a:r>
              <a:rPr lang="en-US" b="0" dirty="0"/>
              <a:t>“NGV-Signal field shall include compressed </a:t>
            </a:r>
            <a:r>
              <a:rPr lang="en-US" b="0" dirty="0" err="1"/>
              <a:t>midamble</a:t>
            </a:r>
            <a:r>
              <a:rPr lang="en-US" b="0" dirty="0"/>
              <a:t> indication to indicate </a:t>
            </a:r>
            <a:r>
              <a:rPr lang="en-US" b="0" dirty="0" err="1"/>
              <a:t>midamble</a:t>
            </a:r>
            <a:r>
              <a:rPr lang="en-US" b="0" dirty="0"/>
              <a:t> size”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7034A-CC26-4D80-8DF3-550370A3A3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AD39B-65AC-4533-B9CA-21AF7403D8D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538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[1] 11-19/0514r4 Motion Booklet for IEEE 802.11 </a:t>
            </a:r>
            <a:r>
              <a:rPr lang="en-US" dirty="0" err="1"/>
              <a:t>TGbd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[2] 11-19/0685r2 </a:t>
            </a:r>
            <a:r>
              <a:rPr lang="en-US" dirty="0" err="1"/>
              <a:t>Midamble</a:t>
            </a:r>
            <a:r>
              <a:rPr lang="en-US" dirty="0"/>
              <a:t> Compression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[3] 11-19/0684r0 </a:t>
            </a:r>
            <a:r>
              <a:rPr lang="en-US" dirty="0" err="1"/>
              <a:t>Midamble</a:t>
            </a:r>
            <a:r>
              <a:rPr lang="en-US" dirty="0"/>
              <a:t> Periodicity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[4] 11-19/0740r4 </a:t>
            </a:r>
            <a:r>
              <a:rPr lang="en-US" altLang="ko-KR" dirty="0">
                <a:solidFill>
                  <a:schemeClr val="tx1"/>
                </a:solidFill>
                <a:ea typeface="굴림" panose="020B0600000101010101" pitchFamily="50" charset="-127"/>
              </a:rPr>
              <a:t>Performance evaluation of Mid-amble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/>
                </a:solidFill>
                <a:ea typeface="굴림" panose="020B0600000101010101" pitchFamily="50" charset="-127"/>
              </a:rPr>
              <a:t>[5</a:t>
            </a:r>
            <a:r>
              <a:rPr lang="en-US" altLang="ko-KR">
                <a:solidFill>
                  <a:schemeClr val="tx1"/>
                </a:solidFill>
                <a:ea typeface="굴림" panose="020B0600000101010101" pitchFamily="50" charset="-127"/>
              </a:rPr>
              <a:t>] 11-19/1151r0 </a:t>
            </a:r>
            <a:r>
              <a:rPr lang="en-GB" dirty="0" err="1"/>
              <a:t>Midamble</a:t>
            </a:r>
            <a:r>
              <a:rPr lang="en-GB" dirty="0"/>
              <a:t> in NGV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325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B8B6-5084-424C-8472-D46EA251F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62066-EF87-45A4-B52F-00509835A9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4D5649-AC39-4B60-9F2A-1B45C03920A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Yujin Noh, Newracom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8F587C-D3FD-4A93-A110-49CE4BD74B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572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2/2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419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this contribution, with additional simulation results, two topics below are intensely taken into account to help the group make a progress this meeting.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Midamble</a:t>
            </a:r>
            <a:r>
              <a:rPr lang="en-US" dirty="0"/>
              <a:t> types and its overhead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it-IT" dirty="0"/>
              <a:t>Option 1) </a:t>
            </a:r>
            <a:r>
              <a:rPr lang="it-IT" b="1" dirty="0"/>
              <a:t>N</a:t>
            </a:r>
            <a:r>
              <a:rPr lang="it-IT" dirty="0"/>
              <a:t>on</a:t>
            </a:r>
            <a:r>
              <a:rPr lang="it-IT" b="1" dirty="0"/>
              <a:t>c</a:t>
            </a:r>
            <a:r>
              <a:rPr lang="it-IT" dirty="0"/>
              <a:t>ompressed </a:t>
            </a:r>
            <a:r>
              <a:rPr lang="it-IT" b="1" dirty="0"/>
              <a:t>m</a:t>
            </a:r>
            <a:r>
              <a:rPr lang="it-IT" dirty="0"/>
              <a:t>id</a:t>
            </a:r>
            <a:r>
              <a:rPr lang="it-IT" b="1" dirty="0"/>
              <a:t>a</a:t>
            </a:r>
            <a:r>
              <a:rPr lang="it-IT" dirty="0"/>
              <a:t>mble (NCMA)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it-IT" dirty="0"/>
              <a:t>Option 2) 2x </a:t>
            </a:r>
            <a:r>
              <a:rPr lang="it-IT" b="1" dirty="0"/>
              <a:t>C</a:t>
            </a:r>
            <a:r>
              <a:rPr lang="it-IT" dirty="0"/>
              <a:t>ompressed </a:t>
            </a:r>
            <a:r>
              <a:rPr lang="it-IT" b="1" dirty="0"/>
              <a:t>m</a:t>
            </a:r>
            <a:r>
              <a:rPr lang="it-IT" dirty="0"/>
              <a:t>id</a:t>
            </a:r>
            <a:r>
              <a:rPr lang="it-IT" b="1" dirty="0"/>
              <a:t>a</a:t>
            </a:r>
            <a:r>
              <a:rPr lang="it-IT" dirty="0"/>
              <a:t>mble (CMA)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it-IT" dirty="0"/>
              <a:t>Option 3) </a:t>
            </a:r>
            <a:r>
              <a:rPr lang="it-IT" b="1" dirty="0"/>
              <a:t>R</a:t>
            </a:r>
            <a:r>
              <a:rPr lang="it-IT" dirty="0"/>
              <a:t>epeated 2x </a:t>
            </a:r>
            <a:r>
              <a:rPr lang="it-IT" b="1" dirty="0"/>
              <a:t>C</a:t>
            </a:r>
            <a:r>
              <a:rPr lang="it-IT" dirty="0"/>
              <a:t>ompressed </a:t>
            </a:r>
            <a:r>
              <a:rPr lang="it-IT" b="1" dirty="0"/>
              <a:t>m</a:t>
            </a:r>
            <a:r>
              <a:rPr lang="it-IT" dirty="0"/>
              <a:t>id</a:t>
            </a:r>
            <a:r>
              <a:rPr lang="it-IT" b="1" dirty="0"/>
              <a:t>a</a:t>
            </a:r>
            <a:r>
              <a:rPr lang="it-IT" dirty="0"/>
              <a:t>mble (RCMA)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Given different midamble types, the number of Midamble periodicity and its values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655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D437-89F7-4F9C-B07F-15BB972B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Enhanced Rural LOS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5D2B7-E2A6-48E6-9EE3-07D0E3E61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9F410-E87B-4890-BE1A-DC5ABC8C09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D16B34-584A-499C-81A1-F781D39806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075" y="2085708"/>
            <a:ext cx="5182647" cy="3474662"/>
          </a:xfrm>
          <a:prstGeom prst="rect">
            <a:avLst/>
          </a:prstGeom>
        </p:spPr>
      </p:pic>
      <p:pic>
        <p:nvPicPr>
          <p:cNvPr id="8" name="Picture 7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CD109661-7FE5-4AB1-93D7-49468E00C9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01" y="2057400"/>
            <a:ext cx="5182647" cy="347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56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D437-89F7-4F9C-B07F-15BB972B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Enhanced Urban Crossing NLOS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5D2B7-E2A6-48E6-9EE3-07D0E3E61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9F410-E87B-4890-BE1A-DC5ABC8C09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944EC2E8-94AF-4187-A55B-95ECB8CAC1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862" y="2057400"/>
            <a:ext cx="5043487" cy="3381364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7BDE6B86-B102-4C31-9480-438F87E12A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38" y="2042160"/>
            <a:ext cx="5043487" cy="338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28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D437-89F7-4F9C-B07F-15BB972B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Highway LOS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5D2B7-E2A6-48E6-9EE3-07D0E3E61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9F410-E87B-4890-BE1A-DC5ABC8C09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9" name="Picture 8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D0B1AC3-5411-47F6-9BD7-F7ADD6C44C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988" y="2057399"/>
            <a:ext cx="5114540" cy="3429001"/>
          </a:xfrm>
          <a:prstGeom prst="rect">
            <a:avLst/>
          </a:prstGeom>
        </p:spPr>
      </p:pic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F2DA5958-D615-4B54-88FE-64C973690C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25" y="2057399"/>
            <a:ext cx="5114540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601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D437-89F7-4F9C-B07F-15BB972B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Highway NLOS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5D2B7-E2A6-48E6-9EE3-07D0E3E61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9F410-E87B-4890-BE1A-DC5ABC8C09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EC420702-2037-4135-92C8-4D52FC8C67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36" y="2286000"/>
            <a:ext cx="4958262" cy="3324225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E3DB13AD-449A-43C7-BFA7-4F9D440B59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20" y="2286000"/>
            <a:ext cx="4958262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67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D437-89F7-4F9C-B07F-15BB972B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Enhanced Urban Approaching LOS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5D2B7-E2A6-48E6-9EE3-07D0E3E61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9F410-E87B-4890-BE1A-DC5ABC8C09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01CA181D-DC9B-4D35-A254-7D0F1AD81A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17" y="2286000"/>
            <a:ext cx="5043487" cy="3381364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66C10473-982F-44F5-AD0F-04B4E3FBD8F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34" y="2133600"/>
            <a:ext cx="5043487" cy="338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459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D437-89F7-4F9C-B07F-15BB972B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Enhanced Highway LOS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5D2B7-E2A6-48E6-9EE3-07D0E3E61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9F410-E87B-4890-BE1A-DC5ABC8C09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101FA5F4-E44F-4767-BA82-DC97BE2177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44189"/>
            <a:ext cx="5181600" cy="3473961"/>
          </a:xfrm>
          <a:prstGeom prst="rect">
            <a:avLst/>
          </a:prstGeom>
        </p:spPr>
      </p:pic>
      <p:pic>
        <p:nvPicPr>
          <p:cNvPr id="12" name="Picture 11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B595E33-640D-4AD1-98EC-376694DE6B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981200"/>
            <a:ext cx="4916529" cy="329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89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D437-89F7-4F9C-B07F-15BB972B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Enhanced Highway NLOS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5D2B7-E2A6-48E6-9EE3-07D0E3E61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9F410-E87B-4890-BE1A-DC5ABC8C09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87AAE7F2-A165-410B-B293-CC2DBEC071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196" y="2129053"/>
            <a:ext cx="5098464" cy="3418223"/>
          </a:xfrm>
          <a:prstGeom prst="rect">
            <a:avLst/>
          </a:prstGeom>
        </p:spPr>
      </p:pic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93749BFF-53D9-4DBB-9BE0-95C0AD31D6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136" y="2149028"/>
            <a:ext cx="5098464" cy="341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086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B8B6-5084-424C-8472-D46EA251F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62066-EF87-45A4-B52F-00509835A9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4D5649-AC39-4B60-9F2A-1B45C03920A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Yujin Noh, Newracom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8F587C-D3FD-4A93-A110-49CE4BD74B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4310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D437-89F7-4F9C-B07F-15BB972B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Enhanced Rural LOS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5D2B7-E2A6-48E6-9EE3-07D0E3E61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9F410-E87B-4890-BE1A-DC5ABC8C09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3CA6440B-1D07-4C0E-82D7-88262051C4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051704"/>
            <a:ext cx="4935393" cy="3587096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0C404848-B411-4141-AE53-2028F948EE6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28" y="2051704"/>
            <a:ext cx="4935393" cy="358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347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D437-89F7-4F9C-B07F-15BB972B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Enhanced Urban Crossing NLOS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5D2B7-E2A6-48E6-9EE3-07D0E3E61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9F410-E87B-4890-BE1A-DC5ABC8C09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572D1FEE-5C8B-4492-B1CD-24DAD3A2AD3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25" y="2133599"/>
            <a:ext cx="4981575" cy="3595342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09ECA2CF-C6A0-45DB-8755-ABA88C712AD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2133600"/>
            <a:ext cx="4981575" cy="359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90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06AEC-F3D6-43DE-BB32-3E0B330EE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Midamble</a:t>
            </a:r>
            <a:r>
              <a:rPr lang="en-US" dirty="0"/>
              <a:t>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481A9-32C1-4B2C-92A9-ACD172A18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Different from 11ax channel circumstance, since NGV considers high Doppler effect more seriously, the impact of this final touch needs to be verified based on simulation results. </a:t>
            </a:r>
            <a:r>
              <a:rPr lang="en-US" sz="1800" dirty="0"/>
              <a:t>[5]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All simulations are based on the way not to ignore Doppler impact onto the very last one data symbol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The number of </a:t>
            </a:r>
            <a:r>
              <a:rPr lang="en-US" sz="1800" dirty="0" err="1"/>
              <a:t>Midamble</a:t>
            </a:r>
            <a:r>
              <a:rPr lang="en-US" sz="1800" dirty="0"/>
              <a:t> period,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30B42-408A-4050-A9BF-4A348E5FFD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3ABEB-BFBE-45BA-A800-8F4E313B83E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D8A02AD-BF9F-468F-9F78-986C60462698}"/>
              </a:ext>
            </a:extLst>
          </p:cNvPr>
          <p:cNvGrpSpPr/>
          <p:nvPr/>
        </p:nvGrpSpPr>
        <p:grpSpPr>
          <a:xfrm>
            <a:off x="1066800" y="4863659"/>
            <a:ext cx="7325942" cy="761518"/>
            <a:chOff x="666750" y="4308142"/>
            <a:chExt cx="7325942" cy="76151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60C26AE-63E8-4B27-82B8-F2D4993D45C3}"/>
                </a:ext>
              </a:extLst>
            </p:cNvPr>
            <p:cNvSpPr txBox="1"/>
            <p:nvPr/>
          </p:nvSpPr>
          <p:spPr>
            <a:xfrm>
              <a:off x="666750" y="4308142"/>
              <a:ext cx="26138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(End of NGV PPDU with M=4)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5AD4645-E42F-4001-9624-C3F4803AD3EA}"/>
                </a:ext>
              </a:extLst>
            </p:cNvPr>
            <p:cNvSpPr txBox="1"/>
            <p:nvPr/>
          </p:nvSpPr>
          <p:spPr>
            <a:xfrm>
              <a:off x="1787773" y="4591178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…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1BC82AD-38D3-4E48-A705-D4AC61B9E034}"/>
                </a:ext>
              </a:extLst>
            </p:cNvPr>
            <p:cNvGrpSpPr/>
            <p:nvPr/>
          </p:nvGrpSpPr>
          <p:grpSpPr>
            <a:xfrm>
              <a:off x="2298761" y="4743904"/>
              <a:ext cx="5693931" cy="325756"/>
              <a:chOff x="783069" y="4370298"/>
              <a:chExt cx="7629238" cy="406425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DC85B1F-3109-46C6-BB5F-1A91EB377591}"/>
                  </a:ext>
                </a:extLst>
              </p:cNvPr>
              <p:cNvSpPr/>
              <p:nvPr/>
            </p:nvSpPr>
            <p:spPr>
              <a:xfrm>
                <a:off x="1872960" y="4370323"/>
                <a:ext cx="1089891" cy="406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DATA1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BF4ED51-948B-44E3-9103-067CC3F7325E}"/>
                  </a:ext>
                </a:extLst>
              </p:cNvPr>
              <p:cNvSpPr/>
              <p:nvPr/>
            </p:nvSpPr>
            <p:spPr>
              <a:xfrm>
                <a:off x="2962851" y="4370323"/>
                <a:ext cx="1089891" cy="406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DATA2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6EC9E19-F91C-4FB5-B03D-2F62B8B6FE56}"/>
                  </a:ext>
                </a:extLst>
              </p:cNvPr>
              <p:cNvSpPr/>
              <p:nvPr/>
            </p:nvSpPr>
            <p:spPr>
              <a:xfrm>
                <a:off x="4052742" y="4370323"/>
                <a:ext cx="1089891" cy="406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DATA3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41C8123-D5BE-4033-A0A6-04B4A413215B}"/>
                  </a:ext>
                </a:extLst>
              </p:cNvPr>
              <p:cNvSpPr/>
              <p:nvPr/>
            </p:nvSpPr>
            <p:spPr>
              <a:xfrm>
                <a:off x="5142633" y="4370323"/>
                <a:ext cx="1089891" cy="406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DATA4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891455B-1220-4527-A0BD-D960739A91FC}"/>
                  </a:ext>
                </a:extLst>
              </p:cNvPr>
              <p:cNvSpPr/>
              <p:nvPr/>
            </p:nvSpPr>
            <p:spPr>
              <a:xfrm>
                <a:off x="6232524" y="4370323"/>
                <a:ext cx="1089891" cy="406400"/>
              </a:xfrm>
              <a:prstGeom prst="rect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MA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58C9E53-EA22-466E-ABA9-587DFAE96ECA}"/>
                  </a:ext>
                </a:extLst>
              </p:cNvPr>
              <p:cNvSpPr/>
              <p:nvPr/>
            </p:nvSpPr>
            <p:spPr>
              <a:xfrm>
                <a:off x="783069" y="4370323"/>
                <a:ext cx="1089891" cy="406400"/>
              </a:xfrm>
              <a:prstGeom prst="rect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MA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20D1D1F-35E3-4E92-BC34-C7CC22F92A4C}"/>
                  </a:ext>
                </a:extLst>
              </p:cNvPr>
              <p:cNvSpPr/>
              <p:nvPr/>
            </p:nvSpPr>
            <p:spPr>
              <a:xfrm>
                <a:off x="7322415" y="4370298"/>
                <a:ext cx="1089892" cy="406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DATA5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34">
                <a:extLst>
                  <a:ext uri="{FF2B5EF4-FFF2-40B4-BE49-F238E27FC236}">
                    <a16:creationId xmlns:a16="http://schemas.microsoft.com/office/drawing/2014/main" id="{B29BACDC-E546-4C9E-A488-6C4F47349FF8}"/>
                  </a:ext>
                </a:extLst>
              </p:cNvPr>
              <p:cNvSpPr txBox="1"/>
              <p:nvPr/>
            </p:nvSpPr>
            <p:spPr>
              <a:xfrm>
                <a:off x="3293114" y="4118233"/>
                <a:ext cx="2676525" cy="434975"/>
              </a:xfrm>
              <a:prstGeom prst="rect">
                <a:avLst/>
              </a:prstGeom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𝑀𝐴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𝑆𝑌𝑀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Object 34">
                <a:extLst>
                  <a:ext uri="{FF2B5EF4-FFF2-40B4-BE49-F238E27FC236}">
                    <a16:creationId xmlns:a16="http://schemas.microsoft.com/office/drawing/2014/main" id="{B29BACDC-E546-4C9E-A488-6C4F47349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114" y="4118233"/>
                <a:ext cx="2676525" cy="434975"/>
              </a:xfrm>
              <a:prstGeom prst="rect">
                <a:avLst/>
              </a:prstGeom>
              <a:blipFill>
                <a:blip r:embed="rId2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Brace 17">
            <a:extLst>
              <a:ext uri="{FF2B5EF4-FFF2-40B4-BE49-F238E27FC236}">
                <a16:creationId xmlns:a16="http://schemas.microsoft.com/office/drawing/2014/main" id="{BF887819-9813-4D31-9F34-DB7E4068A104}"/>
              </a:ext>
            </a:extLst>
          </p:cNvPr>
          <p:cNvSpPr/>
          <p:nvPr/>
        </p:nvSpPr>
        <p:spPr bwMode="auto">
          <a:xfrm rot="16200000">
            <a:off x="7418002" y="4295502"/>
            <a:ext cx="322641" cy="1626838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5AED93-AFF4-4111-A6E6-55C6C0514B36}"/>
              </a:ext>
            </a:extLst>
          </p:cNvPr>
          <p:cNvSpPr txBox="1"/>
          <p:nvPr/>
        </p:nvSpPr>
        <p:spPr>
          <a:xfrm>
            <a:off x="6122190" y="4614602"/>
            <a:ext cx="2715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last </a:t>
            </a:r>
            <a:r>
              <a:rPr lang="en-US" sz="1600" b="1" dirty="0" err="1">
                <a:solidFill>
                  <a:schemeClr val="tx1"/>
                </a:solidFill>
              </a:rPr>
              <a:t>midamble</a:t>
            </a:r>
            <a:r>
              <a:rPr lang="en-US" sz="1600" b="1" dirty="0">
                <a:solidFill>
                  <a:schemeClr val="tx1"/>
                </a:solidFill>
              </a:rPr>
              <a:t> period </a:t>
            </a:r>
          </a:p>
        </p:txBody>
      </p:sp>
    </p:spTree>
    <p:extLst>
      <p:ext uri="{BB962C8B-B14F-4D97-AF65-F5344CB8AC3E}">
        <p14:creationId xmlns:p14="http://schemas.microsoft.com/office/powerpoint/2010/main" val="15734031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D437-89F7-4F9C-B07F-15BB972B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Highway LOS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5D2B7-E2A6-48E6-9EE3-07D0E3E61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9F410-E87B-4890-BE1A-DC5ABC8C09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3DB51AFC-37B9-4572-B65C-1085F058B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829" y="2057400"/>
            <a:ext cx="4962257" cy="3581400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852A238A-86B4-419E-A0CC-770466FA26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35" y="2057400"/>
            <a:ext cx="496225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864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D437-89F7-4F9C-B07F-15BB972B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Highway NLOS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5D2B7-E2A6-48E6-9EE3-07D0E3E61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9F410-E87B-4890-BE1A-DC5ABC8C09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30173694-B53E-4591-A3E4-1D630013E4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04999"/>
            <a:ext cx="4995119" cy="3605117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C93099A3-FF56-478F-9F8E-4D634C78ED1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904999"/>
            <a:ext cx="4995119" cy="360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977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D437-89F7-4F9C-B07F-15BB972B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Enhanced Urban Approaching LOS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5D2B7-E2A6-48E6-9EE3-07D0E3E61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9F410-E87B-4890-BE1A-DC5ABC8C09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3397DBE1-6D1E-45DA-B884-C6E2E7BF42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92" y="2115224"/>
            <a:ext cx="4990373" cy="3601693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3E6826A7-05CC-4436-AF39-EEA97970F19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48" y="2154043"/>
            <a:ext cx="4990373" cy="36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665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D437-89F7-4F9C-B07F-15BB972B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Enhanced Highway LOS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5D2B7-E2A6-48E6-9EE3-07D0E3E61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9F410-E87B-4890-BE1A-DC5ABC8C09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897F09AC-F512-42C3-B7B8-D8E49CFAF1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54" y="2286001"/>
            <a:ext cx="4935768" cy="3562282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4F5CDB3E-AE24-4824-83A5-7E53662A73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8" y="2286000"/>
            <a:ext cx="4935768" cy="356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992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D437-89F7-4F9C-B07F-15BB972B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Enhanced Highway NLOS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5D2B7-E2A6-48E6-9EE3-07D0E3E61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9F410-E87B-4890-BE1A-DC5ABC8C093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15" name="Picture 14" descr="A close up of a map&#10;&#10;Description automatically generated">
            <a:extLst>
              <a:ext uri="{FF2B5EF4-FFF2-40B4-BE49-F238E27FC236}">
                <a16:creationId xmlns:a16="http://schemas.microsoft.com/office/drawing/2014/main" id="{6037AAEC-E157-463B-9B79-6D8728568B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228" y="2057399"/>
            <a:ext cx="4783772" cy="3452582"/>
          </a:xfrm>
          <a:prstGeom prst="rect">
            <a:avLst/>
          </a:prstGeom>
        </p:spPr>
      </p:pic>
      <p:pic>
        <p:nvPicPr>
          <p:cNvPr id="17" name="Picture 16" descr="A close up of a map&#10;&#10;Description automatically generated">
            <a:extLst>
              <a:ext uri="{FF2B5EF4-FFF2-40B4-BE49-F238E27FC236}">
                <a16:creationId xmlns:a16="http://schemas.microsoft.com/office/drawing/2014/main" id="{D31DC624-A589-4792-8CB1-81F19E240B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2057400"/>
            <a:ext cx="4783772" cy="345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98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99591-E55A-41C8-9ACB-61F050601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Compressed </a:t>
            </a:r>
            <a:r>
              <a:rPr lang="en-US" dirty="0" err="1"/>
              <a:t>Midamble</a:t>
            </a:r>
            <a:br>
              <a:rPr lang="en-US" dirty="0"/>
            </a:br>
            <a:r>
              <a:rPr lang="en-US" dirty="0"/>
              <a:t>(2x compressed MA)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0C194-5A7C-4840-9110-91C35D1D0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Good approach to reduce </a:t>
            </a:r>
            <a:r>
              <a:rPr lang="en-US" dirty="0" err="1"/>
              <a:t>Midamble</a:t>
            </a:r>
            <a:r>
              <a:rPr lang="en-US" dirty="0"/>
              <a:t> overhead.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Reduce the </a:t>
            </a:r>
            <a:r>
              <a:rPr lang="en-US" dirty="0" err="1"/>
              <a:t>midamble</a:t>
            </a:r>
            <a:r>
              <a:rPr lang="en-US" dirty="0"/>
              <a:t> per symbol duration to ½, by sampling every </a:t>
            </a:r>
            <a:r>
              <a:rPr lang="en-US" i="1" dirty="0"/>
              <a:t>2</a:t>
            </a:r>
            <a:r>
              <a:rPr lang="en-US" dirty="0"/>
              <a:t> tones in NGV-LTF.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Taking half of the waveform in time-domain.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After IFFT, the time domain has 2 periods per symbol, then transmit 1 period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Same GI duration as normal NGV-LTF prepended to resolve channel delay spread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With Repeated 2x compressed MA, it could even provide channel estimation gain like L-LTF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D50CB-0B47-420A-B8A0-18B3684DE9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4AE0C-A618-4B89-BCED-41B69B99B1D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292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18830-A897-47EE-93C2-17378E286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Configuration 1/3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9E8A7-1BE4-4915-84A4-C289BF223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0813" cy="4648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General configuration: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1 TX, 1 RX, 1 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# of channel realizations:  5,000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C2C Channel Model (including Enhanced C2C channel Model)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12.5ns sampling rate, tapped delay line with Doppler shift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channel power distribution with the total power normalized to 1.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Impairments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PA Non-linearity : </a:t>
            </a:r>
            <a:r>
              <a:rPr lang="en-US" sz="1400" dirty="0"/>
              <a:t>RAPP PA model with p = 3.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Carrier Frequency Offset : fixed 20 ppm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Phase noise with a pole-zero model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PSD(0) = -100 </a:t>
            </a:r>
            <a:r>
              <a:rPr lang="en-US" sz="1200" dirty="0" err="1">
                <a:solidFill>
                  <a:schemeClr val="tx1"/>
                </a:solidFill>
              </a:rPr>
              <a:t>dBc</a:t>
            </a:r>
            <a:r>
              <a:rPr lang="en-US" sz="1200" dirty="0">
                <a:solidFill>
                  <a:schemeClr val="tx1"/>
                </a:solidFill>
              </a:rPr>
              <a:t>/Hz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Pole frequency </a:t>
            </a:r>
            <a:r>
              <a:rPr lang="en-US" sz="1200" dirty="0" err="1">
                <a:solidFill>
                  <a:schemeClr val="tx1"/>
                </a:solidFill>
              </a:rPr>
              <a:t>fp</a:t>
            </a:r>
            <a:r>
              <a:rPr lang="en-US" sz="1200" dirty="0">
                <a:solidFill>
                  <a:schemeClr val="tx1"/>
                </a:solidFill>
              </a:rPr>
              <a:t> = 250 kHz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Zero frequency </a:t>
            </a:r>
            <a:r>
              <a:rPr lang="en-US" sz="1200" dirty="0" err="1">
                <a:solidFill>
                  <a:schemeClr val="tx1"/>
                </a:solidFill>
              </a:rPr>
              <a:t>fz</a:t>
            </a:r>
            <a:r>
              <a:rPr lang="en-US" sz="1200" dirty="0">
                <a:solidFill>
                  <a:schemeClr val="tx1"/>
                </a:solidFill>
              </a:rPr>
              <a:t> = 7905.7 kHz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Rx processing: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Ideal timing and Ideal PPDU detection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CFO estimation and compensation in preamble portion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D2033-F796-4FAF-9487-2A4891AB6C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499A3-BC4C-4576-9467-B8F4E678B80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649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18830-A897-47EE-93C2-17378E286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Configuration 2/3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9E8A7-1BE4-4915-84A4-C289BF223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199"/>
            <a:ext cx="7770813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11ac 20MHz DC2 with LDPC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Midamble</a:t>
            </a:r>
            <a:r>
              <a:rPr lang="en-US" dirty="0"/>
              <a:t> structure protecting to the last data symbol</a:t>
            </a:r>
            <a:endParaRPr lang="en-US" sz="1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Option 1) </a:t>
            </a:r>
            <a:r>
              <a:rPr lang="en-US" sz="1800" dirty="0" err="1">
                <a:solidFill>
                  <a:schemeClr val="tx1"/>
                </a:solidFill>
              </a:rPr>
              <a:t>Noncompressed</a:t>
            </a:r>
            <a:r>
              <a:rPr lang="en-US" sz="1800" dirty="0">
                <a:solidFill>
                  <a:schemeClr val="tx1"/>
                </a:solidFill>
              </a:rPr>
              <a:t> MA (NCMA)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457200" lvl="1" indent="0"/>
            <a:endParaRPr lang="en-US" sz="1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Option 2) 2x Compressed MA (CMA)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457200" lvl="1" indent="0"/>
            <a:endParaRPr lang="en-US" sz="1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Option 3) Repeated 2x Compressed MA (RCMA)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D2033-F796-4FAF-9487-2A4891AB6C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499A3-BC4C-4576-9467-B8F4E678B80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53A8652-7DF0-4653-B050-C91B254C3EE1}"/>
              </a:ext>
            </a:extLst>
          </p:cNvPr>
          <p:cNvGrpSpPr/>
          <p:nvPr/>
        </p:nvGrpSpPr>
        <p:grpSpPr>
          <a:xfrm>
            <a:off x="1219200" y="3276600"/>
            <a:ext cx="7704396" cy="425328"/>
            <a:chOff x="1295142" y="3213035"/>
            <a:chExt cx="7704396" cy="425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1DD962-558E-4254-BAC7-D4EF8A19E826}"/>
                </a:ext>
              </a:extLst>
            </p:cNvPr>
            <p:cNvSpPr txBox="1"/>
            <p:nvPr/>
          </p:nvSpPr>
          <p:spPr>
            <a:xfrm>
              <a:off x="8085138" y="3213035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B71EDA5-BF9D-448A-927D-33D8A4E01BD9}"/>
                </a:ext>
              </a:extLst>
            </p:cNvPr>
            <p:cNvSpPr txBox="1"/>
            <p:nvPr/>
          </p:nvSpPr>
          <p:spPr>
            <a:xfrm>
              <a:off x="1295142" y="3243137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75C518B-4713-49B4-A5C6-FB03BC6C84E0}"/>
                </a:ext>
              </a:extLst>
            </p:cNvPr>
            <p:cNvSpPr/>
            <p:nvPr/>
          </p:nvSpPr>
          <p:spPr>
            <a:xfrm>
              <a:off x="1672362" y="3303316"/>
              <a:ext cx="918438" cy="335047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NGV-LTF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4170FEE-B3DD-41F3-9676-D58D5C66730F}"/>
                </a:ext>
              </a:extLst>
            </p:cNvPr>
            <p:cNvSpPr/>
            <p:nvPr/>
          </p:nvSpPr>
          <p:spPr>
            <a:xfrm>
              <a:off x="2590800" y="3303316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0393904-2B31-4A47-AEDF-767887D62A32}"/>
                </a:ext>
              </a:extLst>
            </p:cNvPr>
            <p:cNvSpPr/>
            <p:nvPr/>
          </p:nvSpPr>
          <p:spPr>
            <a:xfrm>
              <a:off x="3509239" y="3303316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066E925-97CF-4074-B19C-3079DC88754A}"/>
                </a:ext>
              </a:extLst>
            </p:cNvPr>
            <p:cNvSpPr/>
            <p:nvPr/>
          </p:nvSpPr>
          <p:spPr>
            <a:xfrm>
              <a:off x="4427677" y="3303316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D0C983F-80B8-4F78-970F-0A2F1F825233}"/>
                </a:ext>
              </a:extLst>
            </p:cNvPr>
            <p:cNvSpPr/>
            <p:nvPr/>
          </p:nvSpPr>
          <p:spPr>
            <a:xfrm>
              <a:off x="5346116" y="3303316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06CAA3E-D275-4B95-B67D-2ABED75248E0}"/>
                </a:ext>
              </a:extLst>
            </p:cNvPr>
            <p:cNvSpPr/>
            <p:nvPr/>
          </p:nvSpPr>
          <p:spPr>
            <a:xfrm>
              <a:off x="6264554" y="3303316"/>
              <a:ext cx="918438" cy="335047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MA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3E2D2D8-6526-4913-BCFC-38E0632D5869}"/>
                </a:ext>
              </a:extLst>
            </p:cNvPr>
            <p:cNvSpPr/>
            <p:nvPr/>
          </p:nvSpPr>
          <p:spPr>
            <a:xfrm>
              <a:off x="7182993" y="3303316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DATA5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B41CD1B-3B67-4C80-ABBD-CB86C5865FD1}"/>
              </a:ext>
            </a:extLst>
          </p:cNvPr>
          <p:cNvGrpSpPr/>
          <p:nvPr/>
        </p:nvGrpSpPr>
        <p:grpSpPr>
          <a:xfrm>
            <a:off x="1256660" y="4343400"/>
            <a:ext cx="7277740" cy="398597"/>
            <a:chOff x="1333500" y="3757972"/>
            <a:chExt cx="7277740" cy="39859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22631BF-42ED-4950-8F5F-C093CB8268CB}"/>
                </a:ext>
              </a:extLst>
            </p:cNvPr>
            <p:cNvSpPr txBox="1"/>
            <p:nvPr/>
          </p:nvSpPr>
          <p:spPr>
            <a:xfrm>
              <a:off x="7696840" y="3757972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3D27DC5-64C0-4FA7-8555-B49339F45A30}"/>
                </a:ext>
              </a:extLst>
            </p:cNvPr>
            <p:cNvSpPr txBox="1"/>
            <p:nvPr/>
          </p:nvSpPr>
          <p:spPr>
            <a:xfrm>
              <a:off x="1333500" y="3785822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DCFB327-ECCD-454E-8420-76D0C8714C97}"/>
                </a:ext>
              </a:extLst>
            </p:cNvPr>
            <p:cNvSpPr/>
            <p:nvPr/>
          </p:nvSpPr>
          <p:spPr>
            <a:xfrm>
              <a:off x="1672362" y="3821522"/>
              <a:ext cx="918438" cy="335047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NGV-LTF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2C2D909-6D77-418F-90C9-5DACBC684A48}"/>
                </a:ext>
              </a:extLst>
            </p:cNvPr>
            <p:cNvSpPr/>
            <p:nvPr/>
          </p:nvSpPr>
          <p:spPr>
            <a:xfrm>
              <a:off x="2590800" y="3821522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40400DD-BC9A-4C5D-959F-C3E9A045DC59}"/>
                </a:ext>
              </a:extLst>
            </p:cNvPr>
            <p:cNvSpPr/>
            <p:nvPr/>
          </p:nvSpPr>
          <p:spPr>
            <a:xfrm>
              <a:off x="3509239" y="3821522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659AB67-A72E-446B-BD77-C0EDC48DEA14}"/>
                </a:ext>
              </a:extLst>
            </p:cNvPr>
            <p:cNvSpPr/>
            <p:nvPr/>
          </p:nvSpPr>
          <p:spPr>
            <a:xfrm>
              <a:off x="4427677" y="3821522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6C2B716-18A4-4588-982A-B27BE5F993A2}"/>
                </a:ext>
              </a:extLst>
            </p:cNvPr>
            <p:cNvSpPr/>
            <p:nvPr/>
          </p:nvSpPr>
          <p:spPr>
            <a:xfrm>
              <a:off x="5346116" y="3821522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0C7DBE6-6D6C-4A7F-9AC5-3C7FA181F7B6}"/>
                </a:ext>
              </a:extLst>
            </p:cNvPr>
            <p:cNvSpPr/>
            <p:nvPr/>
          </p:nvSpPr>
          <p:spPr>
            <a:xfrm>
              <a:off x="6264554" y="3821522"/>
              <a:ext cx="537053" cy="335047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2x MA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1BC931D-01DB-40E9-A270-710F94A0A063}"/>
                </a:ext>
              </a:extLst>
            </p:cNvPr>
            <p:cNvSpPr/>
            <p:nvPr/>
          </p:nvSpPr>
          <p:spPr>
            <a:xfrm>
              <a:off x="6801607" y="3821522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DATA5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12FFCF5-862D-484A-B9B4-96306F36B861}"/>
              </a:ext>
            </a:extLst>
          </p:cNvPr>
          <p:cNvGrpSpPr/>
          <p:nvPr/>
        </p:nvGrpSpPr>
        <p:grpSpPr>
          <a:xfrm>
            <a:off x="1246908" y="5486400"/>
            <a:ext cx="7657715" cy="391821"/>
            <a:chOff x="1326416" y="4300494"/>
            <a:chExt cx="7657715" cy="39182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5C952A0-64A8-4C49-ACA6-48EBE259E407}"/>
                </a:ext>
              </a:extLst>
            </p:cNvPr>
            <p:cNvSpPr txBox="1"/>
            <p:nvPr/>
          </p:nvSpPr>
          <p:spPr>
            <a:xfrm>
              <a:off x="8069731" y="4300494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81EAC1D-3140-4F1E-BDF2-3559ECB54CEA}"/>
                </a:ext>
              </a:extLst>
            </p:cNvPr>
            <p:cNvSpPr/>
            <p:nvPr/>
          </p:nvSpPr>
          <p:spPr>
            <a:xfrm>
              <a:off x="1672362" y="4357268"/>
              <a:ext cx="918438" cy="335047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NGV-LTF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6025546-4B0D-41F8-AB24-3B3B5D2CA203}"/>
                </a:ext>
              </a:extLst>
            </p:cNvPr>
            <p:cNvSpPr/>
            <p:nvPr/>
          </p:nvSpPr>
          <p:spPr>
            <a:xfrm>
              <a:off x="2590800" y="4357268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9B679C1-7618-4471-A934-DA1A1A8A4C3C}"/>
                </a:ext>
              </a:extLst>
            </p:cNvPr>
            <p:cNvSpPr/>
            <p:nvPr/>
          </p:nvSpPr>
          <p:spPr>
            <a:xfrm>
              <a:off x="3509239" y="4357268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136AD6A-596E-41F9-80CC-AB20846DE764}"/>
                </a:ext>
              </a:extLst>
            </p:cNvPr>
            <p:cNvSpPr/>
            <p:nvPr/>
          </p:nvSpPr>
          <p:spPr>
            <a:xfrm>
              <a:off x="4427677" y="4357268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CADF8BD-FE15-4E73-837A-1DB0A9977F67}"/>
                </a:ext>
              </a:extLst>
            </p:cNvPr>
            <p:cNvSpPr/>
            <p:nvPr/>
          </p:nvSpPr>
          <p:spPr>
            <a:xfrm>
              <a:off x="5346116" y="4357268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DATA1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8D41663-F5DD-4345-AEAA-8B1B7D85B460}"/>
                </a:ext>
              </a:extLst>
            </p:cNvPr>
            <p:cNvSpPr/>
            <p:nvPr/>
          </p:nvSpPr>
          <p:spPr>
            <a:xfrm>
              <a:off x="6264554" y="4357268"/>
              <a:ext cx="918438" cy="335047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Repeated 2x MA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D2F08F6-CE03-4881-8971-0F94C1F8551D}"/>
                </a:ext>
              </a:extLst>
            </p:cNvPr>
            <p:cNvSpPr/>
            <p:nvPr/>
          </p:nvSpPr>
          <p:spPr>
            <a:xfrm>
              <a:off x="7182993" y="4357268"/>
              <a:ext cx="918438" cy="335047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DATA5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D407453-3516-41B2-AE73-C68A9A0008AA}"/>
                </a:ext>
              </a:extLst>
            </p:cNvPr>
            <p:cNvSpPr txBox="1"/>
            <p:nvPr/>
          </p:nvSpPr>
          <p:spPr>
            <a:xfrm>
              <a:off x="1326416" y="4300494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314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18830-A897-47EE-93C2-17378E286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Configuration 3/3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9E8A7-1BE4-4915-84A4-C289BF223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0813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 = 4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Payload = 310 Bytes and 900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MCS = MCS0, MCS2, MCS4, MCS6 and MCS8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Receiver channel interpolation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Channel on even tones can be directly estimated using </a:t>
            </a:r>
            <a:r>
              <a:rPr lang="en-US" sz="1800" dirty="0" err="1"/>
              <a:t>Midamble</a:t>
            </a:r>
            <a:r>
              <a:rPr lang="en-US" sz="1800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Channel on odd tones needs to be interpolated,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New pilot locations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[-21, -7, 7, 21] </a:t>
            </a:r>
            <a:r>
              <a:rPr lang="en-US" sz="1800" dirty="0">
                <a:sym typeface="Wingdings" panose="05000000000000000000" pitchFamily="2" charset="2"/>
              </a:rPr>
              <a:t> [-22, -8, 8, 22] only for simulation</a:t>
            </a:r>
            <a:r>
              <a:rPr lang="en-US" sz="1800" dirty="0"/>
              <a:t> </a:t>
            </a:r>
            <a:endParaRPr lang="en-US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D2033-F796-4FAF-9487-2A4891AB6C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499A3-BC4C-4576-9467-B8F4E678B80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5384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2A1D-2ED9-41E8-91C4-B726B345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Rural 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E4A9A-2EB3-48EB-A242-AE802EC4B4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34A6B-4AAC-4F1D-81DC-6387BC2DFF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58318C-4D05-4B6D-8051-5BBA7B462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20" y="4884440"/>
            <a:ext cx="7770813" cy="147954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For most SNR range of each MCS, Compressed MA (CMA) shows good throughput for 310 bytes and 900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For most SNR range of each MCS, Repeated CMA does not make a meaningful throughput improvement comparing to </a:t>
            </a:r>
            <a:r>
              <a:rPr lang="en-US" sz="1600" dirty="0" err="1"/>
              <a:t>Noncompressed</a:t>
            </a:r>
            <a:r>
              <a:rPr lang="en-US" sz="1600" dirty="0"/>
              <a:t> MA (NCMA) for 310 bytes and 900 bytes.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E946EE-6DE9-4D02-A2CC-DD79BCB5146E}"/>
              </a:ext>
            </a:extLst>
          </p:cNvPr>
          <p:cNvSpPr txBox="1"/>
          <p:nvPr/>
        </p:nvSpPr>
        <p:spPr>
          <a:xfrm>
            <a:off x="6376336" y="1326209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PER curve in Appendix 1</a:t>
            </a:r>
          </a:p>
        </p:txBody>
      </p:sp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7979BB1E-7BF3-4C10-B269-3F139A859A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967" y="1652341"/>
            <a:ext cx="5036767" cy="3376859"/>
          </a:xfrm>
          <a:prstGeom prst="rect">
            <a:avLst/>
          </a:prstGeom>
        </p:spPr>
      </p:pic>
      <p:pic>
        <p:nvPicPr>
          <p:cNvPr id="25" name="Picture 24" descr="A close up of a map&#10;&#10;Description automatically generated">
            <a:extLst>
              <a:ext uri="{FF2B5EF4-FFF2-40B4-BE49-F238E27FC236}">
                <a16:creationId xmlns:a16="http://schemas.microsoft.com/office/drawing/2014/main" id="{185A79D8-BAC1-4427-98DE-C98A1BEA7B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640183"/>
            <a:ext cx="5036767" cy="337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21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18881</TotalTime>
  <Words>2178</Words>
  <Application>Microsoft Office PowerPoint</Application>
  <PresentationFormat>On-screen Show (4:3)</PresentationFormat>
  <Paragraphs>362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Cambria Math</vt:lpstr>
      <vt:lpstr>Times New Roman</vt:lpstr>
      <vt:lpstr>Office Theme</vt:lpstr>
      <vt:lpstr>Compressed Midamble in NGV</vt:lpstr>
      <vt:lpstr>Background 1/2</vt:lpstr>
      <vt:lpstr>Background 2/2</vt:lpstr>
      <vt:lpstr>Midamble Structure</vt:lpstr>
      <vt:lpstr>Compressed Midamble (2x compressed MA)  </vt:lpstr>
      <vt:lpstr>Simulation Configuration 1/3</vt:lpstr>
      <vt:lpstr>Simulation Configuration 2/3</vt:lpstr>
      <vt:lpstr>Simulation Configuration 3/3</vt:lpstr>
      <vt:lpstr>Enhanced Rural LOS</vt:lpstr>
      <vt:lpstr>Highway LOS</vt:lpstr>
      <vt:lpstr>Enhanced Urban Crossing NLOS</vt:lpstr>
      <vt:lpstr>Highway NLOS</vt:lpstr>
      <vt:lpstr>Enhanced Urban Approaching LOS</vt:lpstr>
      <vt:lpstr>Enhanced Highway LOS</vt:lpstr>
      <vt:lpstr>Enhanced Highway NLOS</vt:lpstr>
      <vt:lpstr>Midamble Periodicity</vt:lpstr>
      <vt:lpstr>Simulation Configuration</vt:lpstr>
      <vt:lpstr>Enhanced Rural LOS</vt:lpstr>
      <vt:lpstr>Highway LOS</vt:lpstr>
      <vt:lpstr>Enhanced Urban Crossing NLOS</vt:lpstr>
      <vt:lpstr>Highway NLOS</vt:lpstr>
      <vt:lpstr>Enhanced Urban Approaching LOS</vt:lpstr>
      <vt:lpstr>Enhanced Highway LOS</vt:lpstr>
      <vt:lpstr>Enhanced Highway NLOS</vt:lpstr>
      <vt:lpstr>Summary</vt:lpstr>
      <vt:lpstr>SP1</vt:lpstr>
      <vt:lpstr>SP2</vt:lpstr>
      <vt:lpstr>Reference</vt:lpstr>
      <vt:lpstr>APPENDIX1</vt:lpstr>
      <vt:lpstr>Enhanced Rural LOS</vt:lpstr>
      <vt:lpstr>Enhanced Urban Crossing NLOS </vt:lpstr>
      <vt:lpstr>Highway LOS</vt:lpstr>
      <vt:lpstr>Highway NLOS</vt:lpstr>
      <vt:lpstr>Enhanced Urban Approaching LOS</vt:lpstr>
      <vt:lpstr>Enhanced Highway LOS</vt:lpstr>
      <vt:lpstr>Enhanced Highway NLOS</vt:lpstr>
      <vt:lpstr>APPENDIX2</vt:lpstr>
      <vt:lpstr>Enhanced Rural LOS</vt:lpstr>
      <vt:lpstr>Enhanced Urban Crossing NLOS </vt:lpstr>
      <vt:lpstr>Highway LOS</vt:lpstr>
      <vt:lpstr>Highway NLOS</vt:lpstr>
      <vt:lpstr>Enhanced Urban Approaching LOS</vt:lpstr>
      <vt:lpstr>Enhanced Highway LOS</vt:lpstr>
      <vt:lpstr>Enhanced Highway NLOS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Nsym amd Tpe at RX side when Dopler is enabled</dc:title>
  <dc:creator>Yujin Noh</dc:creator>
  <dc:description>Yujin Noh, Newracom</dc:description>
  <cp:lastModifiedBy>yujin noh</cp:lastModifiedBy>
  <cp:revision>1254</cp:revision>
  <cp:lastPrinted>2019-05-09T18:43:43Z</cp:lastPrinted>
  <dcterms:created xsi:type="dcterms:W3CDTF">2016-07-23T21:44:38Z</dcterms:created>
  <dcterms:modified xsi:type="dcterms:W3CDTF">2019-07-11T11:26:11Z</dcterms:modified>
</cp:coreProperties>
</file>