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58" r:id="rId2"/>
    <p:sldId id="317" r:id="rId3"/>
    <p:sldId id="424" r:id="rId4"/>
    <p:sldId id="365" r:id="rId5"/>
    <p:sldId id="368" r:id="rId6"/>
    <p:sldId id="369" r:id="rId7"/>
    <p:sldId id="370" r:id="rId8"/>
    <p:sldId id="388" r:id="rId9"/>
    <p:sldId id="376" r:id="rId10"/>
    <p:sldId id="390" r:id="rId11"/>
    <p:sldId id="387" r:id="rId12"/>
    <p:sldId id="389" r:id="rId13"/>
    <p:sldId id="391" r:id="rId14"/>
    <p:sldId id="392" r:id="rId15"/>
    <p:sldId id="366" r:id="rId16"/>
    <p:sldId id="386" r:id="rId17"/>
    <p:sldId id="400" r:id="rId18"/>
    <p:sldId id="378" r:id="rId19"/>
    <p:sldId id="402" r:id="rId20"/>
    <p:sldId id="409" r:id="rId21"/>
    <p:sldId id="401" r:id="rId22"/>
    <p:sldId id="403" r:id="rId23"/>
    <p:sldId id="405" r:id="rId24"/>
    <p:sldId id="295" r:id="rId25"/>
    <p:sldId id="355" r:id="rId26"/>
    <p:sldId id="413" r:id="rId27"/>
    <p:sldId id="425" r:id="rId28"/>
    <p:sldId id="329" r:id="rId29"/>
    <p:sldId id="394" r:id="rId30"/>
    <p:sldId id="395" r:id="rId31"/>
    <p:sldId id="397" r:id="rId32"/>
    <p:sldId id="371" r:id="rId33"/>
    <p:sldId id="393" r:id="rId34"/>
    <p:sldId id="396" r:id="rId35"/>
    <p:sldId id="398" r:id="rId36"/>
    <p:sldId id="399" r:id="rId37"/>
    <p:sldId id="416" r:id="rId38"/>
    <p:sldId id="419" r:id="rId39"/>
    <p:sldId id="421" r:id="rId40"/>
    <p:sldId id="417" r:id="rId41"/>
    <p:sldId id="418" r:id="rId42"/>
    <p:sldId id="420" r:id="rId43"/>
    <p:sldId id="422" r:id="rId44"/>
    <p:sldId id="423" r:id="rId45"/>
  </p:sldIdLst>
  <p:sldSz cx="9144000" cy="6858000" type="screen4x3"/>
  <p:notesSz cx="6950075" cy="923607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6" userDrawn="1">
          <p15:clr>
            <a:srgbClr val="A4A3A4"/>
          </p15:clr>
        </p15:guide>
        <p15:guide id="2" pos="216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22" autoAdjust="0"/>
    <p:restoredTop sz="94660"/>
  </p:normalViewPr>
  <p:slideViewPr>
    <p:cSldViewPr>
      <p:cViewPr varScale="1">
        <p:scale>
          <a:sx n="101" d="100"/>
          <a:sy n="101" d="100"/>
        </p:scale>
        <p:origin x="102" y="13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7170"/>
    </p:cViewPr>
  </p:sorterViewPr>
  <p:notesViewPr>
    <p:cSldViewPr>
      <p:cViewPr varScale="1">
        <p:scale>
          <a:sx n="59" d="100"/>
          <a:sy n="59" d="100"/>
        </p:scale>
        <p:origin x="-1752" y="-72"/>
      </p:cViewPr>
      <p:guideLst>
        <p:guide orient="horz" pos="2866"/>
        <p:guide pos="216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018" cy="4613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467" y="1"/>
            <a:ext cx="3012018" cy="461329"/>
          </a:xfrm>
          <a:prstGeom prst="rect">
            <a:avLst/>
          </a:prstGeom>
        </p:spPr>
        <p:txBody>
          <a:bodyPr vert="horz" lIns="91440" tIns="45720" rIns="91440" bIns="45720" rtlCol="0"/>
          <a:lstStyle>
            <a:lvl1pPr algn="r">
              <a:defRPr sz="1200"/>
            </a:lvl1pPr>
          </a:lstStyle>
          <a:p>
            <a:fld id="{B87CCAAF-252C-4847-8D16-EDD6B40E4912}" type="datetimeFigureOut">
              <a:rPr lang="en-US" smtClean="0"/>
              <a:pPr/>
              <a:t>9/18/2019</a:t>
            </a:fld>
            <a:endParaRPr lang="en-US"/>
          </a:p>
        </p:txBody>
      </p:sp>
      <p:sp>
        <p:nvSpPr>
          <p:cNvPr id="4" name="Footer Placeholder 3"/>
          <p:cNvSpPr>
            <a:spLocks noGrp="1"/>
          </p:cNvSpPr>
          <p:nvPr>
            <p:ph type="ftr" sz="quarter" idx="2"/>
          </p:nvPr>
        </p:nvSpPr>
        <p:spPr>
          <a:xfrm>
            <a:off x="0" y="8773167"/>
            <a:ext cx="3012018" cy="46132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467" y="8773167"/>
            <a:ext cx="3012018" cy="461329"/>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1"/>
            <a:ext cx="6950075" cy="923607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53301" y="96375"/>
            <a:ext cx="641227" cy="210126"/>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5548" y="96375"/>
            <a:ext cx="827390" cy="210126"/>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73163" y="698500"/>
            <a:ext cx="4602162" cy="3451225"/>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6040" y="4387374"/>
            <a:ext cx="5096404" cy="4155127"/>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70079" y="8942215"/>
            <a:ext cx="924448" cy="18010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30003" y="8942215"/>
            <a:ext cx="512346" cy="36179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3968" y="8942215"/>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5558" y="8940636"/>
            <a:ext cx="5498961" cy="1579"/>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9183" y="295443"/>
            <a:ext cx="5651710" cy="1579"/>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6756" y="698315"/>
            <a:ext cx="4636566" cy="3452074"/>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6041" y="4387374"/>
            <a:ext cx="5097994" cy="4249922"/>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6476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Yujin Noh, Newracom</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idx="11"/>
          </p:nvPr>
        </p:nvSpPr>
        <p:spPr/>
        <p:txBody>
          <a:bodyPr/>
          <a:lstStyle>
            <a:lvl1pPr>
              <a:defRPr/>
            </a:lvl1pPr>
          </a:lstStyle>
          <a:p>
            <a:r>
              <a:rPr lang="en-GB"/>
              <a:t>Yujin Noh, Newracom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Yujin Noh, Newracom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a:t>Yujin Noh, Newracom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a:t>Yujin Noh, Newracom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Yujin Noh, Newracom</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a:ln>
                  <a:noFill/>
                </a:ln>
                <a:solidFill>
                  <a:schemeClr val="tx1"/>
                </a:solidFill>
                <a:effectLst/>
                <a:uLnTx/>
                <a:uFillTx/>
                <a:latin typeface="Times New Roman" pitchFamily="16" charset="0"/>
                <a:ea typeface="MS Gothic" charset="-128"/>
                <a:cs typeface="Arial Unicode MS" charset="0"/>
              </a:rPr>
              <a:t>802.11-19/1151</a:t>
            </a:r>
            <a:r>
              <a:rPr lang="en-US" sz="1800" b="1" i="0" kern="1200" dirty="0">
                <a:solidFill>
                  <a:schemeClr val="tx1"/>
                </a:solidFill>
                <a:effectLst/>
                <a:latin typeface="Times New Roman" pitchFamily="16" charset="0"/>
                <a:ea typeface="MS Gothic" charset="-128"/>
                <a:cs typeface="+mn-cs"/>
              </a:rPr>
              <a:t>r3</a:t>
            </a:r>
            <a:endParaRPr kumimoji="0" lang="en-GB" sz="1800" b="1" i="0" u="none" strike="noStrike" kern="1200" cap="none" spc="0" normalizeH="0" baseline="0" noProof="0" dirty="0">
              <a:ln>
                <a:noFill/>
              </a:ln>
              <a:solidFill>
                <a:schemeClr val="tx1"/>
              </a:solidFill>
              <a:effectLst/>
              <a:uLnTx/>
              <a:uFillTx/>
              <a:latin typeface="Times New Roman" pitchFamily="16" charset="0"/>
              <a:ea typeface="MS Gothic" charset="-128"/>
              <a:cs typeface="Arial Unicode MS" charset="0"/>
            </a:endParaRPr>
          </a:p>
        </p:txBody>
      </p:sp>
      <p:sp>
        <p:nvSpPr>
          <p:cNvPr id="11" name="Date Placeholder 3"/>
          <p:cNvSpPr txBox="1">
            <a:spLocks/>
          </p:cNvSpPr>
          <p:nvPr userDrawn="1"/>
        </p:nvSpPr>
        <p:spPr bwMode="auto">
          <a:xfrm>
            <a:off x="684213" y="293688"/>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Sep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err="1"/>
              <a:t>Midamble</a:t>
            </a:r>
            <a:r>
              <a:rPr lang="en-GB" sz="2800"/>
              <a:t> in NGV</a:t>
            </a:r>
            <a:endParaRPr lang="en-GB" sz="2800" dirty="0"/>
          </a:p>
        </p:txBody>
      </p:sp>
      <p:sp>
        <p:nvSpPr>
          <p:cNvPr id="3074" name="Rectangle 2"/>
          <p:cNvSpPr>
            <a:spLocks noGrp="1" noChangeArrowheads="1"/>
          </p:cNvSpPr>
          <p:nvPr>
            <p:ph type="body" idx="1"/>
          </p:nvPr>
        </p:nvSpPr>
        <p:spPr>
          <a:xfrm>
            <a:off x="685800" y="23622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2019-09-15</a:t>
            </a:r>
          </a:p>
        </p:txBody>
      </p:sp>
      <p:sp>
        <p:nvSpPr>
          <p:cNvPr id="3076" name="Rectangle 4"/>
          <p:cNvSpPr>
            <a:spLocks noChangeArrowheads="1"/>
          </p:cNvSpPr>
          <p:nvPr/>
        </p:nvSpPr>
        <p:spPr bwMode="auto">
          <a:xfrm>
            <a:off x="533400" y="304079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13" name="Table 12"/>
          <p:cNvGraphicFramePr>
            <a:graphicFrameLocks noGrp="1"/>
          </p:cNvGraphicFramePr>
          <p:nvPr>
            <p:extLst>
              <p:ext uri="{D42A27DB-BD31-4B8C-83A1-F6EECF244321}">
                <p14:modId xmlns:p14="http://schemas.microsoft.com/office/powerpoint/2010/main" val="2967422434"/>
              </p:ext>
            </p:extLst>
          </p:nvPr>
        </p:nvGraphicFramePr>
        <p:xfrm>
          <a:off x="655320" y="3440844"/>
          <a:ext cx="8153400" cy="826356"/>
        </p:xfrm>
        <a:graphic>
          <a:graphicData uri="http://schemas.openxmlformats.org/drawingml/2006/table">
            <a:tbl>
              <a:tblPr firstRow="1" bandRow="1">
                <a:tableStyleId>{F5AB1C69-6EDB-4FF4-983F-18BD219EF322}</a:tableStyleId>
              </a:tblPr>
              <a:tblGrid>
                <a:gridCol w="1630680">
                  <a:extLst>
                    <a:ext uri="{9D8B030D-6E8A-4147-A177-3AD203B41FA5}">
                      <a16:colId xmlns:a16="http://schemas.microsoft.com/office/drawing/2014/main" val="20000"/>
                    </a:ext>
                  </a:extLst>
                </a:gridCol>
                <a:gridCol w="1287379">
                  <a:extLst>
                    <a:ext uri="{9D8B030D-6E8A-4147-A177-3AD203B41FA5}">
                      <a16:colId xmlns:a16="http://schemas.microsoft.com/office/drawing/2014/main" val="20001"/>
                    </a:ext>
                  </a:extLst>
                </a:gridCol>
                <a:gridCol w="1802331">
                  <a:extLst>
                    <a:ext uri="{9D8B030D-6E8A-4147-A177-3AD203B41FA5}">
                      <a16:colId xmlns:a16="http://schemas.microsoft.com/office/drawing/2014/main" val="20002"/>
                    </a:ext>
                  </a:extLst>
                </a:gridCol>
                <a:gridCol w="132989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275452">
                <a:tc>
                  <a:txBody>
                    <a:bodyPr/>
                    <a:lstStyle/>
                    <a:p>
                      <a:pPr marL="0" marR="0" algn="ctr">
                        <a:spcBef>
                          <a:spcPts val="0"/>
                        </a:spcBef>
                        <a:spcAft>
                          <a:spcPts val="0"/>
                        </a:spcAft>
                      </a:pPr>
                      <a:r>
                        <a:rPr lang="en-US" sz="1200" b="1" dirty="0">
                          <a:solidFill>
                            <a:schemeClr val="tx1"/>
                          </a:solidFill>
                          <a:latin typeface="Times New Roman"/>
                          <a:ea typeface="Times New Roman"/>
                          <a:cs typeface="Arial"/>
                        </a:rPr>
                        <a:t>Name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latin typeface="Times New Roman"/>
                          <a:ea typeface="Times New Roman"/>
                          <a:cs typeface="Arial"/>
                        </a:rPr>
                        <a:t>Affiliation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Times New Roman"/>
                          <a:ea typeface="Times New Roman"/>
                          <a:cs typeface="Arial"/>
                        </a:rPr>
                        <a:t>Address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Times New Roman"/>
                          <a:ea typeface="Times New Roman"/>
                          <a:cs typeface="Arial"/>
                        </a:rPr>
                        <a:t>Phone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Times New Roman"/>
                          <a:ea typeface="Times New Roman"/>
                          <a:cs typeface="Arial"/>
                        </a:rPr>
                        <a:t>Email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ea typeface="Times New Roman"/>
                          <a:cs typeface="Arial"/>
                        </a:rPr>
                        <a:t>Yujin Noh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err="1">
                          <a:solidFill>
                            <a:srgbClr val="000000"/>
                          </a:solidFill>
                          <a:latin typeface="+mn-lt"/>
                          <a:ea typeface="Times New Roman"/>
                          <a:cs typeface="Arial"/>
                        </a:rPr>
                        <a:t>Newracom</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chemeClr val="tx1"/>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err="1">
                          <a:solidFill>
                            <a:schemeClr val="tx1"/>
                          </a:solidFill>
                          <a:latin typeface="+mn-lt"/>
                          <a:ea typeface="Times New Roman"/>
                          <a:cs typeface="Arial"/>
                        </a:rPr>
                        <a:t>yujin.noh</a:t>
                      </a:r>
                      <a:r>
                        <a:rPr lang="en-US" sz="1100" b="0" baseline="0" dirty="0">
                          <a:solidFill>
                            <a:schemeClr val="tx1"/>
                          </a:solidFill>
                          <a:latin typeface="+mn-lt"/>
                          <a:ea typeface="Times New Roman"/>
                          <a:cs typeface="Arial"/>
                        </a:rPr>
                        <a:t> at </a:t>
                      </a:r>
                      <a:r>
                        <a:rPr lang="en-US" sz="1100" b="0" dirty="0">
                          <a:solidFill>
                            <a:schemeClr val="tx1"/>
                          </a:solidFill>
                          <a:latin typeface="+mn-lt"/>
                          <a:ea typeface="Times New Roman"/>
                          <a:cs typeface="Arial"/>
                        </a:rPr>
                        <a:t>newracom.com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mn-lt"/>
                          <a:ea typeface="Times New Roman"/>
                          <a:cs typeface="Arial"/>
                        </a:rPr>
                        <a:t>Sichan Noh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err="1">
                          <a:latin typeface="Times New Roman"/>
                          <a:ea typeface="Times New Roman"/>
                          <a:cs typeface="Arial"/>
                        </a:rPr>
                        <a:t>Newratek</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chemeClr val="tx1"/>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err="1">
                          <a:solidFill>
                            <a:schemeClr val="tx1"/>
                          </a:solidFill>
                          <a:latin typeface="+mn-lt"/>
                          <a:ea typeface="Times New Roman"/>
                          <a:cs typeface="Arial"/>
                        </a:rPr>
                        <a:t>sc.noh</a:t>
                      </a:r>
                      <a:r>
                        <a:rPr lang="en-US" sz="1100" dirty="0">
                          <a:solidFill>
                            <a:schemeClr val="tx1"/>
                          </a:solidFill>
                          <a:latin typeface="+mn-lt"/>
                          <a:ea typeface="Times New Roman"/>
                          <a:cs typeface="Arial"/>
                        </a:rPr>
                        <a:t> at newratek.com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Footer Placeholder 9"/>
          <p:cNvSpPr>
            <a:spLocks noGrp="1"/>
          </p:cNvSpPr>
          <p:nvPr>
            <p:ph type="ftr" idx="14"/>
          </p:nvPr>
        </p:nvSpPr>
        <p:spPr/>
        <p:txBody>
          <a:bodyPr/>
          <a:lstStyle/>
          <a:p>
            <a:r>
              <a:rPr lang="en-GB"/>
              <a:t>Yujin Noh, Newracom</a:t>
            </a:r>
            <a:endParaRPr lang="en-GB" dirty="0"/>
          </a:p>
        </p:txBody>
      </p:sp>
      <p:sp>
        <p:nvSpPr>
          <p:cNvPr id="11" name="Slide Number Placeholder 10"/>
          <p:cNvSpPr>
            <a:spLocks noGrp="1"/>
          </p:cNvSpPr>
          <p:nvPr>
            <p:ph type="sldNum" idx="12"/>
          </p:nvPr>
        </p:nvSpPr>
        <p:spPr/>
        <p:txBody>
          <a:bodyPr/>
          <a:lstStyle/>
          <a:p>
            <a:r>
              <a:rPr lang="en-GB"/>
              <a:t>Slide </a:t>
            </a:r>
            <a:fld id="{440F5867-744E-4AA6-B0ED-4C44D2DFBB7B}" type="slidenum">
              <a:rPr lang="en-GB" smtClean="0"/>
              <a:pPr/>
              <a:t>1</a:t>
            </a:fld>
            <a:endParaRPr lang="en-GB" dirty="0"/>
          </a:p>
        </p:txBody>
      </p:sp>
    </p:spTree>
    <p:extLst>
      <p:ext uri="{BB962C8B-B14F-4D97-AF65-F5344CB8AC3E}">
        <p14:creationId xmlns:p14="http://schemas.microsoft.com/office/powerpoint/2010/main" val="24987939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Urban Crossing NLOS</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474762" y="5410200"/>
            <a:ext cx="8067576" cy="914399"/>
          </a:xfrm>
        </p:spPr>
        <p:txBody>
          <a:bodyPr/>
          <a:lstStyle/>
          <a:p>
            <a:pPr>
              <a:buFont typeface="Arial" panose="020B0604020202020204" pitchFamily="34" charset="0"/>
              <a:buChar char="•"/>
            </a:pPr>
            <a:r>
              <a:rPr lang="en-US" sz="1800" dirty="0"/>
              <a:t>For MCS 8, Opt.2 provides opportunity to use 256 QAM with high throughput even for around 750 bytes of PPDUs at wide SNR range</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6" name="Picture 15" descr="A close up of a map&#10;&#10;Description automatically generated">
            <a:extLst>
              <a:ext uri="{FF2B5EF4-FFF2-40B4-BE49-F238E27FC236}">
                <a16:creationId xmlns:a16="http://schemas.microsoft.com/office/drawing/2014/main" id="{B69A923E-8109-4F70-ADEF-285E96356D6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95750" y="1668689"/>
            <a:ext cx="5048250" cy="3846286"/>
          </a:xfrm>
          <a:prstGeom prst="rect">
            <a:avLst/>
          </a:prstGeom>
        </p:spPr>
      </p:pic>
      <p:pic>
        <p:nvPicPr>
          <p:cNvPr id="18" name="Picture 17" descr="A close up of a map&#10;&#10;Description automatically generated">
            <a:extLst>
              <a:ext uri="{FF2B5EF4-FFF2-40B4-BE49-F238E27FC236}">
                <a16:creationId xmlns:a16="http://schemas.microsoft.com/office/drawing/2014/main" id="{F2D8B610-52AC-44A0-A9FC-8450951FA0D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663" y="1664631"/>
            <a:ext cx="5048250" cy="3846286"/>
          </a:xfrm>
          <a:prstGeom prst="rect">
            <a:avLst/>
          </a:prstGeom>
        </p:spPr>
      </p:pic>
      <p:sp>
        <p:nvSpPr>
          <p:cNvPr id="19" name="TextBox 18">
            <a:extLst>
              <a:ext uri="{FF2B5EF4-FFF2-40B4-BE49-F238E27FC236}">
                <a16:creationId xmlns:a16="http://schemas.microsoft.com/office/drawing/2014/main" id="{2A4DCC16-B9FB-413D-B73A-BAA46247F00E}"/>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203221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Highway NLOS</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381000" y="5312278"/>
            <a:ext cx="8382000" cy="1012321"/>
          </a:xfrm>
        </p:spPr>
        <p:txBody>
          <a:bodyPr/>
          <a:lstStyle/>
          <a:p>
            <a:pPr>
              <a:buFont typeface="Arial" panose="020B0604020202020204" pitchFamily="34" charset="0"/>
              <a:buChar char="•"/>
            </a:pPr>
            <a:r>
              <a:rPr lang="en-US" sz="2000" dirty="0"/>
              <a:t>For MCS 8, Opt.2 provides opportunity to use 256 QAM with high throughput for around 350 bytes and around 750 bytes of PPDUs even in high Doppler channel</a:t>
            </a:r>
          </a:p>
          <a:p>
            <a:pPr>
              <a:buFont typeface="Arial" panose="020B0604020202020204" pitchFamily="34" charset="0"/>
              <a:buChar char="•"/>
            </a:pPr>
            <a:endParaRPr lang="en-US" sz="2000" dirty="0"/>
          </a:p>
          <a:p>
            <a:endParaRPr lang="en-US" sz="20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39CEDADF-5C0C-48EE-A989-B802D4EDB75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7421" y="1580555"/>
            <a:ext cx="4852169" cy="3696891"/>
          </a:xfrm>
          <a:prstGeom prst="rect">
            <a:avLst/>
          </a:prstGeom>
        </p:spPr>
      </p:pic>
      <p:pic>
        <p:nvPicPr>
          <p:cNvPr id="12" name="Picture 11" descr="A close up of a map&#10;&#10;Description automatically generated">
            <a:extLst>
              <a:ext uri="{FF2B5EF4-FFF2-40B4-BE49-F238E27FC236}">
                <a16:creationId xmlns:a16="http://schemas.microsoft.com/office/drawing/2014/main" id="{1115E873-BBE1-4F59-96A1-BF352AF0193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597971"/>
            <a:ext cx="4852169" cy="3696891"/>
          </a:xfrm>
          <a:prstGeom prst="rect">
            <a:avLst/>
          </a:prstGeom>
        </p:spPr>
      </p:pic>
      <p:sp>
        <p:nvSpPr>
          <p:cNvPr id="13" name="TextBox 12">
            <a:extLst>
              <a:ext uri="{FF2B5EF4-FFF2-40B4-BE49-F238E27FC236}">
                <a16:creationId xmlns:a16="http://schemas.microsoft.com/office/drawing/2014/main" id="{58847FA5-78EF-4245-BEF1-91DABB38AF76}"/>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116691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Urban Approaching LOS</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723899" y="5176183"/>
            <a:ext cx="7770813" cy="1421925"/>
          </a:xfrm>
        </p:spPr>
        <p:txBody>
          <a:bodyPr/>
          <a:lstStyle/>
          <a:p>
            <a:pPr>
              <a:buFont typeface="Arial" panose="020B0604020202020204" pitchFamily="34" charset="0"/>
              <a:buChar char="•"/>
            </a:pPr>
            <a:r>
              <a:rPr lang="en-US" sz="1600" dirty="0"/>
              <a:t>Getting Doppler impact severe, for MCS 6 (64 QAM), Opt.2 starts showing better throughput for around 350 bytes and around 750 bytes of PPDUs.</a:t>
            </a:r>
          </a:p>
          <a:p>
            <a:pPr>
              <a:buFont typeface="Arial" panose="020B0604020202020204" pitchFamily="34" charset="0"/>
              <a:buChar char="•"/>
            </a:pPr>
            <a:r>
              <a:rPr lang="en-US" sz="1600" dirty="0"/>
              <a:t>For MCS 8 with performance degradation, MCS 6 provides better throughput for around 350 bytes and around 750 bytes of PPDUs.</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4B6578FA-5DC7-45E6-B7D3-65F4E29689B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541946"/>
            <a:ext cx="4776787" cy="3639457"/>
          </a:xfrm>
          <a:prstGeom prst="rect">
            <a:avLst/>
          </a:prstGeom>
        </p:spPr>
      </p:pic>
      <p:pic>
        <p:nvPicPr>
          <p:cNvPr id="12" name="Picture 11" descr="A close up of a map&#10;&#10;Description automatically generated">
            <a:extLst>
              <a:ext uri="{FF2B5EF4-FFF2-40B4-BE49-F238E27FC236}">
                <a16:creationId xmlns:a16="http://schemas.microsoft.com/office/drawing/2014/main" id="{8AB86E6F-55BF-4D05-BB56-6F2CB983EB3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22" y="1591906"/>
            <a:ext cx="4776787" cy="3639457"/>
          </a:xfrm>
          <a:prstGeom prst="rect">
            <a:avLst/>
          </a:prstGeom>
        </p:spPr>
      </p:pic>
      <p:sp>
        <p:nvSpPr>
          <p:cNvPr id="13" name="TextBox 12">
            <a:extLst>
              <a:ext uri="{FF2B5EF4-FFF2-40B4-BE49-F238E27FC236}">
                <a16:creationId xmlns:a16="http://schemas.microsoft.com/office/drawing/2014/main" id="{1E88F84F-CE9B-46E7-850D-99F663999091}"/>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17394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Highway LOS </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285718" y="5029200"/>
            <a:ext cx="8610600" cy="1440607"/>
          </a:xfrm>
        </p:spPr>
        <p:txBody>
          <a:bodyPr/>
          <a:lstStyle/>
          <a:p>
            <a:pPr>
              <a:buFont typeface="Arial" panose="020B0604020202020204" pitchFamily="34" charset="0"/>
              <a:buChar char="•"/>
            </a:pPr>
            <a:r>
              <a:rPr lang="en-US" sz="1800" dirty="0"/>
              <a:t>For MCS 6 (64 QAM), Opt.2 shows better throughput for around 350 bytes and around 750 bytes of PPDUs.</a:t>
            </a:r>
          </a:p>
          <a:p>
            <a:pPr>
              <a:buFont typeface="Arial" panose="020B0604020202020204" pitchFamily="34" charset="0"/>
              <a:buChar char="•"/>
            </a:pPr>
            <a:r>
              <a:rPr lang="en-US" sz="1800" dirty="0"/>
              <a:t>For MCS 8 with performance degradation, MCS 6 provides better throughput for around 350 bytes and around 750 bytes of PPDUs.</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9AA75A77-D410-4627-9E16-2FB9BFD39F1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4988" y="1606116"/>
            <a:ext cx="4668561" cy="3556999"/>
          </a:xfrm>
          <a:prstGeom prst="rect">
            <a:avLst/>
          </a:prstGeom>
        </p:spPr>
      </p:pic>
      <p:pic>
        <p:nvPicPr>
          <p:cNvPr id="12" name="Picture 11" descr="A close up of a map&#10;&#10;Description automatically generated">
            <a:extLst>
              <a:ext uri="{FF2B5EF4-FFF2-40B4-BE49-F238E27FC236}">
                <a16:creationId xmlns:a16="http://schemas.microsoft.com/office/drawing/2014/main" id="{96BFF733-7F7B-47E5-A7EA-262BAA82AD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609587"/>
            <a:ext cx="4668561" cy="3556999"/>
          </a:xfrm>
          <a:prstGeom prst="rect">
            <a:avLst/>
          </a:prstGeom>
        </p:spPr>
      </p:pic>
      <p:sp>
        <p:nvSpPr>
          <p:cNvPr id="13" name="TextBox 12">
            <a:extLst>
              <a:ext uri="{FF2B5EF4-FFF2-40B4-BE49-F238E27FC236}">
                <a16:creationId xmlns:a16="http://schemas.microsoft.com/office/drawing/2014/main" id="{5DEF8AD8-D513-4E80-ADA3-5BFD1E159A9D}"/>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415579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Highway NLOS </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685800" y="4914900"/>
            <a:ext cx="7770813" cy="1447800"/>
          </a:xfrm>
        </p:spPr>
        <p:txBody>
          <a:bodyPr/>
          <a:lstStyle/>
          <a:p>
            <a:pPr>
              <a:buFont typeface="Arial" panose="020B0604020202020204" pitchFamily="34" charset="0"/>
              <a:buChar char="•"/>
            </a:pPr>
            <a:r>
              <a:rPr lang="en-US" sz="1800" dirty="0"/>
              <a:t>For MCS 6 (64 QAM), Opt.2 shows better throughput for around 350 bytes and around 750 bytes of PPDUs.</a:t>
            </a:r>
          </a:p>
          <a:p>
            <a:pPr>
              <a:buFont typeface="Arial" panose="020B0604020202020204" pitchFamily="34" charset="0"/>
              <a:buChar char="•"/>
            </a:pPr>
            <a:r>
              <a:rPr lang="en-US" sz="1800" dirty="0"/>
              <a:t>For MCS 8 with performance degradation, MCS 6 provides better throughput for around 350 bytes and around 750 bytes of PPDUs.</a:t>
            </a:r>
          </a:p>
          <a:p>
            <a:endParaRPr lang="en-US" sz="18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E4E003B9-8615-4022-8E2E-9E8C02905F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44152" y="1660162"/>
            <a:ext cx="4404717" cy="3355975"/>
          </a:xfrm>
          <a:prstGeom prst="rect">
            <a:avLst/>
          </a:prstGeom>
        </p:spPr>
      </p:pic>
      <p:pic>
        <p:nvPicPr>
          <p:cNvPr id="12" name="Picture 11" descr="A close up of a map&#10;&#10;Description automatically generated">
            <a:extLst>
              <a:ext uri="{FF2B5EF4-FFF2-40B4-BE49-F238E27FC236}">
                <a16:creationId xmlns:a16="http://schemas.microsoft.com/office/drawing/2014/main" id="{6DFE39D0-FF6B-4229-8690-A9018BDF433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260" y="1674019"/>
            <a:ext cx="4404717" cy="3355975"/>
          </a:xfrm>
          <a:prstGeom prst="rect">
            <a:avLst/>
          </a:prstGeom>
        </p:spPr>
      </p:pic>
      <p:sp>
        <p:nvSpPr>
          <p:cNvPr id="13" name="TextBox 12">
            <a:extLst>
              <a:ext uri="{FF2B5EF4-FFF2-40B4-BE49-F238E27FC236}">
                <a16:creationId xmlns:a16="http://schemas.microsoft.com/office/drawing/2014/main" id="{E766DBDC-B878-4A72-B5EC-06FD725B9183}"/>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254813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7B20-F863-4E7C-B873-CBD3328E5F05}"/>
              </a:ext>
            </a:extLst>
          </p:cNvPr>
          <p:cNvSpPr>
            <a:spLocks noGrp="1"/>
          </p:cNvSpPr>
          <p:nvPr>
            <p:ph type="title"/>
          </p:nvPr>
        </p:nvSpPr>
        <p:spPr/>
        <p:txBody>
          <a:bodyPr/>
          <a:lstStyle/>
          <a:p>
            <a:r>
              <a:rPr lang="en-US" dirty="0" err="1"/>
              <a:t>Midamble</a:t>
            </a:r>
            <a:r>
              <a:rPr lang="en-US" dirty="0"/>
              <a:t> Periodicity</a:t>
            </a:r>
          </a:p>
        </p:txBody>
      </p:sp>
      <p:sp>
        <p:nvSpPr>
          <p:cNvPr id="3" name="Content Placeholder 2">
            <a:extLst>
              <a:ext uri="{FF2B5EF4-FFF2-40B4-BE49-F238E27FC236}">
                <a16:creationId xmlns:a16="http://schemas.microsoft.com/office/drawing/2014/main" id="{D5999326-F174-46F0-8F47-195C41049194}"/>
              </a:ext>
            </a:extLst>
          </p:cNvPr>
          <p:cNvSpPr>
            <a:spLocks noGrp="1"/>
          </p:cNvSpPr>
          <p:nvPr>
            <p:ph idx="1"/>
          </p:nvPr>
        </p:nvSpPr>
        <p:spPr>
          <a:xfrm>
            <a:off x="685800" y="1981200"/>
            <a:ext cx="7770813" cy="4343400"/>
          </a:xfrm>
        </p:spPr>
        <p:txBody>
          <a:bodyPr/>
          <a:lstStyle/>
          <a:p>
            <a:pPr>
              <a:buFont typeface="Arial" panose="020B0604020202020204" pitchFamily="34" charset="0"/>
              <a:buChar char="•"/>
            </a:pPr>
            <a:r>
              <a:rPr lang="en-US" sz="2000" dirty="0"/>
              <a:t>Option 1) fixed </a:t>
            </a:r>
            <a:r>
              <a:rPr lang="en-US" sz="2000" dirty="0" err="1"/>
              <a:t>Midamble</a:t>
            </a:r>
            <a:r>
              <a:rPr lang="en-US" sz="2000" dirty="0"/>
              <a:t> periodicity [3]</a:t>
            </a:r>
          </a:p>
          <a:p>
            <a:pPr lvl="1">
              <a:buFont typeface="Arial" panose="020B0604020202020204" pitchFamily="34" charset="0"/>
              <a:buChar char="•"/>
            </a:pPr>
            <a:r>
              <a:rPr lang="en-US" sz="1800" dirty="0"/>
              <a:t>Insist that it can simplify </a:t>
            </a:r>
            <a:r>
              <a:rPr lang="en-US" sz="1800" dirty="0" err="1"/>
              <a:t>Midamble</a:t>
            </a:r>
            <a:r>
              <a:rPr lang="en-US" sz="1800" dirty="0"/>
              <a:t> design and limit PHY signal overhead.  </a:t>
            </a:r>
          </a:p>
          <a:p>
            <a:pPr>
              <a:buFont typeface="Arial" panose="020B0604020202020204" pitchFamily="34" charset="0"/>
              <a:buChar char="•"/>
            </a:pPr>
            <a:endParaRPr lang="en-US" sz="2000" dirty="0"/>
          </a:p>
          <a:p>
            <a:pPr>
              <a:buFont typeface="Arial" panose="020B0604020202020204" pitchFamily="34" charset="0"/>
              <a:buChar char="•"/>
            </a:pPr>
            <a:r>
              <a:rPr lang="en-US" sz="2000" dirty="0"/>
              <a:t>Option 2) </a:t>
            </a:r>
            <a:r>
              <a:rPr lang="en-US" sz="2000" dirty="0" err="1"/>
              <a:t>Midamle</a:t>
            </a:r>
            <a:r>
              <a:rPr lang="en-US" sz="2000" dirty="0"/>
              <a:t> periodicity to be chosen depending on MCS and channel circumstance</a:t>
            </a:r>
          </a:p>
          <a:p>
            <a:pPr lvl="1">
              <a:buFont typeface="Arial" panose="020B0604020202020204" pitchFamily="34" charset="0"/>
              <a:buChar char="•"/>
            </a:pPr>
            <a:r>
              <a:rPr lang="en-US" sz="1800" dirty="0"/>
              <a:t>NGV-SIG seems to have enough room to add one bit of control information to improve performance for either mid-to-high MCS or mid-to high Doppler circumstances.</a:t>
            </a:r>
          </a:p>
          <a:p>
            <a:pPr lvl="1">
              <a:buFont typeface="Arial" panose="020B0604020202020204" pitchFamily="34" charset="0"/>
              <a:buChar char="•"/>
            </a:pPr>
            <a:r>
              <a:rPr lang="en-US" sz="1800" dirty="0"/>
              <a:t>Those are focused circumstances for gain of </a:t>
            </a:r>
            <a:r>
              <a:rPr lang="en-US" sz="1800" dirty="0" err="1"/>
              <a:t>Midamble</a:t>
            </a:r>
            <a:r>
              <a:rPr lang="en-US" sz="1800" dirty="0"/>
              <a:t> to be prominent comparing to DACE in terms of PER performance at the price of overhead. [4]</a:t>
            </a:r>
          </a:p>
        </p:txBody>
      </p:sp>
      <p:sp>
        <p:nvSpPr>
          <p:cNvPr id="4" name="Slide Number Placeholder 3">
            <a:extLst>
              <a:ext uri="{FF2B5EF4-FFF2-40B4-BE49-F238E27FC236}">
                <a16:creationId xmlns:a16="http://schemas.microsoft.com/office/drawing/2014/main" id="{BED208A2-702B-483A-AE04-4A25F9E1F0D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EA70E7C2-EFD8-458F-A5B9-EDF789B2A27D}"/>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224816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30-A897-47EE-93C2-17378E2861FF}"/>
              </a:ext>
            </a:extLst>
          </p:cNvPr>
          <p:cNvSpPr>
            <a:spLocks noGrp="1"/>
          </p:cNvSpPr>
          <p:nvPr>
            <p:ph type="title"/>
          </p:nvPr>
        </p:nvSpPr>
        <p:spPr/>
        <p:txBody>
          <a:bodyPr/>
          <a:lstStyle/>
          <a:p>
            <a:r>
              <a:rPr lang="en-US" dirty="0"/>
              <a:t>Simulation Configuration</a:t>
            </a:r>
          </a:p>
        </p:txBody>
      </p:sp>
      <p:sp>
        <p:nvSpPr>
          <p:cNvPr id="3" name="Content Placeholder 2">
            <a:extLst>
              <a:ext uri="{FF2B5EF4-FFF2-40B4-BE49-F238E27FC236}">
                <a16:creationId xmlns:a16="http://schemas.microsoft.com/office/drawing/2014/main" id="{BEC9E8A7-1BE4-4915-84A4-C289BF223D24}"/>
              </a:ext>
            </a:extLst>
          </p:cNvPr>
          <p:cNvSpPr>
            <a:spLocks noGrp="1"/>
          </p:cNvSpPr>
          <p:nvPr>
            <p:ph idx="1"/>
          </p:nvPr>
        </p:nvSpPr>
        <p:spPr>
          <a:xfrm>
            <a:off x="685800" y="1981200"/>
            <a:ext cx="7770813" cy="4267200"/>
          </a:xfrm>
        </p:spPr>
        <p:txBody>
          <a:bodyPr/>
          <a:lstStyle/>
          <a:p>
            <a:pPr>
              <a:buFont typeface="Arial" panose="020B0604020202020204" pitchFamily="34" charset="0"/>
              <a:buChar char="•"/>
            </a:pPr>
            <a:r>
              <a:rPr lang="en-US" sz="1800" dirty="0"/>
              <a:t>11ac 20MHz DC2 with LDPC</a:t>
            </a:r>
          </a:p>
          <a:p>
            <a:pPr lvl="1">
              <a:buFont typeface="Arial" panose="020B0604020202020204" pitchFamily="34" charset="0"/>
              <a:buChar char="•"/>
            </a:pPr>
            <a:r>
              <a:rPr lang="en-US" sz="1600" dirty="0">
                <a:solidFill>
                  <a:schemeClr val="tx1"/>
                </a:solidFill>
              </a:rPr>
              <a:t>VHT-LTF as </a:t>
            </a:r>
            <a:r>
              <a:rPr lang="en-US" sz="1600" dirty="0" err="1">
                <a:solidFill>
                  <a:schemeClr val="tx1"/>
                </a:solidFill>
              </a:rPr>
              <a:t>Midamble</a:t>
            </a:r>
            <a:endParaRPr lang="en-US" sz="1600" dirty="0">
              <a:solidFill>
                <a:schemeClr val="tx1"/>
              </a:solidFill>
            </a:endParaRPr>
          </a:p>
          <a:p>
            <a:pPr lvl="1">
              <a:buFont typeface="Arial" panose="020B0604020202020204" pitchFamily="34" charset="0"/>
              <a:buChar char="•"/>
            </a:pPr>
            <a:r>
              <a:rPr lang="en-US" sz="1600" dirty="0">
                <a:solidFill>
                  <a:schemeClr val="tx1"/>
                </a:solidFill>
              </a:rPr>
              <a:t>Option 1) one </a:t>
            </a:r>
            <a:r>
              <a:rPr lang="en-US" sz="1600" dirty="0" err="1">
                <a:solidFill>
                  <a:schemeClr val="tx1"/>
                </a:solidFill>
              </a:rPr>
              <a:t>Midamble</a:t>
            </a:r>
            <a:r>
              <a:rPr lang="en-US" sz="1600" dirty="0">
                <a:solidFill>
                  <a:schemeClr val="tx1"/>
                </a:solidFill>
              </a:rPr>
              <a:t> Periodicity with M6</a:t>
            </a:r>
          </a:p>
          <a:p>
            <a:pPr lvl="1">
              <a:buFont typeface="Arial" panose="020B0604020202020204" pitchFamily="34" charset="0"/>
              <a:buChar char="•"/>
            </a:pPr>
            <a:r>
              <a:rPr lang="en-US" sz="1600" dirty="0">
                <a:solidFill>
                  <a:schemeClr val="tx1"/>
                </a:solidFill>
              </a:rPr>
              <a:t>Option 2) two </a:t>
            </a:r>
            <a:r>
              <a:rPr lang="en-US" sz="1600" dirty="0" err="1">
                <a:solidFill>
                  <a:schemeClr val="tx1"/>
                </a:solidFill>
              </a:rPr>
              <a:t>Midamble</a:t>
            </a:r>
            <a:r>
              <a:rPr lang="en-US" sz="1600" dirty="0">
                <a:solidFill>
                  <a:schemeClr val="tx1"/>
                </a:solidFill>
              </a:rPr>
              <a:t> Periodicity with M4 and M8  </a:t>
            </a:r>
            <a:r>
              <a:rPr lang="en-US" sz="1050" dirty="0">
                <a:solidFill>
                  <a:schemeClr val="tx1"/>
                </a:solidFill>
              </a:rPr>
              <a:t> </a:t>
            </a:r>
          </a:p>
          <a:p>
            <a:pPr>
              <a:buFont typeface="Arial" panose="020B0604020202020204" pitchFamily="34" charset="0"/>
              <a:buChar char="•"/>
            </a:pPr>
            <a:endParaRPr lang="en-US" sz="1800" dirty="0"/>
          </a:p>
          <a:p>
            <a:pPr>
              <a:buFont typeface="Arial" panose="020B0604020202020204" pitchFamily="34" charset="0"/>
              <a:buChar char="•"/>
            </a:pPr>
            <a:r>
              <a:rPr lang="en-US" sz="1800" dirty="0"/>
              <a:t>Payload below</a:t>
            </a:r>
          </a:p>
        </p:txBody>
      </p:sp>
      <p:sp>
        <p:nvSpPr>
          <p:cNvPr id="4" name="Slide Number Placeholder 3">
            <a:extLst>
              <a:ext uri="{FF2B5EF4-FFF2-40B4-BE49-F238E27FC236}">
                <a16:creationId xmlns:a16="http://schemas.microsoft.com/office/drawing/2014/main" id="{282D2033-F796-4FAF-9487-2A4891AB6CA2}"/>
              </a:ext>
            </a:extLst>
          </p:cNvPr>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340499A3-BC4C-4576-9467-B8F4E678B803}"/>
              </a:ext>
            </a:extLst>
          </p:cNvPr>
          <p:cNvSpPr>
            <a:spLocks noGrp="1"/>
          </p:cNvSpPr>
          <p:nvPr>
            <p:ph type="ftr" idx="14"/>
          </p:nvPr>
        </p:nvSpPr>
        <p:spPr/>
        <p:txBody>
          <a:bodyPr/>
          <a:lstStyle/>
          <a:p>
            <a:r>
              <a:rPr lang="en-GB"/>
              <a:t>Yujin Noh, Newracom</a:t>
            </a:r>
            <a:endParaRPr lang="en-GB" dirty="0"/>
          </a:p>
        </p:txBody>
      </p:sp>
      <p:graphicFrame>
        <p:nvGraphicFramePr>
          <p:cNvPr id="11" name="Table 10">
            <a:extLst>
              <a:ext uri="{FF2B5EF4-FFF2-40B4-BE49-F238E27FC236}">
                <a16:creationId xmlns:a16="http://schemas.microsoft.com/office/drawing/2014/main" id="{7979FC29-FE26-4749-9595-61BA63004C8F}"/>
              </a:ext>
            </a:extLst>
          </p:cNvPr>
          <p:cNvGraphicFramePr>
            <a:graphicFrameLocks noGrp="1"/>
          </p:cNvGraphicFramePr>
          <p:nvPr>
            <p:extLst>
              <p:ext uri="{D42A27DB-BD31-4B8C-83A1-F6EECF244321}">
                <p14:modId xmlns:p14="http://schemas.microsoft.com/office/powerpoint/2010/main" val="1863329266"/>
              </p:ext>
            </p:extLst>
          </p:nvPr>
        </p:nvGraphicFramePr>
        <p:xfrm>
          <a:off x="1930894" y="4038600"/>
          <a:ext cx="4828188" cy="1828800"/>
        </p:xfrm>
        <a:graphic>
          <a:graphicData uri="http://schemas.openxmlformats.org/drawingml/2006/table">
            <a:tbl>
              <a:tblPr firstRow="1" bandRow="1">
                <a:tableStyleId>{5C22544A-7EE6-4342-B048-85BDC9FD1C3A}</a:tableStyleId>
              </a:tblPr>
              <a:tblGrid>
                <a:gridCol w="1609396">
                  <a:extLst>
                    <a:ext uri="{9D8B030D-6E8A-4147-A177-3AD203B41FA5}">
                      <a16:colId xmlns:a16="http://schemas.microsoft.com/office/drawing/2014/main" val="2560957074"/>
                    </a:ext>
                  </a:extLst>
                </a:gridCol>
                <a:gridCol w="1609396">
                  <a:extLst>
                    <a:ext uri="{9D8B030D-6E8A-4147-A177-3AD203B41FA5}">
                      <a16:colId xmlns:a16="http://schemas.microsoft.com/office/drawing/2014/main" val="678901861"/>
                    </a:ext>
                  </a:extLst>
                </a:gridCol>
                <a:gridCol w="1609396">
                  <a:extLst>
                    <a:ext uri="{9D8B030D-6E8A-4147-A177-3AD203B41FA5}">
                      <a16:colId xmlns:a16="http://schemas.microsoft.com/office/drawing/2014/main" val="1676636549"/>
                    </a:ext>
                  </a:extLst>
                </a:gridCol>
              </a:tblGrid>
              <a:tr h="0">
                <a:tc>
                  <a:txBody>
                    <a:bodyPr/>
                    <a:lstStyle/>
                    <a:p>
                      <a:pPr algn="ctr"/>
                      <a:endParaRPr lang="en-US" sz="1400" dirty="0"/>
                    </a:p>
                  </a:txBody>
                  <a:tcPr anchor="ctr"/>
                </a:tc>
                <a:tc gridSpan="2">
                  <a:txBody>
                    <a:bodyPr/>
                    <a:lstStyle/>
                    <a:p>
                      <a:pPr algn="ctr"/>
                      <a:r>
                        <a:rPr lang="en-US" sz="1400" dirty="0"/>
                        <a:t>Payload (bytes)</a:t>
                      </a:r>
                    </a:p>
                  </a:txBody>
                  <a:tcPr anchor="ctr"/>
                </a:tc>
                <a:tc hMerge="1">
                  <a:txBody>
                    <a:bodyPr/>
                    <a:lstStyle/>
                    <a:p>
                      <a:endParaRPr lang="en-US" dirty="0"/>
                    </a:p>
                  </a:txBody>
                  <a:tcPr/>
                </a:tc>
                <a:extLst>
                  <a:ext uri="{0D108BD9-81ED-4DB2-BD59-A6C34878D82A}">
                    <a16:rowId xmlns:a16="http://schemas.microsoft.com/office/drawing/2014/main" val="2065462021"/>
                  </a:ext>
                </a:extLst>
              </a:tr>
              <a:tr h="299662">
                <a:tc>
                  <a:txBody>
                    <a:bodyPr/>
                    <a:lstStyle/>
                    <a:p>
                      <a:pPr algn="ctr"/>
                      <a:r>
                        <a:rPr lang="en-US" sz="1400" dirty="0"/>
                        <a:t>MCS0</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780</a:t>
                      </a:r>
                    </a:p>
                  </a:txBody>
                  <a:tcPr anchor="ctr"/>
                </a:tc>
                <a:extLst>
                  <a:ext uri="{0D108BD9-81ED-4DB2-BD59-A6C34878D82A}">
                    <a16:rowId xmlns:a16="http://schemas.microsoft.com/office/drawing/2014/main" val="2724713170"/>
                  </a:ext>
                </a:extLst>
              </a:tr>
              <a:tr h="299662">
                <a:tc>
                  <a:txBody>
                    <a:bodyPr/>
                    <a:lstStyle/>
                    <a:p>
                      <a:pPr algn="ctr"/>
                      <a:r>
                        <a:rPr lang="en-US" sz="1400" dirty="0"/>
                        <a:t>MCS2</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780</a:t>
                      </a:r>
                    </a:p>
                  </a:txBody>
                  <a:tcPr anchor="ctr"/>
                </a:tc>
                <a:extLst>
                  <a:ext uri="{0D108BD9-81ED-4DB2-BD59-A6C34878D82A}">
                    <a16:rowId xmlns:a16="http://schemas.microsoft.com/office/drawing/2014/main" val="1968028870"/>
                  </a:ext>
                </a:extLst>
              </a:tr>
              <a:tr h="299662">
                <a:tc>
                  <a:txBody>
                    <a:bodyPr/>
                    <a:lstStyle/>
                    <a:p>
                      <a:pPr algn="ctr"/>
                      <a:r>
                        <a:rPr lang="en-US" sz="1400" dirty="0"/>
                        <a:t>MCS4</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780</a:t>
                      </a:r>
                    </a:p>
                  </a:txBody>
                  <a:tcPr anchor="ctr"/>
                </a:tc>
                <a:extLst>
                  <a:ext uri="{0D108BD9-81ED-4DB2-BD59-A6C34878D82A}">
                    <a16:rowId xmlns:a16="http://schemas.microsoft.com/office/drawing/2014/main" val="1083417694"/>
                  </a:ext>
                </a:extLst>
              </a:tr>
              <a:tr h="299662">
                <a:tc>
                  <a:txBody>
                    <a:bodyPr/>
                    <a:lstStyle/>
                    <a:p>
                      <a:pPr algn="ctr"/>
                      <a:r>
                        <a:rPr lang="en-US" sz="1400" b="0" dirty="0"/>
                        <a:t>MCS6</a:t>
                      </a:r>
                    </a:p>
                  </a:txBody>
                  <a:tcPr anchor="ctr"/>
                </a:tc>
                <a:tc>
                  <a:txBody>
                    <a:bodyPr/>
                    <a:lstStyle/>
                    <a:p>
                      <a:pPr algn="ctr"/>
                      <a:r>
                        <a:rPr lang="en-US" sz="1400" b="0" dirty="0">
                          <a:solidFill>
                            <a:schemeClr val="tx1"/>
                          </a:solidFill>
                        </a:rPr>
                        <a:t>390</a:t>
                      </a:r>
                    </a:p>
                  </a:txBody>
                  <a:tcPr anchor="ctr"/>
                </a:tc>
                <a:tc>
                  <a:txBody>
                    <a:bodyPr/>
                    <a:lstStyle/>
                    <a:p>
                      <a:pPr algn="ctr"/>
                      <a:r>
                        <a:rPr lang="en-US" sz="1400" b="0" dirty="0">
                          <a:solidFill>
                            <a:schemeClr val="tx1"/>
                          </a:solidFill>
                        </a:rPr>
                        <a:t>810</a:t>
                      </a:r>
                    </a:p>
                  </a:txBody>
                  <a:tcPr anchor="ctr"/>
                </a:tc>
                <a:extLst>
                  <a:ext uri="{0D108BD9-81ED-4DB2-BD59-A6C34878D82A}">
                    <a16:rowId xmlns:a16="http://schemas.microsoft.com/office/drawing/2014/main" val="60096193"/>
                  </a:ext>
                </a:extLst>
              </a:tr>
              <a:tr h="299662">
                <a:tc>
                  <a:txBody>
                    <a:bodyPr/>
                    <a:lstStyle/>
                    <a:p>
                      <a:pPr algn="ctr"/>
                      <a:r>
                        <a:rPr lang="en-US" sz="1400" b="0" dirty="0">
                          <a:solidFill>
                            <a:schemeClr val="tx1"/>
                          </a:solidFill>
                        </a:rPr>
                        <a:t>MCS8</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900</a:t>
                      </a:r>
                    </a:p>
                  </a:txBody>
                  <a:tcPr anchor="ctr"/>
                </a:tc>
                <a:extLst>
                  <a:ext uri="{0D108BD9-81ED-4DB2-BD59-A6C34878D82A}">
                    <a16:rowId xmlns:a16="http://schemas.microsoft.com/office/drawing/2014/main" val="2888686052"/>
                  </a:ext>
                </a:extLst>
              </a:tr>
            </a:tbl>
          </a:graphicData>
        </a:graphic>
      </p:graphicFrame>
    </p:spTree>
    <p:extLst>
      <p:ext uri="{BB962C8B-B14F-4D97-AF65-F5344CB8AC3E}">
        <p14:creationId xmlns:p14="http://schemas.microsoft.com/office/powerpoint/2010/main" val="39383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Rural LOS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1" name="Picture 10" descr="A close up of a map&#10;&#10;Description automatically generated">
            <a:extLst>
              <a:ext uri="{FF2B5EF4-FFF2-40B4-BE49-F238E27FC236}">
                <a16:creationId xmlns:a16="http://schemas.microsoft.com/office/drawing/2014/main" id="{28682FF4-B72E-45ED-BDB5-85745E7E8DE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145" y="1703329"/>
            <a:ext cx="4505439" cy="3432716"/>
          </a:xfrm>
          <a:prstGeom prst="rect">
            <a:avLst/>
          </a:prstGeom>
        </p:spPr>
      </p:pic>
      <p:pic>
        <p:nvPicPr>
          <p:cNvPr id="12" name="Picture 11" descr="A close up of a map&#10;&#10;Description automatically generated">
            <a:extLst>
              <a:ext uri="{FF2B5EF4-FFF2-40B4-BE49-F238E27FC236}">
                <a16:creationId xmlns:a16="http://schemas.microsoft.com/office/drawing/2014/main" id="{8DE5DC40-4511-44EE-87C3-BC3818449F6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29100" y="1676400"/>
            <a:ext cx="4610100" cy="3512457"/>
          </a:xfrm>
          <a:prstGeom prst="rect">
            <a:avLst/>
          </a:prstGeom>
        </p:spPr>
      </p:pic>
      <p:sp>
        <p:nvSpPr>
          <p:cNvPr id="13" name="TextBox 12">
            <a:extLst>
              <a:ext uri="{FF2B5EF4-FFF2-40B4-BE49-F238E27FC236}">
                <a16:creationId xmlns:a16="http://schemas.microsoft.com/office/drawing/2014/main" id="{8916C4CB-FFD9-49B1-8AF2-4BBFE0B0B10B}"/>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4" name="Rectangle 13">
            <a:extLst>
              <a:ext uri="{FF2B5EF4-FFF2-40B4-BE49-F238E27FC236}">
                <a16:creationId xmlns:a16="http://schemas.microsoft.com/office/drawing/2014/main" id="{4F10E674-14E7-49B6-890E-A91CAC119C96}"/>
              </a:ext>
            </a:extLst>
          </p:cNvPr>
          <p:cNvSpPr/>
          <p:nvPr/>
        </p:nvSpPr>
        <p:spPr>
          <a:xfrm>
            <a:off x="952500" y="4423949"/>
            <a:ext cx="3725084"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15" name="Rectangle 14">
            <a:extLst>
              <a:ext uri="{FF2B5EF4-FFF2-40B4-BE49-F238E27FC236}">
                <a16:creationId xmlns:a16="http://schemas.microsoft.com/office/drawing/2014/main" id="{52FB8101-50CC-4AFB-906C-957451F96000}"/>
              </a:ext>
            </a:extLst>
          </p:cNvPr>
          <p:cNvSpPr/>
          <p:nvPr/>
        </p:nvSpPr>
        <p:spPr>
          <a:xfrm>
            <a:off x="5056621" y="4490624"/>
            <a:ext cx="3915233"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20" name="Content Placeholder 2">
            <a:extLst>
              <a:ext uri="{FF2B5EF4-FFF2-40B4-BE49-F238E27FC236}">
                <a16:creationId xmlns:a16="http://schemas.microsoft.com/office/drawing/2014/main" id="{8AF85B83-BF6F-4EA6-A2B0-4DD557E8623C}"/>
              </a:ext>
            </a:extLst>
          </p:cNvPr>
          <p:cNvSpPr txBox="1">
            <a:spLocks/>
          </p:cNvSpPr>
          <p:nvPr/>
        </p:nvSpPr>
        <p:spPr bwMode="auto">
          <a:xfrm>
            <a:off x="723899" y="5106988"/>
            <a:ext cx="7770813" cy="121761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1600" kern="0" dirty="0"/>
              <a:t>For most SNR range with different packet length, Opt.2 shows competitive throughput </a:t>
            </a:r>
          </a:p>
          <a:p>
            <a:pPr>
              <a:buFont typeface="Arial" panose="020B0604020202020204" pitchFamily="34" charset="0"/>
              <a:buChar char="•"/>
            </a:pPr>
            <a:r>
              <a:rPr lang="en-US" sz="1600" kern="0" dirty="0"/>
              <a:t>Especially for MCS 8, Opt.2 provides opportunity to use up to 256 QAM with high throughput for around 750 bytes of PPDU.</a:t>
            </a:r>
          </a:p>
        </p:txBody>
      </p:sp>
    </p:spTree>
    <p:extLst>
      <p:ext uri="{BB962C8B-B14F-4D97-AF65-F5344CB8AC3E}">
        <p14:creationId xmlns:p14="http://schemas.microsoft.com/office/powerpoint/2010/main" val="376883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Highway 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686593" y="5106988"/>
            <a:ext cx="7770813" cy="1194773"/>
          </a:xfrm>
        </p:spPr>
        <p:txBody>
          <a:bodyPr/>
          <a:lstStyle/>
          <a:p>
            <a:pPr>
              <a:buFont typeface="Arial" panose="020B0604020202020204" pitchFamily="34" charset="0"/>
              <a:buChar char="•"/>
            </a:pPr>
            <a:r>
              <a:rPr lang="en-US" sz="1600" dirty="0"/>
              <a:t>For most SNR range with different packet length, Opt.2 shows competitive throughput </a:t>
            </a:r>
          </a:p>
          <a:p>
            <a:pPr>
              <a:buFont typeface="Arial" panose="020B0604020202020204" pitchFamily="34" charset="0"/>
              <a:buChar char="•"/>
            </a:pPr>
            <a:r>
              <a:rPr lang="en-US" sz="1600" dirty="0"/>
              <a:t>Especially for MCS 8, Opt.2 provides opportunity to use up to 256 QAM with high throughput for around 750 bytes of PPDUs even in high Doppler channel</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9" name="Picture 8" descr="A close up of a map&#10;&#10;Description automatically generated">
            <a:extLst>
              <a:ext uri="{FF2B5EF4-FFF2-40B4-BE49-F238E27FC236}">
                <a16:creationId xmlns:a16="http://schemas.microsoft.com/office/drawing/2014/main" id="{7E1577B9-B5B5-47BD-B91D-314681231F1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459" y="1629608"/>
            <a:ext cx="4723403" cy="3598783"/>
          </a:xfrm>
          <a:prstGeom prst="rect">
            <a:avLst/>
          </a:prstGeom>
        </p:spPr>
      </p:pic>
      <p:pic>
        <p:nvPicPr>
          <p:cNvPr id="12" name="Picture 11" descr="A close up of a map&#10;&#10;Description automatically generated">
            <a:extLst>
              <a:ext uri="{FF2B5EF4-FFF2-40B4-BE49-F238E27FC236}">
                <a16:creationId xmlns:a16="http://schemas.microsoft.com/office/drawing/2014/main" id="{DCFA448D-106D-453D-8F26-2DF38B3E680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75840" y="1619529"/>
            <a:ext cx="4723403" cy="3598783"/>
          </a:xfrm>
          <a:prstGeom prst="rect">
            <a:avLst/>
          </a:prstGeom>
        </p:spPr>
      </p:pic>
      <p:sp>
        <p:nvSpPr>
          <p:cNvPr id="14" name="TextBox 13">
            <a:extLst>
              <a:ext uri="{FF2B5EF4-FFF2-40B4-BE49-F238E27FC236}">
                <a16:creationId xmlns:a16="http://schemas.microsoft.com/office/drawing/2014/main" id="{87D706D1-B2EE-4237-BE83-7B3996FB9A8F}"/>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5" name="Rectangle 14">
            <a:extLst>
              <a:ext uri="{FF2B5EF4-FFF2-40B4-BE49-F238E27FC236}">
                <a16:creationId xmlns:a16="http://schemas.microsoft.com/office/drawing/2014/main" id="{963BE9BB-6402-4CEF-B019-4521F61325FB}"/>
              </a:ext>
            </a:extLst>
          </p:cNvPr>
          <p:cNvSpPr/>
          <p:nvPr/>
        </p:nvSpPr>
        <p:spPr>
          <a:xfrm>
            <a:off x="808008" y="4537074"/>
            <a:ext cx="4180774"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16" name="Rectangle 15">
            <a:extLst>
              <a:ext uri="{FF2B5EF4-FFF2-40B4-BE49-F238E27FC236}">
                <a16:creationId xmlns:a16="http://schemas.microsoft.com/office/drawing/2014/main" id="{6C0BAD7E-D05F-4CFD-ABE5-23D17DE4A932}"/>
              </a:ext>
            </a:extLst>
          </p:cNvPr>
          <p:cNvSpPr/>
          <p:nvPr/>
        </p:nvSpPr>
        <p:spPr>
          <a:xfrm>
            <a:off x="5217049" y="4554537"/>
            <a:ext cx="3920113" cy="307777"/>
          </a:xfrm>
          <a:prstGeom prst="rect">
            <a:avLst/>
          </a:prstGeom>
        </p:spPr>
        <p:txBody>
          <a:bodyPr wrap="square">
            <a:spAutoFit/>
          </a:bodyPr>
          <a:lstStyle/>
          <a:p>
            <a:pPr algn="ctr"/>
            <a:r>
              <a:rPr lang="en-US" sz="1400" dirty="0">
                <a:solidFill>
                  <a:schemeClr val="tx1"/>
                </a:solidFill>
              </a:rPr>
              <a:t>Opt. 2: M8 with MCS0/2/4/6 and M4 with MCS8</a:t>
            </a:r>
          </a:p>
        </p:txBody>
      </p:sp>
    </p:spTree>
    <p:extLst>
      <p:ext uri="{BB962C8B-B14F-4D97-AF65-F5344CB8AC3E}">
        <p14:creationId xmlns:p14="http://schemas.microsoft.com/office/powerpoint/2010/main" val="180889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Urban Crossing NLOS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657225" y="5186957"/>
            <a:ext cx="7770813" cy="1217159"/>
          </a:xfrm>
        </p:spPr>
        <p:txBody>
          <a:bodyPr/>
          <a:lstStyle/>
          <a:p>
            <a:pPr>
              <a:buFont typeface="Arial" panose="020B0604020202020204" pitchFamily="34" charset="0"/>
              <a:buChar char="•"/>
            </a:pPr>
            <a:r>
              <a:rPr lang="en-US" sz="1600" dirty="0"/>
              <a:t>For most SNR range with different packet length, Opt.2 shows competitive throughput </a:t>
            </a:r>
          </a:p>
          <a:p>
            <a:pPr>
              <a:buFont typeface="Arial" panose="020B0604020202020204" pitchFamily="34" charset="0"/>
              <a:buChar char="•"/>
            </a:pPr>
            <a:r>
              <a:rPr lang="en-US" sz="1600" dirty="0"/>
              <a:t>Especially for MCS 8, Opt.2 provides opportunity to use up to 256 QAM with high throughput for around 350 bytes and around 750 bytes of PPDU.</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3" name="Picture 12" descr="A close up of a map&#10;&#10;Description automatically generated">
            <a:extLst>
              <a:ext uri="{FF2B5EF4-FFF2-40B4-BE49-F238E27FC236}">
                <a16:creationId xmlns:a16="http://schemas.microsoft.com/office/drawing/2014/main" id="{952CB187-3823-423D-94D6-7C4AECBD91A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751013"/>
            <a:ext cx="4610100" cy="3512457"/>
          </a:xfrm>
          <a:prstGeom prst="rect">
            <a:avLst/>
          </a:prstGeom>
        </p:spPr>
      </p:pic>
      <p:pic>
        <p:nvPicPr>
          <p:cNvPr id="17" name="Picture 16" descr="A close up of a map&#10;&#10;Description automatically generated">
            <a:extLst>
              <a:ext uri="{FF2B5EF4-FFF2-40B4-BE49-F238E27FC236}">
                <a16:creationId xmlns:a16="http://schemas.microsoft.com/office/drawing/2014/main" id="{3EA0E535-D06B-481A-A741-A189B5C1A63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7200" y="1751013"/>
            <a:ext cx="4457700" cy="3396343"/>
          </a:xfrm>
          <a:prstGeom prst="rect">
            <a:avLst/>
          </a:prstGeom>
        </p:spPr>
      </p:pic>
      <p:sp>
        <p:nvSpPr>
          <p:cNvPr id="18" name="TextBox 17">
            <a:extLst>
              <a:ext uri="{FF2B5EF4-FFF2-40B4-BE49-F238E27FC236}">
                <a16:creationId xmlns:a16="http://schemas.microsoft.com/office/drawing/2014/main" id="{27C8A858-BDA3-488E-8453-1505BA4554E2}"/>
              </a:ext>
            </a:extLst>
          </p:cNvPr>
          <p:cNvSpPr txBox="1"/>
          <p:nvPr/>
        </p:nvSpPr>
        <p:spPr>
          <a:xfrm>
            <a:off x="6438900" y="1403635"/>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9" name="Rectangle 18">
            <a:extLst>
              <a:ext uri="{FF2B5EF4-FFF2-40B4-BE49-F238E27FC236}">
                <a16:creationId xmlns:a16="http://schemas.microsoft.com/office/drawing/2014/main" id="{F32DA50C-44AE-4293-9170-C13F052C6B8A}"/>
              </a:ext>
            </a:extLst>
          </p:cNvPr>
          <p:cNvSpPr/>
          <p:nvPr/>
        </p:nvSpPr>
        <p:spPr>
          <a:xfrm>
            <a:off x="1017227" y="4514850"/>
            <a:ext cx="3856398"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20" name="Rectangle 19">
            <a:extLst>
              <a:ext uri="{FF2B5EF4-FFF2-40B4-BE49-F238E27FC236}">
                <a16:creationId xmlns:a16="http://schemas.microsoft.com/office/drawing/2014/main" id="{4FEC0B31-8835-4EFF-A9EC-8E5B3C3C6FC7}"/>
              </a:ext>
            </a:extLst>
          </p:cNvPr>
          <p:cNvSpPr/>
          <p:nvPr/>
        </p:nvSpPr>
        <p:spPr>
          <a:xfrm>
            <a:off x="4970896" y="4470472"/>
            <a:ext cx="3906403"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56190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(1/2)</a:t>
            </a:r>
          </a:p>
        </p:txBody>
      </p:sp>
      <p:sp>
        <p:nvSpPr>
          <p:cNvPr id="3" name="Content Placeholder 2"/>
          <p:cNvSpPr>
            <a:spLocks noGrp="1"/>
          </p:cNvSpPr>
          <p:nvPr>
            <p:ph idx="1"/>
          </p:nvPr>
        </p:nvSpPr>
        <p:spPr>
          <a:xfrm>
            <a:off x="685800" y="1981200"/>
            <a:ext cx="7770813" cy="4419600"/>
          </a:xfrm>
        </p:spPr>
        <p:txBody>
          <a:bodyPr/>
          <a:lstStyle/>
          <a:p>
            <a:pPr>
              <a:buFont typeface="Arial" panose="020B0604020202020204" pitchFamily="34" charset="0"/>
              <a:buChar char="•"/>
            </a:pPr>
            <a:r>
              <a:rPr lang="en-US" sz="2000" dirty="0"/>
              <a:t>11bd PPDU format is under discussion. </a:t>
            </a:r>
          </a:p>
          <a:p>
            <a:pPr lvl="1">
              <a:buFont typeface="Arial" panose="020B0604020202020204" pitchFamily="34" charset="0"/>
              <a:buChar char="•"/>
            </a:pPr>
            <a:r>
              <a:rPr lang="en-US" sz="1800" dirty="0"/>
              <a:t>FRD&amp;SFD Motion #10 as below [1] </a:t>
            </a:r>
          </a:p>
          <a:p>
            <a:pPr lvl="2">
              <a:buFont typeface="Arial" panose="020B0604020202020204" pitchFamily="34" charset="0"/>
              <a:buChar char="•"/>
            </a:pPr>
            <a:r>
              <a:rPr lang="en-US" sz="1600" dirty="0"/>
              <a:t>“11bd PPDU design shall support </a:t>
            </a:r>
            <a:r>
              <a:rPr lang="en-US" sz="1600" dirty="0" err="1"/>
              <a:t>Midamble</a:t>
            </a:r>
            <a:r>
              <a:rPr lang="en-US" sz="1600" dirty="0"/>
              <a:t>(s) in Data field. </a:t>
            </a:r>
            <a:br>
              <a:rPr lang="en-US" sz="1600" dirty="0"/>
            </a:br>
            <a:r>
              <a:rPr lang="en-US" sz="1600" dirty="0" err="1"/>
              <a:t>Midamble</a:t>
            </a:r>
            <a:r>
              <a:rPr lang="en-US" sz="1600" dirty="0"/>
              <a:t> is composed by long training field, with design TBD. </a:t>
            </a:r>
            <a:br>
              <a:rPr lang="en-US" sz="1600" dirty="0"/>
            </a:br>
            <a:r>
              <a:rPr lang="en-US" sz="1600" dirty="0" err="1"/>
              <a:t>Midamble</a:t>
            </a:r>
            <a:r>
              <a:rPr lang="en-US" sz="1600" dirty="0"/>
              <a:t> periodicity is TBD.”</a:t>
            </a:r>
          </a:p>
          <a:p>
            <a:pPr lvl="1">
              <a:buFont typeface="Arial" panose="020B0604020202020204" pitchFamily="34" charset="0"/>
              <a:buChar char="•"/>
            </a:pPr>
            <a:r>
              <a:rPr lang="en-US" sz="1800" dirty="0"/>
              <a:t>Different aspects upon </a:t>
            </a:r>
            <a:r>
              <a:rPr lang="en-US" sz="1800" dirty="0" err="1"/>
              <a:t>Midamble</a:t>
            </a:r>
            <a:r>
              <a:rPr lang="en-US" sz="1800" dirty="0"/>
              <a:t> structure suggested</a:t>
            </a:r>
          </a:p>
          <a:p>
            <a:pPr lvl="2">
              <a:buFont typeface="Arial" panose="020B0604020202020204" pitchFamily="34" charset="0"/>
              <a:buChar char="•"/>
            </a:pPr>
            <a:r>
              <a:rPr lang="en-US" sz="1600" dirty="0"/>
              <a:t>Compressed </a:t>
            </a:r>
            <a:r>
              <a:rPr lang="en-US" sz="1600" dirty="0" err="1"/>
              <a:t>Midamble</a:t>
            </a:r>
            <a:r>
              <a:rPr lang="en-US" sz="1600" dirty="0"/>
              <a:t> [2]</a:t>
            </a:r>
          </a:p>
          <a:p>
            <a:pPr lvl="2">
              <a:buFont typeface="Arial" panose="020B0604020202020204" pitchFamily="34" charset="0"/>
              <a:buChar char="•"/>
            </a:pPr>
            <a:r>
              <a:rPr lang="en-US" sz="1600" dirty="0" err="1"/>
              <a:t>Midamble</a:t>
            </a:r>
            <a:r>
              <a:rPr lang="en-US" sz="1600" dirty="0"/>
              <a:t> periodicity [3], [4]</a:t>
            </a:r>
            <a:endParaRPr lang="en-US" dirty="0"/>
          </a:p>
          <a:p>
            <a:pPr>
              <a:buFont typeface="Arial" panose="020B0604020202020204" pitchFamily="34" charset="0"/>
              <a:buChar char="•"/>
            </a:pPr>
            <a:r>
              <a:rPr lang="en-US" sz="2000" dirty="0"/>
              <a:t>FRD&amp;SFD Motion </a:t>
            </a:r>
            <a:r>
              <a:rPr lang="en-US" altLang="zh-CN" sz="2000" dirty="0"/>
              <a:t>#11 </a:t>
            </a:r>
            <a:r>
              <a:rPr lang="en-US" sz="2000" dirty="0"/>
              <a:t>passed with “11bd devices shall support 256 QAM. The 256 QAM constellation mapping is the same as that defined in 21.3.10.9 (Constellation mapping)” [1]</a:t>
            </a:r>
          </a:p>
          <a:p>
            <a:pPr lvl="1">
              <a:buFont typeface="Arial" panose="020B0604020202020204" pitchFamily="34" charset="0"/>
              <a:buChar char="•"/>
            </a:pPr>
            <a:r>
              <a:rPr lang="en-US" sz="1800" dirty="0"/>
              <a:t>Considering OCB mode, it becomes mandatory</a:t>
            </a:r>
          </a:p>
          <a:p>
            <a:pPr lvl="1">
              <a:buFont typeface="Arial" panose="020B0604020202020204" pitchFamily="34" charset="0"/>
              <a:buChar char="•"/>
            </a:pPr>
            <a:r>
              <a:rPr lang="en-US" sz="1800" dirty="0"/>
              <a:t>Already accepted, it is important to make sure how to use it well for different circumstances as much as possible to achieve high throughput</a:t>
            </a:r>
          </a:p>
          <a:p>
            <a:pPr>
              <a:buFont typeface="Arial" panose="020B0604020202020204" pitchFamily="34" charset="0"/>
              <a:buChar char="•"/>
            </a:pPr>
            <a:endParaRPr lang="en-US" sz="2000" dirty="0"/>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308397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Highway NLOS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723899" y="5029200"/>
            <a:ext cx="7770813" cy="1364195"/>
          </a:xfrm>
        </p:spPr>
        <p:txBody>
          <a:bodyPr/>
          <a:lstStyle/>
          <a:p>
            <a:pPr>
              <a:buFont typeface="Arial" panose="020B0604020202020204" pitchFamily="34" charset="0"/>
              <a:buChar char="•"/>
            </a:pPr>
            <a:r>
              <a:rPr lang="en-US" sz="1600" dirty="0"/>
              <a:t>For most SNR range with different packet length, Opt.2 shows competitive throughput </a:t>
            </a:r>
          </a:p>
          <a:p>
            <a:pPr>
              <a:buFont typeface="Arial" panose="020B0604020202020204" pitchFamily="34" charset="0"/>
              <a:buChar char="•"/>
            </a:pPr>
            <a:r>
              <a:rPr lang="en-US" sz="1600" dirty="0"/>
              <a:t>Especially for MCS 8, Opt.2 provides opportunity to use up to 256 QAM with high throughput for around 350 bytes and around 750 bytes of PPDUs even in high Doppler channel</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1" name="Picture 10" descr="A close up of a map&#10;&#10;Description automatically generated">
            <a:extLst>
              <a:ext uri="{FF2B5EF4-FFF2-40B4-BE49-F238E27FC236}">
                <a16:creationId xmlns:a16="http://schemas.microsoft.com/office/drawing/2014/main" id="{C6E4555F-FE13-4D2D-8205-9AB3CD94A00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605452"/>
            <a:ext cx="4748218" cy="3617690"/>
          </a:xfrm>
          <a:prstGeom prst="rect">
            <a:avLst/>
          </a:prstGeom>
        </p:spPr>
      </p:pic>
      <p:sp>
        <p:nvSpPr>
          <p:cNvPr id="12" name="TextBox 11">
            <a:extLst>
              <a:ext uri="{FF2B5EF4-FFF2-40B4-BE49-F238E27FC236}">
                <a16:creationId xmlns:a16="http://schemas.microsoft.com/office/drawing/2014/main" id="{89D46A58-AEE0-48CA-8BDD-D0D644B1FA22}"/>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2A5DBF06-FF5D-4F0C-A4EF-650B610F6A14}"/>
              </a:ext>
            </a:extLst>
          </p:cNvPr>
          <p:cNvSpPr/>
          <p:nvPr/>
        </p:nvSpPr>
        <p:spPr>
          <a:xfrm>
            <a:off x="4883150" y="4486275"/>
            <a:ext cx="3979868" cy="307777"/>
          </a:xfrm>
          <a:prstGeom prst="rect">
            <a:avLst/>
          </a:prstGeom>
        </p:spPr>
        <p:txBody>
          <a:bodyPr wrap="square">
            <a:spAutoFit/>
          </a:bodyPr>
          <a:lstStyle/>
          <a:p>
            <a:pPr algn="ctr"/>
            <a:r>
              <a:rPr lang="en-US" sz="1400" dirty="0">
                <a:solidFill>
                  <a:schemeClr val="tx1"/>
                </a:solidFill>
              </a:rPr>
              <a:t>Opt. 2: M8 with MCS0/2/4 and M4 with MCS6/8</a:t>
            </a:r>
          </a:p>
        </p:txBody>
      </p:sp>
      <p:pic>
        <p:nvPicPr>
          <p:cNvPr id="28" name="Picture 27" descr="A close up of a map&#10;&#10;Description automatically generated">
            <a:extLst>
              <a:ext uri="{FF2B5EF4-FFF2-40B4-BE49-F238E27FC236}">
                <a16:creationId xmlns:a16="http://schemas.microsoft.com/office/drawing/2014/main" id="{5B9901B1-34D5-4642-8D70-9586935814F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750" y="1638300"/>
            <a:ext cx="4655100" cy="3546742"/>
          </a:xfrm>
          <a:prstGeom prst="rect">
            <a:avLst/>
          </a:prstGeom>
        </p:spPr>
      </p:pic>
      <p:sp>
        <p:nvSpPr>
          <p:cNvPr id="29" name="Rectangle 28">
            <a:extLst>
              <a:ext uri="{FF2B5EF4-FFF2-40B4-BE49-F238E27FC236}">
                <a16:creationId xmlns:a16="http://schemas.microsoft.com/office/drawing/2014/main" id="{18D192A1-BBCE-4F44-A43F-42B6EBE79D08}"/>
              </a:ext>
            </a:extLst>
          </p:cNvPr>
          <p:cNvSpPr/>
          <p:nvPr/>
        </p:nvSpPr>
        <p:spPr>
          <a:xfrm>
            <a:off x="812508" y="4432513"/>
            <a:ext cx="3759492"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91287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Urban Approaching LOS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EBD39697-D762-4ED3-ABB6-D3EFB2FDCAC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 y="1741205"/>
            <a:ext cx="4662017" cy="3552013"/>
          </a:xfrm>
          <a:prstGeom prst="rect">
            <a:avLst/>
          </a:prstGeom>
        </p:spPr>
      </p:pic>
      <p:pic>
        <p:nvPicPr>
          <p:cNvPr id="14" name="Picture 13" descr="A close up of a map&#10;&#10;Description automatically generated">
            <a:extLst>
              <a:ext uri="{FF2B5EF4-FFF2-40B4-BE49-F238E27FC236}">
                <a16:creationId xmlns:a16="http://schemas.microsoft.com/office/drawing/2014/main" id="{42F50465-0E5A-4E0A-B905-A404B129616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73274" y="1683704"/>
            <a:ext cx="4838700" cy="3686629"/>
          </a:xfrm>
          <a:prstGeom prst="rect">
            <a:avLst/>
          </a:prstGeom>
        </p:spPr>
      </p:pic>
      <p:sp>
        <p:nvSpPr>
          <p:cNvPr id="15" name="TextBox 14">
            <a:extLst>
              <a:ext uri="{FF2B5EF4-FFF2-40B4-BE49-F238E27FC236}">
                <a16:creationId xmlns:a16="http://schemas.microsoft.com/office/drawing/2014/main" id="{3A8A73B6-E26E-4BCB-83E5-C36BEE661153}"/>
              </a:ext>
            </a:extLst>
          </p:cNvPr>
          <p:cNvSpPr txBox="1"/>
          <p:nvPr/>
        </p:nvSpPr>
        <p:spPr>
          <a:xfrm>
            <a:off x="6554524" y="1429711"/>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4114C01E-B02E-4089-BE59-CCC0A9FCE972}"/>
              </a:ext>
            </a:extLst>
          </p:cNvPr>
          <p:cNvSpPr/>
          <p:nvPr/>
        </p:nvSpPr>
        <p:spPr>
          <a:xfrm>
            <a:off x="838634" y="4591050"/>
            <a:ext cx="3921912"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7" name="Rectangle 16">
            <a:extLst>
              <a:ext uri="{FF2B5EF4-FFF2-40B4-BE49-F238E27FC236}">
                <a16:creationId xmlns:a16="http://schemas.microsoft.com/office/drawing/2014/main" id="{E93AB55F-5287-4D84-A61C-6A128C72AB5B}"/>
              </a:ext>
            </a:extLst>
          </p:cNvPr>
          <p:cNvSpPr/>
          <p:nvPr/>
        </p:nvSpPr>
        <p:spPr>
          <a:xfrm>
            <a:off x="5196901" y="4662426"/>
            <a:ext cx="3921912"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8" name="Content Placeholder 2">
            <a:extLst>
              <a:ext uri="{FF2B5EF4-FFF2-40B4-BE49-F238E27FC236}">
                <a16:creationId xmlns:a16="http://schemas.microsoft.com/office/drawing/2014/main" id="{B9EAFD84-8598-44D3-A042-F258B57B15F3}"/>
              </a:ext>
            </a:extLst>
          </p:cNvPr>
          <p:cNvSpPr txBox="1">
            <a:spLocks/>
          </p:cNvSpPr>
          <p:nvPr/>
        </p:nvSpPr>
        <p:spPr bwMode="auto">
          <a:xfrm>
            <a:off x="725488" y="5301044"/>
            <a:ext cx="7770813" cy="112469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1600" kern="0" dirty="0"/>
              <a:t>For most SNR range with different packet length, Opt.2 shows better throughput </a:t>
            </a:r>
          </a:p>
          <a:p>
            <a:pPr>
              <a:buFont typeface="Arial" panose="020B0604020202020204" pitchFamily="34" charset="0"/>
              <a:buChar char="•"/>
            </a:pPr>
            <a:r>
              <a:rPr lang="en-US" sz="1600" dirty="0"/>
              <a:t>For MCS 8 with performance degradation, MCS 6 provides better throughput for around 350 bytes and around 750 bytes of PPDUs</a:t>
            </a:r>
            <a:endParaRPr lang="en-US" sz="1600" kern="0" dirty="0"/>
          </a:p>
        </p:txBody>
      </p:sp>
    </p:spTree>
    <p:extLst>
      <p:ext uri="{BB962C8B-B14F-4D97-AF65-F5344CB8AC3E}">
        <p14:creationId xmlns:p14="http://schemas.microsoft.com/office/powerpoint/2010/main" val="227640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Highway 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734409" y="5219251"/>
            <a:ext cx="7770813" cy="950477"/>
          </a:xfrm>
        </p:spPr>
        <p:txBody>
          <a:bodyPr/>
          <a:lstStyle/>
          <a:p>
            <a:pPr>
              <a:buFont typeface="Arial" panose="020B0604020202020204" pitchFamily="34" charset="0"/>
              <a:buChar char="•"/>
            </a:pPr>
            <a:r>
              <a:rPr lang="en-US" sz="1600" dirty="0"/>
              <a:t>For most SNR range with different packet length, Opt.2 shows better throughput </a:t>
            </a:r>
          </a:p>
          <a:p>
            <a:pPr>
              <a:buFont typeface="Arial" panose="020B0604020202020204" pitchFamily="34" charset="0"/>
              <a:buChar char="•"/>
            </a:pPr>
            <a:r>
              <a:rPr lang="en-US" sz="1600" dirty="0"/>
              <a:t>Especially for MCS 6, Opt.2 provide prominent throughput gain.</a:t>
            </a:r>
          </a:p>
          <a:p>
            <a:pPr>
              <a:buFont typeface="Arial" panose="020B0604020202020204" pitchFamily="34" charset="0"/>
              <a:buChar char="•"/>
            </a:pPr>
            <a:r>
              <a:rPr lang="en-US" sz="1600" dirty="0"/>
              <a:t>For MCS 8 with performance degradation, MCS 6 provides better throughput for around 350 bytes and around 750 bytes of PPDUs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9077FE93-7CF8-42FD-A9D2-3BEDC5D7D9B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589314"/>
            <a:ext cx="4914900" cy="3744686"/>
          </a:xfrm>
          <a:prstGeom prst="rect">
            <a:avLst/>
          </a:prstGeom>
        </p:spPr>
      </p:pic>
      <p:pic>
        <p:nvPicPr>
          <p:cNvPr id="14" name="Picture 13" descr="A close up of a map&#10;&#10;Description automatically generated">
            <a:extLst>
              <a:ext uri="{FF2B5EF4-FFF2-40B4-BE49-F238E27FC236}">
                <a16:creationId xmlns:a16="http://schemas.microsoft.com/office/drawing/2014/main" id="{EC677346-9CB2-4E70-BAB9-C9C003A7B74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4988" y="1638749"/>
            <a:ext cx="4786975" cy="3647219"/>
          </a:xfrm>
          <a:prstGeom prst="rect">
            <a:avLst/>
          </a:prstGeom>
        </p:spPr>
      </p:pic>
      <p:sp>
        <p:nvSpPr>
          <p:cNvPr id="15" name="TextBox 14">
            <a:extLst>
              <a:ext uri="{FF2B5EF4-FFF2-40B4-BE49-F238E27FC236}">
                <a16:creationId xmlns:a16="http://schemas.microsoft.com/office/drawing/2014/main" id="{ABCA1D2A-6FBE-44A8-A2E8-92006C56C9F7}"/>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BE9369A0-04B6-4D28-B608-8C3DAC66341B}"/>
              </a:ext>
            </a:extLst>
          </p:cNvPr>
          <p:cNvSpPr/>
          <p:nvPr/>
        </p:nvSpPr>
        <p:spPr>
          <a:xfrm>
            <a:off x="990601" y="4586779"/>
            <a:ext cx="3899390"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7" name="Rectangle 16">
            <a:extLst>
              <a:ext uri="{FF2B5EF4-FFF2-40B4-BE49-F238E27FC236}">
                <a16:creationId xmlns:a16="http://schemas.microsoft.com/office/drawing/2014/main" id="{A4367D2D-B355-42EC-A1A7-526661CC1901}"/>
              </a:ext>
            </a:extLst>
          </p:cNvPr>
          <p:cNvSpPr/>
          <p:nvPr/>
        </p:nvSpPr>
        <p:spPr>
          <a:xfrm>
            <a:off x="5257799" y="4548679"/>
            <a:ext cx="3824779"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100211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Highway NLOS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741065" y="5113584"/>
            <a:ext cx="7770813" cy="1211016"/>
          </a:xfrm>
        </p:spPr>
        <p:txBody>
          <a:bodyPr/>
          <a:lstStyle/>
          <a:p>
            <a:pPr>
              <a:buFont typeface="Arial" panose="020B0604020202020204" pitchFamily="34" charset="0"/>
              <a:buChar char="•"/>
            </a:pPr>
            <a:r>
              <a:rPr lang="en-US" sz="1600" dirty="0"/>
              <a:t>For most SNR range with different packet length, Opt.2 shows better throughput </a:t>
            </a:r>
          </a:p>
          <a:p>
            <a:pPr>
              <a:buFont typeface="Arial" panose="020B0604020202020204" pitchFamily="34" charset="0"/>
              <a:buChar char="•"/>
            </a:pPr>
            <a:r>
              <a:rPr lang="en-US" sz="1600" dirty="0"/>
              <a:t>Especially for MCS 6, Opt.2 provide prominent throughput gain.</a:t>
            </a:r>
          </a:p>
          <a:p>
            <a:pPr>
              <a:buFont typeface="Arial" panose="020B0604020202020204" pitchFamily="34" charset="0"/>
              <a:buChar char="•"/>
            </a:pPr>
            <a:r>
              <a:rPr lang="en-US" sz="1600" dirty="0"/>
              <a:t>For MCS 8 with performance degradation, MCS 6 provides better throughput for around 350 bytes and around 750 bytes of PPDUs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9A4EA8D7-624D-46BF-BD21-51B1135B37E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1524000"/>
            <a:ext cx="4702672" cy="3582988"/>
          </a:xfrm>
          <a:prstGeom prst="rect">
            <a:avLst/>
          </a:prstGeom>
        </p:spPr>
      </p:pic>
      <p:pic>
        <p:nvPicPr>
          <p:cNvPr id="14" name="Picture 13" descr="A close up of a map&#10;&#10;Description automatically generated">
            <a:extLst>
              <a:ext uri="{FF2B5EF4-FFF2-40B4-BE49-F238E27FC236}">
                <a16:creationId xmlns:a16="http://schemas.microsoft.com/office/drawing/2014/main" id="{3C7ABCB4-3960-4794-9C76-61DB7512409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517403"/>
            <a:ext cx="4702670" cy="3582987"/>
          </a:xfrm>
          <a:prstGeom prst="rect">
            <a:avLst/>
          </a:prstGeom>
        </p:spPr>
      </p:pic>
      <p:sp>
        <p:nvSpPr>
          <p:cNvPr id="15" name="TextBox 14">
            <a:extLst>
              <a:ext uri="{FF2B5EF4-FFF2-40B4-BE49-F238E27FC236}">
                <a16:creationId xmlns:a16="http://schemas.microsoft.com/office/drawing/2014/main" id="{35EC75D8-52D6-43CE-AB33-0D0740E571E9}"/>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1CE762BC-3D17-4FD9-8AB2-B5F2B02FFB1C}"/>
              </a:ext>
            </a:extLst>
          </p:cNvPr>
          <p:cNvSpPr/>
          <p:nvPr/>
        </p:nvSpPr>
        <p:spPr>
          <a:xfrm>
            <a:off x="4970896" y="4470472"/>
            <a:ext cx="3846573"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7" name="Rectangle 16">
            <a:extLst>
              <a:ext uri="{FF2B5EF4-FFF2-40B4-BE49-F238E27FC236}">
                <a16:creationId xmlns:a16="http://schemas.microsoft.com/office/drawing/2014/main" id="{5D2D940C-466E-480D-8E36-0A276DD1475E}"/>
              </a:ext>
            </a:extLst>
          </p:cNvPr>
          <p:cNvSpPr/>
          <p:nvPr/>
        </p:nvSpPr>
        <p:spPr>
          <a:xfrm>
            <a:off x="838634" y="4441897"/>
            <a:ext cx="3733366"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937487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85800" y="1981200"/>
            <a:ext cx="7770813" cy="4419600"/>
          </a:xfrm>
        </p:spPr>
        <p:txBody>
          <a:bodyPr/>
          <a:lstStyle/>
          <a:p>
            <a:pPr>
              <a:buFont typeface="Arial" panose="020B0604020202020204" pitchFamily="34" charset="0"/>
              <a:buChar char="•"/>
            </a:pPr>
            <a:r>
              <a:rPr lang="en-US" sz="2000" dirty="0" err="1"/>
              <a:t>Midamble</a:t>
            </a:r>
            <a:r>
              <a:rPr lang="en-US" sz="2000" dirty="0"/>
              <a:t> structure protecting the very last data symbol from Doppler effect is preferred</a:t>
            </a:r>
          </a:p>
          <a:p>
            <a:pPr lvl="1">
              <a:buFont typeface="Arial" panose="020B0604020202020204" pitchFamily="34" charset="0"/>
              <a:buChar char="•"/>
            </a:pPr>
            <a:r>
              <a:rPr lang="en-US" sz="1800" dirty="0"/>
              <a:t>Meaningful throughput gap observed especially for 64 QAM and 256 QAM in different C2C channel models (e.g. mid-high Doppler environments). </a:t>
            </a:r>
          </a:p>
          <a:p>
            <a:pPr lvl="1">
              <a:buFont typeface="Arial" panose="020B0604020202020204" pitchFamily="34" charset="0"/>
              <a:buChar char="•"/>
            </a:pPr>
            <a:r>
              <a:rPr lang="en-US" sz="1800" dirty="0"/>
              <a:t>Barely no impact in terms of overhead</a:t>
            </a:r>
          </a:p>
          <a:p>
            <a:pPr>
              <a:buFont typeface="Arial" panose="020B0604020202020204" pitchFamily="34" charset="0"/>
              <a:buChar char="•"/>
            </a:pPr>
            <a:r>
              <a:rPr lang="en-US" sz="2000" dirty="0" err="1"/>
              <a:t>Midamble</a:t>
            </a:r>
            <a:r>
              <a:rPr lang="en-US" sz="2000" dirty="0"/>
              <a:t> periodicity with at least two values (Opt.2) provide prominent gain with 1 bit of control information overhead</a:t>
            </a:r>
          </a:p>
          <a:p>
            <a:pPr lvl="1">
              <a:buFont typeface="Arial" panose="020B0604020202020204" pitchFamily="34" charset="0"/>
              <a:buChar char="•"/>
            </a:pPr>
            <a:r>
              <a:rPr lang="en-US" sz="1800" dirty="0"/>
              <a:t>Opt. 2 shows better throughput for most SNR range with different packet length, </a:t>
            </a:r>
          </a:p>
          <a:p>
            <a:pPr lvl="2">
              <a:buFont typeface="Arial" panose="020B0604020202020204" pitchFamily="34" charset="0"/>
              <a:buChar char="•"/>
            </a:pPr>
            <a:r>
              <a:rPr lang="en-US" sz="1500" dirty="0"/>
              <a:t>For low-to-medium MCSs, M8 provides overhead advantages while M6 does not improve PER much.</a:t>
            </a:r>
          </a:p>
          <a:p>
            <a:pPr lvl="2">
              <a:buFont typeface="Arial" panose="020B0604020202020204" pitchFamily="34" charset="0"/>
              <a:buChar char="•"/>
            </a:pPr>
            <a:r>
              <a:rPr lang="en-US" sz="1500" dirty="0"/>
              <a:t>For medium-to-high MCSs, M4 results in noticeable performance gain (both throughput and PER) by compensating high Doppler effect as much as possible.</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322374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C44F-8F42-4279-BB05-156E9B4FE025}"/>
              </a:ext>
            </a:extLst>
          </p:cNvPr>
          <p:cNvSpPr>
            <a:spLocks noGrp="1"/>
          </p:cNvSpPr>
          <p:nvPr>
            <p:ph type="title"/>
          </p:nvPr>
        </p:nvSpPr>
        <p:spPr/>
        <p:txBody>
          <a:bodyPr/>
          <a:lstStyle/>
          <a:p>
            <a:r>
              <a:rPr lang="en-US" dirty="0"/>
              <a:t>SP1</a:t>
            </a:r>
          </a:p>
        </p:txBody>
      </p:sp>
      <p:sp>
        <p:nvSpPr>
          <p:cNvPr id="3" name="Content Placeholder 2">
            <a:extLst>
              <a:ext uri="{FF2B5EF4-FFF2-40B4-BE49-F238E27FC236}">
                <a16:creationId xmlns:a16="http://schemas.microsoft.com/office/drawing/2014/main" id="{94EE4F40-9311-4418-8647-AA68DD66E53B}"/>
              </a:ext>
            </a:extLst>
          </p:cNvPr>
          <p:cNvSpPr>
            <a:spLocks noGrp="1"/>
          </p:cNvSpPr>
          <p:nvPr>
            <p:ph idx="1"/>
          </p:nvPr>
        </p:nvSpPr>
        <p:spPr>
          <a:xfrm>
            <a:off x="533400" y="1894680"/>
            <a:ext cx="7770813" cy="4113213"/>
          </a:xfrm>
        </p:spPr>
        <p:txBody>
          <a:bodyPr/>
          <a:lstStyle/>
          <a:p>
            <a:pPr>
              <a:buFont typeface="Arial" panose="020B0604020202020204" pitchFamily="34" charset="0"/>
              <a:buChar char="•"/>
            </a:pPr>
            <a:r>
              <a:rPr lang="en-US" dirty="0"/>
              <a:t>Do you agree to add the following to section 3 in 11bd SFD? </a:t>
            </a:r>
          </a:p>
          <a:p>
            <a:pPr lvl="1">
              <a:buFont typeface="Arial" panose="020B0604020202020204" pitchFamily="34" charset="0"/>
              <a:buChar char="•"/>
            </a:pPr>
            <a:endParaRPr lang="en-US" dirty="0"/>
          </a:p>
          <a:p>
            <a:pPr lvl="2">
              <a:buFont typeface="Arial" panose="020B0604020202020204" pitchFamily="34" charset="0"/>
              <a:buChar char="•"/>
            </a:pPr>
            <a:endParaRPr lang="en-US" dirty="0"/>
          </a:p>
          <a:p>
            <a:pPr>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E5A8C0E3-9A25-4BC5-A81E-76F20AFACCE7}"/>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B3B17407-EB12-4E9B-B3F0-D452CA29AE71}"/>
              </a:ext>
            </a:extLst>
          </p:cNvPr>
          <p:cNvSpPr>
            <a:spLocks noGrp="1"/>
          </p:cNvSpPr>
          <p:nvPr>
            <p:ph type="ftr" idx="14"/>
          </p:nvPr>
        </p:nvSpPr>
        <p:spPr/>
        <p:txBody>
          <a:bodyPr/>
          <a:lstStyle/>
          <a:p>
            <a:r>
              <a:rPr lang="en-GB"/>
              <a:t>Yujin Noh, Newracom</a:t>
            </a:r>
            <a:endParaRPr lang="en-GB" dirty="0"/>
          </a:p>
        </p:txBody>
      </p:sp>
      <mc:AlternateContent xmlns:mc="http://schemas.openxmlformats.org/markup-compatibility/2006" xmlns:a14="http://schemas.microsoft.com/office/drawing/2010/main">
        <mc:Choice Requires="a14">
          <p:sp>
            <p:nvSpPr>
              <p:cNvPr id="6" name="Object 34">
                <a:extLst>
                  <a:ext uri="{FF2B5EF4-FFF2-40B4-BE49-F238E27FC236}">
                    <a16:creationId xmlns:a16="http://schemas.microsoft.com/office/drawing/2014/main" id="{585D5DC1-EE49-4161-9C62-DE69692854F2}"/>
                  </a:ext>
                </a:extLst>
              </p:cNvPr>
              <p:cNvSpPr txBox="1"/>
              <p:nvPr/>
            </p:nvSpPr>
            <p:spPr>
              <a:xfrm>
                <a:off x="3535362" y="3911292"/>
                <a:ext cx="2676525" cy="434975"/>
              </a:xfrm>
              <a:prstGeom prst="rect">
                <a:avLst/>
              </a:prstGeom>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𝑀𝐴</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𝑆𝑌𝑀</m:t>
                                  </m:r>
                                </m:sub>
                              </m:sSub>
                              <m:r>
                                <a:rPr lang="en-US" i="1">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e>
                      </m:d>
                    </m:oMath>
                  </m:oMathPara>
                </a14:m>
                <a:endParaRPr lang="en-US" dirty="0"/>
              </a:p>
            </p:txBody>
          </p:sp>
        </mc:Choice>
        <mc:Fallback xmlns="">
          <p:sp>
            <p:nvSpPr>
              <p:cNvPr id="6" name="Object 34">
                <a:extLst>
                  <a:ext uri="{FF2B5EF4-FFF2-40B4-BE49-F238E27FC236}">
                    <a16:creationId xmlns:a16="http://schemas.microsoft.com/office/drawing/2014/main" id="{585D5DC1-EE49-4161-9C62-DE69692854F2}"/>
                  </a:ext>
                </a:extLst>
              </p:cNvPr>
              <p:cNvSpPr txBox="1">
                <a:spLocks noRot="1" noChangeAspect="1" noMove="1" noResize="1" noEditPoints="1" noAdjustHandles="1" noChangeArrowheads="1" noChangeShapeType="1" noTextEdit="1"/>
              </p:cNvSpPr>
              <p:nvPr/>
            </p:nvSpPr>
            <p:spPr>
              <a:xfrm>
                <a:off x="3535362" y="3911292"/>
                <a:ext cx="2676525" cy="434975"/>
              </a:xfrm>
              <a:prstGeom prst="rect">
                <a:avLst/>
              </a:prstGeom>
              <a:blipFill>
                <a:blip r:embed="rId2"/>
                <a:stretch>
                  <a:fillRect b="-1408"/>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3EAA1DE-F370-4DD7-821C-2B43A5FC298A}"/>
              </a:ext>
            </a:extLst>
          </p:cNvPr>
          <p:cNvSpPr/>
          <p:nvPr/>
        </p:nvSpPr>
        <p:spPr>
          <a:xfrm>
            <a:off x="4114800" y="4491793"/>
            <a:ext cx="3025187" cy="338554"/>
          </a:xfrm>
          <a:prstGeom prst="rect">
            <a:avLst/>
          </a:prstGeom>
        </p:spPr>
        <p:txBody>
          <a:bodyPr wrap="none">
            <a:spAutoFit/>
          </a:bodyPr>
          <a:lstStyle/>
          <a:p>
            <a:r>
              <a:rPr lang="en-US" sz="1600" i="1" dirty="0">
                <a:solidFill>
                  <a:schemeClr val="tx1"/>
                </a:solidFill>
              </a:rPr>
              <a:t>N</a:t>
            </a:r>
            <a:r>
              <a:rPr lang="en-US" sz="1600" i="1" baseline="-25000" dirty="0">
                <a:solidFill>
                  <a:schemeClr val="tx1"/>
                </a:solidFill>
              </a:rPr>
              <a:t>SYM</a:t>
            </a:r>
            <a:r>
              <a:rPr lang="en-US" sz="1600" i="1" dirty="0">
                <a:solidFill>
                  <a:schemeClr val="tx1"/>
                </a:solidFill>
              </a:rPr>
              <a:t> </a:t>
            </a:r>
            <a:r>
              <a:rPr lang="en-US" sz="1600" dirty="0">
                <a:solidFill>
                  <a:schemeClr val="tx1"/>
                </a:solidFill>
              </a:rPr>
              <a:t>: the number of data symbols</a:t>
            </a:r>
            <a:endParaRPr lang="en-US" sz="1600" baseline="-25000" dirty="0">
              <a:solidFill>
                <a:schemeClr val="tx1"/>
              </a:solidFill>
            </a:endParaRPr>
          </a:p>
        </p:txBody>
      </p:sp>
      <p:sp>
        <p:nvSpPr>
          <p:cNvPr id="8" name="Rectangle 7">
            <a:extLst>
              <a:ext uri="{FF2B5EF4-FFF2-40B4-BE49-F238E27FC236}">
                <a16:creationId xmlns:a16="http://schemas.microsoft.com/office/drawing/2014/main" id="{1CFD02C9-89ED-4FC9-8602-48257D936523}"/>
              </a:ext>
            </a:extLst>
          </p:cNvPr>
          <p:cNvSpPr/>
          <p:nvPr/>
        </p:nvSpPr>
        <p:spPr>
          <a:xfrm>
            <a:off x="1676400" y="3459182"/>
            <a:ext cx="3506088" cy="369332"/>
          </a:xfrm>
          <a:prstGeom prst="rect">
            <a:avLst/>
          </a:prstGeom>
        </p:spPr>
        <p:txBody>
          <a:bodyPr wrap="none">
            <a:spAutoFit/>
          </a:bodyPr>
          <a:lstStyle/>
          <a:p>
            <a:r>
              <a:rPr lang="en-US" sz="1800" dirty="0">
                <a:solidFill>
                  <a:srgbClr val="000000"/>
                </a:solidFill>
                <a:latin typeface="Times New Roman" panose="02020603050405020304" pitchFamily="18" charset="0"/>
              </a:rPr>
              <a:t>The number of </a:t>
            </a:r>
            <a:r>
              <a:rPr lang="en-US" sz="1800" dirty="0" err="1">
                <a:solidFill>
                  <a:srgbClr val="000000"/>
                </a:solidFill>
                <a:latin typeface="Times New Roman" panose="02020603050405020304" pitchFamily="18" charset="0"/>
              </a:rPr>
              <a:t>midamble</a:t>
            </a:r>
            <a:r>
              <a:rPr lang="en-US" sz="1800" dirty="0">
                <a:solidFill>
                  <a:srgbClr val="000000"/>
                </a:solidFill>
                <a:latin typeface="Times New Roman" panose="02020603050405020304" pitchFamily="18" charset="0"/>
              </a:rPr>
              <a:t> periods, </a:t>
            </a:r>
            <a:endParaRPr lang="en-US" sz="1800" dirty="0"/>
          </a:p>
        </p:txBody>
      </p:sp>
    </p:spTree>
    <p:extLst>
      <p:ext uri="{BB962C8B-B14F-4D97-AF65-F5344CB8AC3E}">
        <p14:creationId xmlns:p14="http://schemas.microsoft.com/office/powerpoint/2010/main" val="1127575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05EA-00A1-4CED-B7A1-C32131EECF78}"/>
              </a:ext>
            </a:extLst>
          </p:cNvPr>
          <p:cNvSpPr>
            <a:spLocks noGrp="1"/>
          </p:cNvSpPr>
          <p:nvPr>
            <p:ph type="title"/>
          </p:nvPr>
        </p:nvSpPr>
        <p:spPr/>
        <p:txBody>
          <a:bodyPr/>
          <a:lstStyle/>
          <a:p>
            <a:r>
              <a:rPr lang="en-US" dirty="0"/>
              <a:t>SP2</a:t>
            </a:r>
          </a:p>
        </p:txBody>
      </p:sp>
      <p:sp>
        <p:nvSpPr>
          <p:cNvPr id="3" name="Content Placeholder 2">
            <a:extLst>
              <a:ext uri="{FF2B5EF4-FFF2-40B4-BE49-F238E27FC236}">
                <a16:creationId xmlns:a16="http://schemas.microsoft.com/office/drawing/2014/main" id="{A2D13C7F-AB0A-4FFD-9C3C-41A55DC00B0B}"/>
              </a:ext>
            </a:extLst>
          </p:cNvPr>
          <p:cNvSpPr>
            <a:spLocks noGrp="1"/>
          </p:cNvSpPr>
          <p:nvPr>
            <p:ph idx="1"/>
          </p:nvPr>
        </p:nvSpPr>
        <p:spPr/>
        <p:txBody>
          <a:bodyPr/>
          <a:lstStyle/>
          <a:p>
            <a:pPr>
              <a:buFont typeface="Arial" panose="020B0604020202020204" pitchFamily="34" charset="0"/>
              <a:buChar char="•"/>
            </a:pPr>
            <a:r>
              <a:rPr lang="en-US" dirty="0"/>
              <a:t>Do you agree to add the following to section 3 in 11bd SFD? </a:t>
            </a:r>
          </a:p>
          <a:p>
            <a:pPr marL="400050" lvl="1" indent="0"/>
            <a:r>
              <a:rPr lang="en-US" b="0" dirty="0"/>
              <a:t>“11bd PPDU shall support at least two values of </a:t>
            </a:r>
            <a:r>
              <a:rPr lang="en-US" b="0" dirty="0" err="1"/>
              <a:t>midamble</a:t>
            </a:r>
            <a:r>
              <a:rPr lang="en-US" b="0" dirty="0"/>
              <a:t> periodicity. </a:t>
            </a:r>
            <a:r>
              <a:rPr lang="en-US" dirty="0" err="1"/>
              <a:t>Midamble</a:t>
            </a:r>
            <a:r>
              <a:rPr lang="en-US" dirty="0"/>
              <a:t> periodicity is TBD.</a:t>
            </a:r>
            <a:r>
              <a:rPr lang="en-US" b="0" dirty="0"/>
              <a:t>”</a:t>
            </a:r>
          </a:p>
          <a:p>
            <a:pPr>
              <a:buFont typeface="Arial" panose="020B0604020202020204" pitchFamily="34" charset="0"/>
              <a:buChar char="•"/>
            </a:pPr>
            <a:endParaRPr lang="en-US" dirty="0"/>
          </a:p>
          <a:p>
            <a:pPr lvl="1">
              <a:buFont typeface="Arial" panose="020B0604020202020204" pitchFamily="34" charset="0"/>
              <a:buChar char="•"/>
            </a:pPr>
            <a:r>
              <a:rPr lang="en-US" dirty="0"/>
              <a:t>Y</a:t>
            </a:r>
          </a:p>
          <a:p>
            <a:pPr lvl="1">
              <a:buFont typeface="Arial" panose="020B0604020202020204" pitchFamily="34" charset="0"/>
              <a:buChar char="•"/>
            </a:pPr>
            <a:r>
              <a:rPr lang="en-US" dirty="0"/>
              <a:t>N</a:t>
            </a:r>
          </a:p>
          <a:p>
            <a:pPr lvl="1">
              <a:buFont typeface="Arial" panose="020B0604020202020204" pitchFamily="34" charset="0"/>
              <a:buChar char="•"/>
            </a:pPr>
            <a:r>
              <a:rPr lang="en-US" dirty="0"/>
              <a:t>A</a:t>
            </a:r>
          </a:p>
          <a:p>
            <a:endParaRPr lang="en-US" dirty="0"/>
          </a:p>
        </p:txBody>
      </p:sp>
      <p:sp>
        <p:nvSpPr>
          <p:cNvPr id="4" name="Slide Number Placeholder 3">
            <a:extLst>
              <a:ext uri="{FF2B5EF4-FFF2-40B4-BE49-F238E27FC236}">
                <a16:creationId xmlns:a16="http://schemas.microsoft.com/office/drawing/2014/main" id="{2DD5508F-5FAD-4BE1-9398-8E4EF588EC55}"/>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7EA6F94C-6E7D-4D46-80D4-84D99FC274AC}"/>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2530708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05EA-00A1-4CED-B7A1-C32131EECF78}"/>
              </a:ext>
            </a:extLst>
          </p:cNvPr>
          <p:cNvSpPr>
            <a:spLocks noGrp="1"/>
          </p:cNvSpPr>
          <p:nvPr>
            <p:ph type="title"/>
          </p:nvPr>
        </p:nvSpPr>
        <p:spPr/>
        <p:txBody>
          <a:bodyPr/>
          <a:lstStyle/>
          <a:p>
            <a:r>
              <a:rPr lang="en-US" dirty="0"/>
              <a:t>SP3</a:t>
            </a:r>
          </a:p>
        </p:txBody>
      </p:sp>
      <p:sp>
        <p:nvSpPr>
          <p:cNvPr id="3" name="Content Placeholder 2">
            <a:extLst>
              <a:ext uri="{FF2B5EF4-FFF2-40B4-BE49-F238E27FC236}">
                <a16:creationId xmlns:a16="http://schemas.microsoft.com/office/drawing/2014/main" id="{A2D13C7F-AB0A-4FFD-9C3C-41A55DC00B0B}"/>
              </a:ext>
            </a:extLst>
          </p:cNvPr>
          <p:cNvSpPr>
            <a:spLocks noGrp="1"/>
          </p:cNvSpPr>
          <p:nvPr>
            <p:ph idx="1"/>
          </p:nvPr>
        </p:nvSpPr>
        <p:spPr/>
        <p:txBody>
          <a:bodyPr/>
          <a:lstStyle/>
          <a:p>
            <a:pPr>
              <a:buFont typeface="Arial" panose="020B0604020202020204" pitchFamily="34" charset="0"/>
              <a:buChar char="•"/>
            </a:pPr>
            <a:r>
              <a:rPr lang="en-US" dirty="0"/>
              <a:t>Do you agree to add the following to section 3 in 11bd SFD? </a:t>
            </a:r>
          </a:p>
          <a:p>
            <a:pPr marL="400050" lvl="1" indent="0"/>
            <a:r>
              <a:rPr lang="en-US" b="0" dirty="0"/>
              <a:t>“</a:t>
            </a:r>
            <a:r>
              <a:rPr lang="en-US" dirty="0"/>
              <a:t>11bd PPDU shall support </a:t>
            </a:r>
            <a:r>
              <a:rPr lang="en-US" dirty="0" err="1"/>
              <a:t>Midamble</a:t>
            </a:r>
            <a:r>
              <a:rPr lang="en-US" dirty="0"/>
              <a:t> periodicity indication that</a:t>
            </a:r>
            <a:endParaRPr lang="en-US" b="0" dirty="0"/>
          </a:p>
          <a:p>
            <a:pPr marL="400050" lvl="1" indent="0"/>
            <a:r>
              <a:rPr lang="en-US" dirty="0"/>
              <a:t>  indicates the </a:t>
            </a:r>
            <a:r>
              <a:rPr lang="en-US" dirty="0" err="1"/>
              <a:t>Midamble</a:t>
            </a:r>
            <a:r>
              <a:rPr lang="en-US" dirty="0"/>
              <a:t> periodicity in number of OFDM symbols</a:t>
            </a:r>
          </a:p>
          <a:p>
            <a:pPr marL="400050" lvl="1" indent="0"/>
            <a:r>
              <a:rPr lang="en-US" dirty="0"/>
              <a:t>	 in the Data field. </a:t>
            </a:r>
            <a:endParaRPr lang="en-US" b="0" dirty="0"/>
          </a:p>
          <a:p>
            <a:pPr>
              <a:buFont typeface="Arial" panose="020B0604020202020204" pitchFamily="34" charset="0"/>
              <a:buChar char="•"/>
            </a:pPr>
            <a:endParaRPr lang="en-US" dirty="0"/>
          </a:p>
          <a:p>
            <a:pPr lvl="1">
              <a:buFont typeface="Arial" panose="020B0604020202020204" pitchFamily="34" charset="0"/>
              <a:buChar char="•"/>
            </a:pPr>
            <a:r>
              <a:rPr lang="en-US" dirty="0"/>
              <a:t>Y</a:t>
            </a:r>
          </a:p>
          <a:p>
            <a:pPr lvl="1">
              <a:buFont typeface="Arial" panose="020B0604020202020204" pitchFamily="34" charset="0"/>
              <a:buChar char="•"/>
            </a:pPr>
            <a:r>
              <a:rPr lang="en-US" dirty="0"/>
              <a:t>N</a:t>
            </a:r>
          </a:p>
          <a:p>
            <a:pPr lvl="1">
              <a:buFont typeface="Arial" panose="020B0604020202020204" pitchFamily="34" charset="0"/>
              <a:buChar char="•"/>
            </a:pPr>
            <a:r>
              <a:rPr lang="en-US" dirty="0"/>
              <a:t>A</a:t>
            </a:r>
          </a:p>
          <a:p>
            <a:endParaRPr lang="en-US" dirty="0"/>
          </a:p>
        </p:txBody>
      </p:sp>
      <p:sp>
        <p:nvSpPr>
          <p:cNvPr id="4" name="Slide Number Placeholder 3">
            <a:extLst>
              <a:ext uri="{FF2B5EF4-FFF2-40B4-BE49-F238E27FC236}">
                <a16:creationId xmlns:a16="http://schemas.microsoft.com/office/drawing/2014/main" id="{2DD5508F-5FAD-4BE1-9398-8E4EF588EC55}"/>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7EA6F94C-6E7D-4D46-80D4-84D99FC274AC}"/>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233565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[1] 11-19/0514r4 Motion Booklet for IEEE 802.11 </a:t>
            </a:r>
            <a:r>
              <a:rPr lang="en-US" dirty="0" err="1"/>
              <a:t>TGbd</a:t>
            </a:r>
            <a:endParaRPr lang="en-US" dirty="0"/>
          </a:p>
          <a:p>
            <a:pPr>
              <a:buFont typeface="Arial" panose="020B0604020202020204" pitchFamily="34" charset="0"/>
              <a:buChar char="•"/>
            </a:pPr>
            <a:r>
              <a:rPr lang="en-US" dirty="0"/>
              <a:t>[2] 11-19/0685r2 </a:t>
            </a:r>
            <a:r>
              <a:rPr lang="en-US" dirty="0" err="1"/>
              <a:t>Midamble</a:t>
            </a:r>
            <a:r>
              <a:rPr lang="en-US" dirty="0"/>
              <a:t> Compression</a:t>
            </a:r>
          </a:p>
          <a:p>
            <a:pPr>
              <a:buFont typeface="Arial" panose="020B0604020202020204" pitchFamily="34" charset="0"/>
              <a:buChar char="•"/>
            </a:pPr>
            <a:r>
              <a:rPr lang="en-US" dirty="0"/>
              <a:t>[3] 11-19/0684r0 </a:t>
            </a:r>
            <a:r>
              <a:rPr lang="en-US" dirty="0" err="1"/>
              <a:t>Midamble</a:t>
            </a:r>
            <a:r>
              <a:rPr lang="en-US" dirty="0"/>
              <a:t> Periodicity</a:t>
            </a:r>
          </a:p>
          <a:p>
            <a:pPr>
              <a:buFont typeface="Arial" panose="020B0604020202020204" pitchFamily="34" charset="0"/>
              <a:buChar char="•"/>
            </a:pPr>
            <a:r>
              <a:rPr lang="en-US" dirty="0"/>
              <a:t>[4] 11-19/0740r4 </a:t>
            </a:r>
            <a:r>
              <a:rPr lang="en-US" altLang="ko-KR" dirty="0">
                <a:solidFill>
                  <a:schemeClr val="tx1"/>
                </a:solidFill>
                <a:ea typeface="굴림" panose="020B0600000101010101" pitchFamily="50" charset="-127"/>
              </a:rPr>
              <a:t>Performance evaluation of Mid-amble </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3293325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B8B6-5084-424C-8472-D46EA251FBEC}"/>
              </a:ext>
            </a:extLst>
          </p:cNvPr>
          <p:cNvSpPr>
            <a:spLocks noGrp="1"/>
          </p:cNvSpPr>
          <p:nvPr>
            <p:ph type="title"/>
          </p:nvPr>
        </p:nvSpPr>
        <p:spPr/>
        <p:txBody>
          <a:bodyPr/>
          <a:lstStyle/>
          <a:p>
            <a:r>
              <a:rPr lang="en-US" dirty="0"/>
              <a:t>APPENDIX 1 - </a:t>
            </a:r>
            <a:br>
              <a:rPr lang="en-US" dirty="0"/>
            </a:br>
            <a:r>
              <a:rPr lang="en-US" sz="2800" dirty="0" err="1"/>
              <a:t>Midamble</a:t>
            </a:r>
            <a:r>
              <a:rPr lang="en-US" sz="2800" dirty="0"/>
              <a:t> structure</a:t>
            </a:r>
            <a:br>
              <a:rPr lang="en-US" sz="2800" dirty="0"/>
            </a:br>
            <a:br>
              <a:rPr lang="en-US" dirty="0"/>
            </a:br>
            <a:endParaRPr lang="en-US" dirty="0"/>
          </a:p>
        </p:txBody>
      </p:sp>
      <p:sp>
        <p:nvSpPr>
          <p:cNvPr id="3" name="Text Placeholder 2">
            <a:extLst>
              <a:ext uri="{FF2B5EF4-FFF2-40B4-BE49-F238E27FC236}">
                <a16:creationId xmlns:a16="http://schemas.microsoft.com/office/drawing/2014/main" id="{D5B62066-EF87-45A4-B52F-00509835A94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E4D5649-AC39-4B60-9F2A-1B45C03920AA}"/>
              </a:ext>
            </a:extLst>
          </p:cNvPr>
          <p:cNvSpPr>
            <a:spLocks noGrp="1"/>
          </p:cNvSpPr>
          <p:nvPr>
            <p:ph type="ftr" idx="11"/>
          </p:nvPr>
        </p:nvSpPr>
        <p:spPr/>
        <p:txBody>
          <a:bodyPr/>
          <a:lstStyle/>
          <a:p>
            <a:r>
              <a:rPr lang="en-GB"/>
              <a:t>Yujin Noh, Newracom</a:t>
            </a:r>
          </a:p>
        </p:txBody>
      </p:sp>
      <p:sp>
        <p:nvSpPr>
          <p:cNvPr id="5" name="Slide Number Placeholder 4">
            <a:extLst>
              <a:ext uri="{FF2B5EF4-FFF2-40B4-BE49-F238E27FC236}">
                <a16:creationId xmlns:a16="http://schemas.microsoft.com/office/drawing/2014/main" id="{428F587C-D3FD-4A93-A110-49CE4BD74BEE}"/>
              </a:ext>
            </a:extLst>
          </p:cNvPr>
          <p:cNvSpPr>
            <a:spLocks noGrp="1"/>
          </p:cNvSpPr>
          <p:nvPr>
            <p:ph type="sldNum" idx="12"/>
          </p:nvPr>
        </p:nvSpPr>
        <p:spPr/>
        <p:txBody>
          <a:bodyPr/>
          <a:lstStyle/>
          <a:p>
            <a:r>
              <a:rPr lang="en-GB"/>
              <a:t>Slide </a:t>
            </a:r>
            <a:fld id="{3ABCC52B-A3F7-440B-BBF2-55191E6E7773}" type="slidenum">
              <a:rPr lang="en-GB" smtClean="0"/>
              <a:pPr/>
              <a:t>29</a:t>
            </a:fld>
            <a:endParaRPr lang="en-GB"/>
          </a:p>
        </p:txBody>
      </p:sp>
    </p:spTree>
    <p:extLst>
      <p:ext uri="{BB962C8B-B14F-4D97-AF65-F5344CB8AC3E}">
        <p14:creationId xmlns:p14="http://schemas.microsoft.com/office/powerpoint/2010/main" val="197450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(2/2)</a:t>
            </a:r>
          </a:p>
        </p:txBody>
      </p:sp>
      <p:sp>
        <p:nvSpPr>
          <p:cNvPr id="3" name="Content Placeholder 2"/>
          <p:cNvSpPr>
            <a:spLocks noGrp="1"/>
          </p:cNvSpPr>
          <p:nvPr>
            <p:ph idx="1"/>
          </p:nvPr>
        </p:nvSpPr>
        <p:spPr>
          <a:xfrm>
            <a:off x="685800" y="1981200"/>
            <a:ext cx="7770813" cy="4419600"/>
          </a:xfrm>
        </p:spPr>
        <p:txBody>
          <a:bodyPr/>
          <a:lstStyle/>
          <a:p>
            <a:pPr>
              <a:buFont typeface="Arial" panose="020B0604020202020204" pitchFamily="34" charset="0"/>
              <a:buChar char="•"/>
            </a:pPr>
            <a:r>
              <a:rPr lang="en-US" dirty="0"/>
              <a:t>In this contribution, with additional simulation results on two topics below, </a:t>
            </a:r>
            <a:r>
              <a:rPr lang="en-US" dirty="0" err="1"/>
              <a:t>Midamble</a:t>
            </a:r>
            <a:r>
              <a:rPr lang="en-US" dirty="0"/>
              <a:t> is intensely taken into account to help the group make a progress this meeting.</a:t>
            </a:r>
          </a:p>
          <a:p>
            <a:pPr lvl="1">
              <a:buFont typeface="Arial" panose="020B0604020202020204" pitchFamily="34" charset="0"/>
              <a:buChar char="•"/>
            </a:pPr>
            <a:r>
              <a:rPr lang="en-US" dirty="0" err="1"/>
              <a:t>Midamble</a:t>
            </a:r>
            <a:r>
              <a:rPr lang="en-US" dirty="0"/>
              <a:t> structure</a:t>
            </a:r>
          </a:p>
          <a:p>
            <a:pPr lvl="1">
              <a:buFont typeface="Arial" panose="020B0604020202020204" pitchFamily="34" charset="0"/>
              <a:buChar char="•"/>
            </a:pPr>
            <a:r>
              <a:rPr lang="en-US" dirty="0"/>
              <a:t>The number of </a:t>
            </a:r>
            <a:r>
              <a:rPr lang="en-US" dirty="0" err="1"/>
              <a:t>Midamble</a:t>
            </a:r>
            <a:r>
              <a:rPr lang="en-US" dirty="0"/>
              <a:t> periodicity and its values</a:t>
            </a:r>
          </a:p>
          <a:p>
            <a:pPr>
              <a:buFont typeface="Arial" panose="020B0604020202020204" pitchFamily="34" charset="0"/>
              <a:buChar char="•"/>
            </a:pPr>
            <a:endParaRPr lang="en-US" dirty="0"/>
          </a:p>
          <a:p>
            <a:pPr>
              <a:buFont typeface="Arial" panose="020B0604020202020204" pitchFamily="34" charset="0"/>
              <a:buChar char="•"/>
            </a:pPr>
            <a:endParaRPr lang="en-US" sz="2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683655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Rural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6" name="Picture 15" descr="A picture containing object&#10;&#10;Description automatically generated">
            <a:extLst>
              <a:ext uri="{FF2B5EF4-FFF2-40B4-BE49-F238E27FC236}">
                <a16:creationId xmlns:a16="http://schemas.microsoft.com/office/drawing/2014/main" id="{AC5DDAFD-B593-4C68-8FA3-7B9F4932F21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5120" y="1447800"/>
            <a:ext cx="10068851" cy="5183187"/>
          </a:xfrm>
          <a:prstGeom prst="rect">
            <a:avLst/>
          </a:prstGeom>
        </p:spPr>
      </p:pic>
    </p:spTree>
    <p:extLst>
      <p:ext uri="{BB962C8B-B14F-4D97-AF65-F5344CB8AC3E}">
        <p14:creationId xmlns:p14="http://schemas.microsoft.com/office/powerpoint/2010/main" val="1150558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Crossing NLOS </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4" name="Picture 13" descr="A close up of a map&#10;&#10;Description automatically generated">
            <a:extLst>
              <a:ext uri="{FF2B5EF4-FFF2-40B4-BE49-F238E27FC236}">
                <a16:creationId xmlns:a16="http://schemas.microsoft.com/office/drawing/2014/main" id="{C5F80A56-86DE-4455-AE1D-5EB84735DB3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429" y="1527799"/>
            <a:ext cx="10019469" cy="5157767"/>
          </a:xfrm>
          <a:prstGeom prst="rect">
            <a:avLst/>
          </a:prstGeom>
        </p:spPr>
      </p:pic>
    </p:spTree>
    <p:extLst>
      <p:ext uri="{BB962C8B-B14F-4D97-AF65-F5344CB8AC3E}">
        <p14:creationId xmlns:p14="http://schemas.microsoft.com/office/powerpoint/2010/main" val="4044904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LOS with M4</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1" name="Picture 10" descr="A close up of a mans face&#10;&#10;Description automatically generated">
            <a:extLst>
              <a:ext uri="{FF2B5EF4-FFF2-40B4-BE49-F238E27FC236}">
                <a16:creationId xmlns:a16="http://schemas.microsoft.com/office/drawing/2014/main" id="{F75DD283-622A-4359-8A80-3D0BC42F169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878" y="1419860"/>
            <a:ext cx="9970167" cy="5132388"/>
          </a:xfrm>
          <a:prstGeom prst="rect">
            <a:avLst/>
          </a:prstGeom>
        </p:spPr>
      </p:pic>
    </p:spTree>
    <p:extLst>
      <p:ext uri="{BB962C8B-B14F-4D97-AF65-F5344CB8AC3E}">
        <p14:creationId xmlns:p14="http://schemas.microsoft.com/office/powerpoint/2010/main" val="3086112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7" name="Picture 6" descr="A close up of a map&#10;&#10;Description automatically generated">
            <a:extLst>
              <a:ext uri="{FF2B5EF4-FFF2-40B4-BE49-F238E27FC236}">
                <a16:creationId xmlns:a16="http://schemas.microsoft.com/office/drawing/2014/main" id="{7D5F3AB2-F570-40C3-A754-5FBD7EF5638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1524000"/>
            <a:ext cx="9970167" cy="5132388"/>
          </a:xfrm>
          <a:prstGeom prst="rect">
            <a:avLst/>
          </a:prstGeom>
        </p:spPr>
      </p:pic>
    </p:spTree>
    <p:extLst>
      <p:ext uri="{BB962C8B-B14F-4D97-AF65-F5344CB8AC3E}">
        <p14:creationId xmlns:p14="http://schemas.microsoft.com/office/powerpoint/2010/main" val="148353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Approaching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4" name="Picture 13" descr="A close up of a map&#10;&#10;Description automatically generated">
            <a:extLst>
              <a:ext uri="{FF2B5EF4-FFF2-40B4-BE49-F238E27FC236}">
                <a16:creationId xmlns:a16="http://schemas.microsoft.com/office/drawing/2014/main" id="{9EC207E4-9014-492A-99D1-F12D997C1CD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793" y="1609499"/>
            <a:ext cx="9473663" cy="4876800"/>
          </a:xfrm>
          <a:prstGeom prst="rect">
            <a:avLst/>
          </a:prstGeom>
        </p:spPr>
      </p:pic>
    </p:spTree>
    <p:extLst>
      <p:ext uri="{BB962C8B-B14F-4D97-AF65-F5344CB8AC3E}">
        <p14:creationId xmlns:p14="http://schemas.microsoft.com/office/powerpoint/2010/main" val="3496901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a:extLst>
              <a:ext uri="{FF2B5EF4-FFF2-40B4-BE49-F238E27FC236}">
                <a16:creationId xmlns:a16="http://schemas.microsoft.com/office/drawing/2014/main" id="{48FA4516-4B3D-4D84-8EA2-118CB9C42FB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619845"/>
            <a:ext cx="9588078" cy="4935698"/>
          </a:xfrm>
          <a:prstGeom prst="rect">
            <a:avLst/>
          </a:prstGeom>
        </p:spPr>
      </p:pic>
    </p:spTree>
    <p:extLst>
      <p:ext uri="{BB962C8B-B14F-4D97-AF65-F5344CB8AC3E}">
        <p14:creationId xmlns:p14="http://schemas.microsoft.com/office/powerpoint/2010/main" val="3653449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text on a white background&#10;&#10;Description automatically generated">
            <a:extLst>
              <a:ext uri="{FF2B5EF4-FFF2-40B4-BE49-F238E27FC236}">
                <a16:creationId xmlns:a16="http://schemas.microsoft.com/office/drawing/2014/main" id="{BAFF8A7D-812A-46BA-859D-45E933468FB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469151"/>
            <a:ext cx="9900935" cy="5096749"/>
          </a:xfrm>
          <a:prstGeom prst="rect">
            <a:avLst/>
          </a:prstGeom>
        </p:spPr>
      </p:pic>
    </p:spTree>
    <p:extLst>
      <p:ext uri="{BB962C8B-B14F-4D97-AF65-F5344CB8AC3E}">
        <p14:creationId xmlns:p14="http://schemas.microsoft.com/office/powerpoint/2010/main" val="4164008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B8B6-5084-424C-8472-D46EA251FBEC}"/>
              </a:ext>
            </a:extLst>
          </p:cNvPr>
          <p:cNvSpPr>
            <a:spLocks noGrp="1"/>
          </p:cNvSpPr>
          <p:nvPr>
            <p:ph type="title"/>
          </p:nvPr>
        </p:nvSpPr>
        <p:spPr/>
        <p:txBody>
          <a:bodyPr/>
          <a:lstStyle/>
          <a:p>
            <a:r>
              <a:rPr lang="en-US" dirty="0"/>
              <a:t>APPENDIX 2 – </a:t>
            </a:r>
            <a:br>
              <a:rPr lang="en-US" dirty="0"/>
            </a:br>
            <a:r>
              <a:rPr lang="en-US" sz="2800" dirty="0"/>
              <a:t>The number of </a:t>
            </a:r>
            <a:r>
              <a:rPr lang="en-US" sz="2800" dirty="0" err="1"/>
              <a:t>Midamble</a:t>
            </a:r>
            <a:r>
              <a:rPr lang="en-US" sz="2800" dirty="0"/>
              <a:t> periodicity and its values</a:t>
            </a:r>
            <a:endParaRPr lang="en-US" dirty="0"/>
          </a:p>
        </p:txBody>
      </p:sp>
      <p:sp>
        <p:nvSpPr>
          <p:cNvPr id="3" name="Text Placeholder 2">
            <a:extLst>
              <a:ext uri="{FF2B5EF4-FFF2-40B4-BE49-F238E27FC236}">
                <a16:creationId xmlns:a16="http://schemas.microsoft.com/office/drawing/2014/main" id="{D5B62066-EF87-45A4-B52F-00509835A94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E4D5649-AC39-4B60-9F2A-1B45C03920AA}"/>
              </a:ext>
            </a:extLst>
          </p:cNvPr>
          <p:cNvSpPr>
            <a:spLocks noGrp="1"/>
          </p:cNvSpPr>
          <p:nvPr>
            <p:ph type="ftr" idx="11"/>
          </p:nvPr>
        </p:nvSpPr>
        <p:spPr/>
        <p:txBody>
          <a:bodyPr/>
          <a:lstStyle/>
          <a:p>
            <a:r>
              <a:rPr lang="en-GB"/>
              <a:t>Yujin Noh, Newracom</a:t>
            </a:r>
          </a:p>
        </p:txBody>
      </p:sp>
      <p:sp>
        <p:nvSpPr>
          <p:cNvPr id="5" name="Slide Number Placeholder 4">
            <a:extLst>
              <a:ext uri="{FF2B5EF4-FFF2-40B4-BE49-F238E27FC236}">
                <a16:creationId xmlns:a16="http://schemas.microsoft.com/office/drawing/2014/main" id="{428F587C-D3FD-4A93-A110-49CE4BD74BEE}"/>
              </a:ext>
            </a:extLst>
          </p:cNvPr>
          <p:cNvSpPr>
            <a:spLocks noGrp="1"/>
          </p:cNvSpPr>
          <p:nvPr>
            <p:ph type="sldNum" idx="12"/>
          </p:nvPr>
        </p:nvSpPr>
        <p:spPr/>
        <p:txBody>
          <a:bodyPr/>
          <a:lstStyle/>
          <a:p>
            <a:r>
              <a:rPr lang="en-GB"/>
              <a:t>Slide </a:t>
            </a:r>
            <a:fld id="{3ABCC52B-A3F7-440B-BBF2-55191E6E7773}" type="slidenum">
              <a:rPr lang="en-GB" smtClean="0"/>
              <a:pPr/>
              <a:t>37</a:t>
            </a:fld>
            <a:endParaRPr lang="en-GB"/>
          </a:p>
        </p:txBody>
      </p:sp>
    </p:spTree>
    <p:extLst>
      <p:ext uri="{BB962C8B-B14F-4D97-AF65-F5344CB8AC3E}">
        <p14:creationId xmlns:p14="http://schemas.microsoft.com/office/powerpoint/2010/main" val="657670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Rural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7" name="Picture 6" descr="A close up of a map&#10;&#10;Description automatically generated">
            <a:extLst>
              <a:ext uri="{FF2B5EF4-FFF2-40B4-BE49-F238E27FC236}">
                <a16:creationId xmlns:a16="http://schemas.microsoft.com/office/drawing/2014/main" id="{C616783F-E6C2-4CA5-834B-DB732F0273A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893888"/>
            <a:ext cx="5302746" cy="4040187"/>
          </a:xfrm>
          <a:prstGeom prst="rect">
            <a:avLst/>
          </a:prstGeom>
        </p:spPr>
      </p:pic>
      <p:pic>
        <p:nvPicPr>
          <p:cNvPr id="11" name="Picture 10" descr="A close up of a map&#10;&#10;Description automatically generated">
            <a:extLst>
              <a:ext uri="{FF2B5EF4-FFF2-40B4-BE49-F238E27FC236}">
                <a16:creationId xmlns:a16="http://schemas.microsoft.com/office/drawing/2014/main" id="{9D38342E-7BF8-469F-BC4F-AA4DD6282D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244" y="1906544"/>
            <a:ext cx="5302745" cy="4040187"/>
          </a:xfrm>
          <a:prstGeom prst="rect">
            <a:avLst/>
          </a:prstGeom>
        </p:spPr>
      </p:pic>
    </p:spTree>
    <p:extLst>
      <p:ext uri="{BB962C8B-B14F-4D97-AF65-F5344CB8AC3E}">
        <p14:creationId xmlns:p14="http://schemas.microsoft.com/office/powerpoint/2010/main" val="2527669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Crossing NLOS </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7F414A21-E27E-4E4E-99B0-FD478A938C8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538" y="1803626"/>
            <a:ext cx="5133679" cy="3911374"/>
          </a:xfrm>
          <a:prstGeom prst="rect">
            <a:avLst/>
          </a:prstGeom>
        </p:spPr>
      </p:pic>
      <p:pic>
        <p:nvPicPr>
          <p:cNvPr id="7" name="Picture 6" descr="A close up of a map&#10;&#10;Description automatically generated">
            <a:extLst>
              <a:ext uri="{FF2B5EF4-FFF2-40B4-BE49-F238E27FC236}">
                <a16:creationId xmlns:a16="http://schemas.microsoft.com/office/drawing/2014/main" id="{A1CBAEB8-DE4E-42A3-A63D-D7283EECCF8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765526"/>
            <a:ext cx="5152727" cy="3925887"/>
          </a:xfrm>
          <a:prstGeom prst="rect">
            <a:avLst/>
          </a:prstGeom>
        </p:spPr>
      </p:pic>
    </p:spTree>
    <p:extLst>
      <p:ext uri="{BB962C8B-B14F-4D97-AF65-F5344CB8AC3E}">
        <p14:creationId xmlns:p14="http://schemas.microsoft.com/office/powerpoint/2010/main" val="190776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93F0-8040-45AB-91A0-2776DE5EDD35}"/>
              </a:ext>
            </a:extLst>
          </p:cNvPr>
          <p:cNvSpPr>
            <a:spLocks noGrp="1"/>
          </p:cNvSpPr>
          <p:nvPr>
            <p:ph type="title"/>
          </p:nvPr>
        </p:nvSpPr>
        <p:spPr/>
        <p:txBody>
          <a:bodyPr/>
          <a:lstStyle/>
          <a:p>
            <a:r>
              <a:rPr lang="en-US" dirty="0" err="1"/>
              <a:t>Midamble</a:t>
            </a:r>
            <a:r>
              <a:rPr lang="en-US" dirty="0"/>
              <a:t> Structure 1/2</a:t>
            </a:r>
          </a:p>
        </p:txBody>
      </p:sp>
      <p:sp>
        <p:nvSpPr>
          <p:cNvPr id="3" name="Content Placeholder 2">
            <a:extLst>
              <a:ext uri="{FF2B5EF4-FFF2-40B4-BE49-F238E27FC236}">
                <a16:creationId xmlns:a16="http://schemas.microsoft.com/office/drawing/2014/main" id="{9DBFDFDD-E70C-4162-B58F-58C8758951CF}"/>
              </a:ext>
            </a:extLst>
          </p:cNvPr>
          <p:cNvSpPr>
            <a:spLocks noGrp="1"/>
          </p:cNvSpPr>
          <p:nvPr>
            <p:ph idx="1"/>
          </p:nvPr>
        </p:nvSpPr>
        <p:spPr>
          <a:xfrm>
            <a:off x="685800" y="1981200"/>
            <a:ext cx="7770813" cy="4419600"/>
          </a:xfrm>
        </p:spPr>
        <p:txBody>
          <a:bodyPr/>
          <a:lstStyle/>
          <a:p>
            <a:pPr>
              <a:buFont typeface="Arial" panose="020B0604020202020204" pitchFamily="34" charset="0"/>
              <a:buChar char="•"/>
            </a:pPr>
            <a:r>
              <a:rPr lang="en-US" sz="2000" dirty="0"/>
              <a:t>Given </a:t>
            </a:r>
            <a:r>
              <a:rPr lang="en-US" sz="2000" dirty="0" err="1"/>
              <a:t>Midamble</a:t>
            </a:r>
            <a:r>
              <a:rPr lang="en-US" sz="2000" dirty="0"/>
              <a:t> is a valuable candidate to mitigate Doppler effect, it needs to get </a:t>
            </a:r>
            <a:r>
              <a:rPr lang="en-US" sz="2000" dirty="0" err="1"/>
              <a:t>Midamble</a:t>
            </a:r>
            <a:r>
              <a:rPr lang="en-US" sz="2000" dirty="0"/>
              <a:t> structure clarified.</a:t>
            </a:r>
          </a:p>
          <a:p>
            <a:pPr>
              <a:buFont typeface="Arial" panose="020B0604020202020204" pitchFamily="34" charset="0"/>
              <a:buChar char="•"/>
            </a:pPr>
            <a:r>
              <a:rPr lang="en-US" sz="2000" dirty="0"/>
              <a:t>In 11ax,  when there is only one residue data symbol over the last </a:t>
            </a:r>
            <a:r>
              <a:rPr lang="en-US" sz="2000" dirty="0" err="1"/>
              <a:t>midamble</a:t>
            </a:r>
            <a:r>
              <a:rPr lang="en-US" sz="2000" dirty="0"/>
              <a:t> period, it does not insert the last </a:t>
            </a:r>
            <a:r>
              <a:rPr lang="en-US" sz="2000" dirty="0" err="1"/>
              <a:t>midamble</a:t>
            </a:r>
            <a:r>
              <a:rPr lang="en-US" sz="2000" dirty="0"/>
              <a:t>.</a:t>
            </a:r>
          </a:p>
          <a:p>
            <a:pPr lvl="1">
              <a:buFont typeface="Arial" panose="020B0604020202020204" pitchFamily="34" charset="0"/>
              <a:buChar char="•"/>
            </a:pPr>
            <a:r>
              <a:rPr lang="en-US" sz="1800" dirty="0"/>
              <a:t>Assuming the number of information bits in the last symbol is small (e.g. data rate is low), inserting the </a:t>
            </a:r>
            <a:r>
              <a:rPr lang="en-US" sz="1800" dirty="0" err="1"/>
              <a:t>midamble</a:t>
            </a:r>
            <a:r>
              <a:rPr lang="en-US" sz="1800" dirty="0"/>
              <a:t> may reduce the efficiency while not improving the PER much.</a:t>
            </a:r>
          </a:p>
          <a:p>
            <a:pPr lvl="1">
              <a:buFont typeface="Arial" panose="020B0604020202020204" pitchFamily="34" charset="0"/>
              <a:buChar char="•"/>
            </a:pPr>
            <a:r>
              <a:rPr lang="en-US" sz="1800" dirty="0"/>
              <a:t>The number of </a:t>
            </a:r>
            <a:r>
              <a:rPr lang="en-US" sz="1800" dirty="0" err="1"/>
              <a:t>Midamble</a:t>
            </a:r>
            <a:r>
              <a:rPr lang="en-US" sz="1800" dirty="0"/>
              <a:t> periods, </a:t>
            </a:r>
          </a:p>
          <a:p>
            <a:pPr lvl="1">
              <a:buFont typeface="Arial" panose="020B0604020202020204" pitchFamily="34" charset="0"/>
              <a:buChar char="•"/>
            </a:pPr>
            <a:endParaRPr lang="en-US" sz="1600" dirty="0"/>
          </a:p>
          <a:p>
            <a:pPr marL="0" indent="0"/>
            <a:endParaRPr lang="en-US" sz="2000" dirty="0"/>
          </a:p>
          <a:p>
            <a:pPr>
              <a:buFont typeface="Arial" panose="020B0604020202020204" pitchFamily="34" charset="0"/>
              <a:buChar char="•"/>
            </a:pPr>
            <a:endParaRPr lang="en-US" sz="11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7560CCC-A44F-4844-858A-E99C4E792593}"/>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26FA6ED4-891C-452E-A8D2-2225601C470E}"/>
              </a:ext>
            </a:extLst>
          </p:cNvPr>
          <p:cNvSpPr>
            <a:spLocks noGrp="1"/>
          </p:cNvSpPr>
          <p:nvPr>
            <p:ph type="ftr" idx="14"/>
          </p:nvPr>
        </p:nvSpPr>
        <p:spPr/>
        <p:txBody>
          <a:bodyPr/>
          <a:lstStyle/>
          <a:p>
            <a:r>
              <a:rPr lang="en-GB"/>
              <a:t>Yujin Noh, Newracom</a:t>
            </a:r>
            <a:endParaRPr lang="en-GB" dirty="0"/>
          </a:p>
        </p:txBody>
      </p:sp>
      <mc:AlternateContent xmlns:mc="http://schemas.openxmlformats.org/markup-compatibility/2006" xmlns:a14="http://schemas.microsoft.com/office/drawing/2010/main">
        <mc:Choice Requires="a14">
          <p:sp>
            <p:nvSpPr>
              <p:cNvPr id="28" name="Object 27">
                <a:extLst>
                  <a:ext uri="{FF2B5EF4-FFF2-40B4-BE49-F238E27FC236}">
                    <a16:creationId xmlns:a16="http://schemas.microsoft.com/office/drawing/2014/main" id="{7EC05BEC-4E1A-4F59-9DE4-E44E8F7E3BDC}"/>
                  </a:ext>
                </a:extLst>
              </p:cNvPr>
              <p:cNvSpPr txBox="1"/>
              <p:nvPr/>
            </p:nvSpPr>
            <p:spPr>
              <a:xfrm>
                <a:off x="3054516" y="4593912"/>
                <a:ext cx="3895562" cy="79451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𝑁</m:t>
                          </m:r>
                        </m:e>
                        <m:sub>
                          <m:r>
                            <a:rPr lang="en-US" sz="1600" i="1">
                              <a:solidFill>
                                <a:srgbClr val="000000"/>
                              </a:solidFill>
                              <a:latin typeface="Cambria Math" panose="02040503050406030204" pitchFamily="18" charset="0"/>
                            </a:rPr>
                            <m:t>𝑀𝐴</m:t>
                          </m:r>
                        </m:sub>
                      </m:sSub>
                      <m:r>
                        <a:rPr lang="en-US" sz="1600" i="1">
                          <a:solidFill>
                            <a:srgbClr val="000000"/>
                          </a:solidFill>
                          <a:latin typeface="Cambria Math" panose="02040503050406030204" pitchFamily="18" charset="0"/>
                        </a:rPr>
                        <m:t>=</m:t>
                      </m:r>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max</m:t>
                          </m:r>
                        </m:fName>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0,</m:t>
                              </m:r>
                              <m:d>
                                <m:dPr>
                                  <m:begChr m:val="⌈"/>
                                  <m:endChr m:val="⌉"/>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𝑁</m:t>
                                          </m:r>
                                        </m:e>
                                        <m:sub>
                                          <m:r>
                                            <a:rPr lang="en-US" sz="1600" i="1">
                                              <a:solidFill>
                                                <a:srgbClr val="000000"/>
                                              </a:solidFill>
                                              <a:latin typeface="Cambria Math" panose="02040503050406030204" pitchFamily="18" charset="0"/>
                                            </a:rPr>
                                            <m:t>𝑆𝑌𝑀</m:t>
                                          </m:r>
                                        </m:sub>
                                      </m:sSub>
                                      <m:r>
                                        <a:rPr lang="en-US" sz="1600" i="1">
                                          <a:solidFill>
                                            <a:srgbClr val="000000"/>
                                          </a:solidFill>
                                          <a:latin typeface="Cambria Math" panose="02040503050406030204" pitchFamily="18" charset="0"/>
                                        </a:rPr>
                                        <m:t>−1</m:t>
                                      </m:r>
                                    </m:num>
                                    <m:den>
                                      <m:r>
                                        <a:rPr lang="en-US" sz="1600" i="1">
                                          <a:solidFill>
                                            <a:srgbClr val="000000"/>
                                          </a:solidFill>
                                          <a:latin typeface="Cambria Math" panose="02040503050406030204" pitchFamily="18" charset="0"/>
                                        </a:rPr>
                                        <m:t>𝑀</m:t>
                                      </m:r>
                                    </m:den>
                                  </m:f>
                                </m:e>
                              </m:d>
                              <m:r>
                                <a:rPr lang="en-US" sz="1600" i="1">
                                  <a:solidFill>
                                    <a:srgbClr val="000000"/>
                                  </a:solidFill>
                                  <a:latin typeface="Cambria Math" panose="02040503050406030204" pitchFamily="18" charset="0"/>
                                </a:rPr>
                                <m:t>−1</m:t>
                              </m:r>
                            </m:e>
                          </m:d>
                        </m:e>
                      </m:func>
                    </m:oMath>
                  </m:oMathPara>
                </a14:m>
                <a:endParaRPr lang="en-US" sz="1050" dirty="0"/>
              </a:p>
            </p:txBody>
          </p:sp>
        </mc:Choice>
        <mc:Fallback xmlns="">
          <p:sp>
            <p:nvSpPr>
              <p:cNvPr id="28" name="Object 27">
                <a:extLst>
                  <a:ext uri="{FF2B5EF4-FFF2-40B4-BE49-F238E27FC236}">
                    <a16:creationId xmlns:a16="http://schemas.microsoft.com/office/drawing/2014/main" id="{7EC05BEC-4E1A-4F59-9DE4-E44E8F7E3BDC}"/>
                  </a:ext>
                </a:extLst>
              </p:cNvPr>
              <p:cNvSpPr txBox="1">
                <a:spLocks noRot="1" noChangeAspect="1" noMove="1" noResize="1" noEditPoints="1" noAdjustHandles="1" noChangeArrowheads="1" noChangeShapeType="1" noTextEdit="1"/>
              </p:cNvSpPr>
              <p:nvPr/>
            </p:nvSpPr>
            <p:spPr>
              <a:xfrm>
                <a:off x="3054516" y="4593912"/>
                <a:ext cx="3895562" cy="794518"/>
              </a:xfrm>
              <a:prstGeom prst="rect">
                <a:avLst/>
              </a:prstGeom>
              <a:blipFill>
                <a:blip r:embed="rId2"/>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1F91ABD8-FE0A-4E3B-8873-20D136AE8B3F}"/>
              </a:ext>
            </a:extLst>
          </p:cNvPr>
          <p:cNvGrpSpPr/>
          <p:nvPr/>
        </p:nvGrpSpPr>
        <p:grpSpPr>
          <a:xfrm>
            <a:off x="886976" y="5341043"/>
            <a:ext cx="7073347" cy="846755"/>
            <a:chOff x="105926" y="4222906"/>
            <a:chExt cx="7073347" cy="846755"/>
          </a:xfrm>
        </p:grpSpPr>
        <p:sp>
          <p:nvSpPr>
            <p:cNvPr id="14" name="TextBox 13">
              <a:extLst>
                <a:ext uri="{FF2B5EF4-FFF2-40B4-BE49-F238E27FC236}">
                  <a16:creationId xmlns:a16="http://schemas.microsoft.com/office/drawing/2014/main" id="{892A1885-3C20-4693-A393-745B80BDF396}"/>
                </a:ext>
              </a:extLst>
            </p:cNvPr>
            <p:cNvSpPr txBox="1"/>
            <p:nvPr/>
          </p:nvSpPr>
          <p:spPr>
            <a:xfrm>
              <a:off x="105926" y="4252053"/>
              <a:ext cx="2613891" cy="276999"/>
            </a:xfrm>
            <a:prstGeom prst="rect">
              <a:avLst/>
            </a:prstGeom>
            <a:noFill/>
          </p:spPr>
          <p:txBody>
            <a:bodyPr wrap="square" rtlCol="0">
              <a:spAutoFit/>
            </a:bodyPr>
            <a:lstStyle/>
            <a:p>
              <a:r>
                <a:rPr lang="en-US" sz="1200" dirty="0">
                  <a:solidFill>
                    <a:schemeClr val="tx1"/>
                  </a:solidFill>
                </a:rPr>
                <a:t>(End of NGV PPDU with M=4)</a:t>
              </a:r>
            </a:p>
          </p:txBody>
        </p:sp>
        <p:sp>
          <p:nvSpPr>
            <p:cNvPr id="15" name="TextBox 14">
              <a:extLst>
                <a:ext uri="{FF2B5EF4-FFF2-40B4-BE49-F238E27FC236}">
                  <a16:creationId xmlns:a16="http://schemas.microsoft.com/office/drawing/2014/main" id="{CEECC812-7AE6-49D4-8DCA-93A0CE5711C8}"/>
                </a:ext>
              </a:extLst>
            </p:cNvPr>
            <p:cNvSpPr txBox="1"/>
            <p:nvPr/>
          </p:nvSpPr>
          <p:spPr>
            <a:xfrm>
              <a:off x="1787773" y="4591178"/>
              <a:ext cx="609600" cy="461665"/>
            </a:xfrm>
            <a:prstGeom prst="rect">
              <a:avLst/>
            </a:prstGeom>
            <a:noFill/>
          </p:spPr>
          <p:txBody>
            <a:bodyPr wrap="square" rtlCol="0">
              <a:spAutoFit/>
            </a:bodyPr>
            <a:lstStyle/>
            <a:p>
              <a:r>
                <a:rPr lang="en-US" dirty="0">
                  <a:solidFill>
                    <a:schemeClr val="tx1"/>
                  </a:solidFill>
                </a:rPr>
                <a:t>…</a:t>
              </a:r>
            </a:p>
          </p:txBody>
        </p:sp>
        <p:grpSp>
          <p:nvGrpSpPr>
            <p:cNvPr id="18" name="Group 17">
              <a:extLst>
                <a:ext uri="{FF2B5EF4-FFF2-40B4-BE49-F238E27FC236}">
                  <a16:creationId xmlns:a16="http://schemas.microsoft.com/office/drawing/2014/main" id="{F6699278-542A-4D8F-BABD-6FE0DCC3169C}"/>
                </a:ext>
              </a:extLst>
            </p:cNvPr>
            <p:cNvGrpSpPr/>
            <p:nvPr/>
          </p:nvGrpSpPr>
          <p:grpSpPr>
            <a:xfrm>
              <a:off x="2298761" y="4743925"/>
              <a:ext cx="4880512" cy="325736"/>
              <a:chOff x="783069" y="4370323"/>
              <a:chExt cx="6539346" cy="406400"/>
            </a:xfrm>
          </p:grpSpPr>
          <p:sp>
            <p:nvSpPr>
              <p:cNvPr id="8" name="Rectangle 7">
                <a:extLst>
                  <a:ext uri="{FF2B5EF4-FFF2-40B4-BE49-F238E27FC236}">
                    <a16:creationId xmlns:a16="http://schemas.microsoft.com/office/drawing/2014/main" id="{663F6D43-A56D-4F12-9CA0-AEE89969C0F2}"/>
                  </a:ext>
                </a:extLst>
              </p:cNvPr>
              <p:cNvSpPr/>
              <p:nvPr/>
            </p:nvSpPr>
            <p:spPr>
              <a:xfrm>
                <a:off x="1872960"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DATA1</a:t>
                </a:r>
              </a:p>
            </p:txBody>
          </p:sp>
          <p:sp>
            <p:nvSpPr>
              <p:cNvPr id="9" name="Rectangle 8">
                <a:extLst>
                  <a:ext uri="{FF2B5EF4-FFF2-40B4-BE49-F238E27FC236}">
                    <a16:creationId xmlns:a16="http://schemas.microsoft.com/office/drawing/2014/main" id="{4EF53B31-28A3-4810-88D1-4E54AD20D5CA}"/>
                  </a:ext>
                </a:extLst>
              </p:cNvPr>
              <p:cNvSpPr/>
              <p:nvPr/>
            </p:nvSpPr>
            <p:spPr>
              <a:xfrm>
                <a:off x="2962851"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DATA2</a:t>
                </a:r>
              </a:p>
            </p:txBody>
          </p:sp>
          <p:sp>
            <p:nvSpPr>
              <p:cNvPr id="10" name="Rectangle 9">
                <a:extLst>
                  <a:ext uri="{FF2B5EF4-FFF2-40B4-BE49-F238E27FC236}">
                    <a16:creationId xmlns:a16="http://schemas.microsoft.com/office/drawing/2014/main" id="{4498E3AB-E670-42AE-950A-97F155ED7562}"/>
                  </a:ext>
                </a:extLst>
              </p:cNvPr>
              <p:cNvSpPr/>
              <p:nvPr/>
            </p:nvSpPr>
            <p:spPr>
              <a:xfrm>
                <a:off x="4052742"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DATA3</a:t>
                </a:r>
              </a:p>
            </p:txBody>
          </p:sp>
          <p:sp>
            <p:nvSpPr>
              <p:cNvPr id="11" name="Rectangle 10">
                <a:extLst>
                  <a:ext uri="{FF2B5EF4-FFF2-40B4-BE49-F238E27FC236}">
                    <a16:creationId xmlns:a16="http://schemas.microsoft.com/office/drawing/2014/main" id="{DE33B0A5-3720-4E3D-9E53-B89BDDA3A864}"/>
                  </a:ext>
                </a:extLst>
              </p:cNvPr>
              <p:cNvSpPr/>
              <p:nvPr/>
            </p:nvSpPr>
            <p:spPr>
              <a:xfrm>
                <a:off x="5142633"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DATA4</a:t>
                </a:r>
              </a:p>
            </p:txBody>
          </p:sp>
          <p:sp>
            <p:nvSpPr>
              <p:cNvPr id="12" name="Rectangle 11">
                <a:extLst>
                  <a:ext uri="{FF2B5EF4-FFF2-40B4-BE49-F238E27FC236}">
                    <a16:creationId xmlns:a16="http://schemas.microsoft.com/office/drawing/2014/main" id="{BA11F4AE-2AF1-4002-AB34-00E091319DD6}"/>
                  </a:ext>
                </a:extLst>
              </p:cNvPr>
              <p:cNvSpPr/>
              <p:nvPr/>
            </p:nvSpPr>
            <p:spPr>
              <a:xfrm>
                <a:off x="6232524"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DATA5</a:t>
                </a:r>
              </a:p>
            </p:txBody>
          </p:sp>
          <p:sp>
            <p:nvSpPr>
              <p:cNvPr id="17" name="Rectangle 16">
                <a:extLst>
                  <a:ext uri="{FF2B5EF4-FFF2-40B4-BE49-F238E27FC236}">
                    <a16:creationId xmlns:a16="http://schemas.microsoft.com/office/drawing/2014/main" id="{5F0B51F5-83BD-4417-A2B4-89ED9ED26F59}"/>
                  </a:ext>
                </a:extLst>
              </p:cNvPr>
              <p:cNvSpPr/>
              <p:nvPr/>
            </p:nvSpPr>
            <p:spPr>
              <a:xfrm>
                <a:off x="783069" y="4370323"/>
                <a:ext cx="1089891" cy="4064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a:t>
                </a:r>
              </a:p>
            </p:txBody>
          </p:sp>
        </p:grpSp>
        <p:sp>
          <p:nvSpPr>
            <p:cNvPr id="19" name="TextBox 18">
              <a:extLst>
                <a:ext uri="{FF2B5EF4-FFF2-40B4-BE49-F238E27FC236}">
                  <a16:creationId xmlns:a16="http://schemas.microsoft.com/office/drawing/2014/main" id="{206C7C25-56DC-4E4C-9E84-B9C86EE200CF}"/>
                </a:ext>
              </a:extLst>
            </p:cNvPr>
            <p:cNvSpPr txBox="1"/>
            <p:nvPr/>
          </p:nvSpPr>
          <p:spPr>
            <a:xfrm>
              <a:off x="3408303" y="4222906"/>
              <a:ext cx="2715423" cy="338554"/>
            </a:xfrm>
            <a:prstGeom prst="rect">
              <a:avLst/>
            </a:prstGeom>
            <a:noFill/>
          </p:spPr>
          <p:txBody>
            <a:bodyPr wrap="square" rtlCol="0">
              <a:spAutoFit/>
            </a:bodyPr>
            <a:lstStyle/>
            <a:p>
              <a:pPr algn="ctr"/>
              <a:r>
                <a:rPr lang="en-US" sz="1600" b="1" dirty="0">
                  <a:solidFill>
                    <a:schemeClr val="tx1"/>
                  </a:solidFill>
                </a:rPr>
                <a:t>last </a:t>
              </a:r>
              <a:r>
                <a:rPr lang="en-US" sz="1600" b="1" dirty="0" err="1">
                  <a:solidFill>
                    <a:schemeClr val="tx1"/>
                  </a:solidFill>
                </a:rPr>
                <a:t>midamble</a:t>
              </a:r>
              <a:r>
                <a:rPr lang="en-US" sz="1600" b="1" dirty="0">
                  <a:solidFill>
                    <a:schemeClr val="tx1"/>
                  </a:solidFill>
                </a:rPr>
                <a:t> period </a:t>
              </a:r>
            </a:p>
          </p:txBody>
        </p:sp>
      </p:grpSp>
      <p:sp>
        <p:nvSpPr>
          <p:cNvPr id="36" name="Rectangle 35">
            <a:extLst>
              <a:ext uri="{FF2B5EF4-FFF2-40B4-BE49-F238E27FC236}">
                <a16:creationId xmlns:a16="http://schemas.microsoft.com/office/drawing/2014/main" id="{2AE01169-C0DE-4A17-9F86-0F0510A31B46}"/>
              </a:ext>
            </a:extLst>
          </p:cNvPr>
          <p:cNvSpPr/>
          <p:nvPr/>
        </p:nvSpPr>
        <p:spPr>
          <a:xfrm>
            <a:off x="5989375" y="5048608"/>
            <a:ext cx="2315057" cy="276999"/>
          </a:xfrm>
          <a:prstGeom prst="rect">
            <a:avLst/>
          </a:prstGeom>
        </p:spPr>
        <p:txBody>
          <a:bodyPr wrap="none">
            <a:spAutoFit/>
          </a:bodyPr>
          <a:lstStyle/>
          <a:p>
            <a:r>
              <a:rPr lang="en-US" sz="1200" i="1" dirty="0">
                <a:solidFill>
                  <a:schemeClr val="tx1"/>
                </a:solidFill>
              </a:rPr>
              <a:t>N</a:t>
            </a:r>
            <a:r>
              <a:rPr lang="en-US" sz="1200" i="1" baseline="-25000" dirty="0">
                <a:solidFill>
                  <a:schemeClr val="tx1"/>
                </a:solidFill>
              </a:rPr>
              <a:t>SYM</a:t>
            </a:r>
            <a:r>
              <a:rPr lang="en-US" sz="1200" i="1" dirty="0">
                <a:solidFill>
                  <a:schemeClr val="tx1"/>
                </a:solidFill>
              </a:rPr>
              <a:t> </a:t>
            </a:r>
            <a:r>
              <a:rPr lang="en-US" sz="1200" dirty="0">
                <a:solidFill>
                  <a:schemeClr val="tx1"/>
                </a:solidFill>
              </a:rPr>
              <a:t>: the number of data symbols</a:t>
            </a:r>
            <a:endParaRPr lang="en-US" sz="1200" baseline="-25000" dirty="0">
              <a:solidFill>
                <a:schemeClr val="tx1"/>
              </a:solidFill>
            </a:endParaRPr>
          </a:p>
        </p:txBody>
      </p:sp>
      <p:sp>
        <p:nvSpPr>
          <p:cNvPr id="6" name="Right Brace 5">
            <a:extLst>
              <a:ext uri="{FF2B5EF4-FFF2-40B4-BE49-F238E27FC236}">
                <a16:creationId xmlns:a16="http://schemas.microsoft.com/office/drawing/2014/main" id="{D6C7D924-AA87-4AAC-AD1D-23574E55B673}"/>
              </a:ext>
            </a:extLst>
          </p:cNvPr>
          <p:cNvSpPr/>
          <p:nvPr/>
        </p:nvSpPr>
        <p:spPr bwMode="auto">
          <a:xfrm rot="16200000">
            <a:off x="5369492" y="3252240"/>
            <a:ext cx="322641" cy="4880513"/>
          </a:xfrm>
          <a:prstGeom prst="righ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975648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5C665715-CF8B-4E42-BBDC-C98D6AD2653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739901"/>
            <a:ext cx="5234941" cy="3988527"/>
          </a:xfrm>
          <a:prstGeom prst="rect">
            <a:avLst/>
          </a:prstGeom>
        </p:spPr>
      </p:pic>
      <p:pic>
        <p:nvPicPr>
          <p:cNvPr id="8" name="Picture 7" descr="A close up of a map&#10;&#10;Description automatically generated">
            <a:extLst>
              <a:ext uri="{FF2B5EF4-FFF2-40B4-BE49-F238E27FC236}">
                <a16:creationId xmlns:a16="http://schemas.microsoft.com/office/drawing/2014/main" id="{680FCDC2-C62C-4ECE-AB32-FD2762A3477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03154" y="1768476"/>
            <a:ext cx="5132846" cy="3910740"/>
          </a:xfrm>
          <a:prstGeom prst="rect">
            <a:avLst/>
          </a:prstGeom>
        </p:spPr>
      </p:pic>
    </p:spTree>
    <p:extLst>
      <p:ext uri="{BB962C8B-B14F-4D97-AF65-F5344CB8AC3E}">
        <p14:creationId xmlns:p14="http://schemas.microsoft.com/office/powerpoint/2010/main" val="4199297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2" name="Picture 11" descr="A close up of a map&#10;&#10;Description automatically generated">
            <a:extLst>
              <a:ext uri="{FF2B5EF4-FFF2-40B4-BE49-F238E27FC236}">
                <a16:creationId xmlns:a16="http://schemas.microsoft.com/office/drawing/2014/main" id="{3ACAC65C-8DB6-40FF-8508-47737FF4190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906509"/>
            <a:ext cx="5219698" cy="3976913"/>
          </a:xfrm>
          <a:prstGeom prst="rect">
            <a:avLst/>
          </a:prstGeom>
        </p:spPr>
      </p:pic>
      <p:pic>
        <p:nvPicPr>
          <p:cNvPr id="16" name="Picture 15" descr="A close up of a map&#10;&#10;Description automatically generated">
            <a:extLst>
              <a:ext uri="{FF2B5EF4-FFF2-40B4-BE49-F238E27FC236}">
                <a16:creationId xmlns:a16="http://schemas.microsoft.com/office/drawing/2014/main" id="{6E25E5D6-A655-44D0-9193-69E014A2DC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906509"/>
            <a:ext cx="5219700" cy="3976914"/>
          </a:xfrm>
          <a:prstGeom prst="rect">
            <a:avLst/>
          </a:prstGeom>
        </p:spPr>
      </p:pic>
    </p:spTree>
    <p:extLst>
      <p:ext uri="{BB962C8B-B14F-4D97-AF65-F5344CB8AC3E}">
        <p14:creationId xmlns:p14="http://schemas.microsoft.com/office/powerpoint/2010/main" val="2513219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Approaching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B3773C04-1FB3-48F6-8211-63ED3307141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250" y="1924261"/>
            <a:ext cx="5092200" cy="3879772"/>
          </a:xfrm>
          <a:prstGeom prst="rect">
            <a:avLst/>
          </a:prstGeom>
        </p:spPr>
      </p:pic>
      <p:pic>
        <p:nvPicPr>
          <p:cNvPr id="7" name="Picture 6" descr="A close up of a map&#10;&#10;Description automatically generated">
            <a:extLst>
              <a:ext uri="{FF2B5EF4-FFF2-40B4-BE49-F238E27FC236}">
                <a16:creationId xmlns:a16="http://schemas.microsoft.com/office/drawing/2014/main" id="{BEBFC57D-B2EF-4166-A077-D7FB395B32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38600" y="1857586"/>
            <a:ext cx="5181600" cy="3947886"/>
          </a:xfrm>
          <a:prstGeom prst="rect">
            <a:avLst/>
          </a:prstGeom>
        </p:spPr>
      </p:pic>
    </p:spTree>
    <p:extLst>
      <p:ext uri="{BB962C8B-B14F-4D97-AF65-F5344CB8AC3E}">
        <p14:creationId xmlns:p14="http://schemas.microsoft.com/office/powerpoint/2010/main" val="3389673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8C48E850-4CE8-46CD-8091-5579152A604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958" y="1829250"/>
            <a:ext cx="5200058" cy="3961949"/>
          </a:xfrm>
          <a:prstGeom prst="rect">
            <a:avLst/>
          </a:prstGeom>
        </p:spPr>
      </p:pic>
      <p:pic>
        <p:nvPicPr>
          <p:cNvPr id="7" name="Picture 6" descr="A close up of a map&#10;&#10;Description automatically generated">
            <a:extLst>
              <a:ext uri="{FF2B5EF4-FFF2-40B4-BE49-F238E27FC236}">
                <a16:creationId xmlns:a16="http://schemas.microsoft.com/office/drawing/2014/main" id="{18214CFD-6DCF-47E6-B72B-658081A845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770063"/>
            <a:ext cx="5200058" cy="3961950"/>
          </a:xfrm>
          <a:prstGeom prst="rect">
            <a:avLst/>
          </a:prstGeom>
        </p:spPr>
      </p:pic>
    </p:spTree>
    <p:extLst>
      <p:ext uri="{BB962C8B-B14F-4D97-AF65-F5344CB8AC3E}">
        <p14:creationId xmlns:p14="http://schemas.microsoft.com/office/powerpoint/2010/main" val="3576419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21" name="Picture 20" descr="A close up of a map&#10;&#10;Description automatically generated">
            <a:extLst>
              <a:ext uri="{FF2B5EF4-FFF2-40B4-BE49-F238E27FC236}">
                <a16:creationId xmlns:a16="http://schemas.microsoft.com/office/drawing/2014/main" id="{E09B0A11-2F6C-4EB6-9193-5DD39E5A9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1781175"/>
            <a:ext cx="5104697" cy="3889293"/>
          </a:xfrm>
          <a:prstGeom prst="rect">
            <a:avLst/>
          </a:prstGeom>
        </p:spPr>
      </p:pic>
      <p:pic>
        <p:nvPicPr>
          <p:cNvPr id="22" name="Picture 21" descr="A close up of a map&#10;&#10;Description automatically generated">
            <a:extLst>
              <a:ext uri="{FF2B5EF4-FFF2-40B4-BE49-F238E27FC236}">
                <a16:creationId xmlns:a16="http://schemas.microsoft.com/office/drawing/2014/main" id="{24846BE3-DCA8-4E8C-95AA-2B57A72E7B2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3333" y="1752600"/>
            <a:ext cx="5142201" cy="3917868"/>
          </a:xfrm>
          <a:prstGeom prst="rect">
            <a:avLst/>
          </a:prstGeom>
        </p:spPr>
      </p:pic>
    </p:spTree>
    <p:extLst>
      <p:ext uri="{BB962C8B-B14F-4D97-AF65-F5344CB8AC3E}">
        <p14:creationId xmlns:p14="http://schemas.microsoft.com/office/powerpoint/2010/main" val="55360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6AEC-F3D6-43DE-BB32-3E0B330EECF7}"/>
              </a:ext>
            </a:extLst>
          </p:cNvPr>
          <p:cNvSpPr>
            <a:spLocks noGrp="1"/>
          </p:cNvSpPr>
          <p:nvPr>
            <p:ph type="title"/>
          </p:nvPr>
        </p:nvSpPr>
        <p:spPr/>
        <p:txBody>
          <a:bodyPr/>
          <a:lstStyle/>
          <a:p>
            <a:r>
              <a:rPr lang="en-US" dirty="0" err="1"/>
              <a:t>Midamble</a:t>
            </a:r>
            <a:r>
              <a:rPr lang="en-US" dirty="0"/>
              <a:t> Structure 2/2</a:t>
            </a:r>
          </a:p>
        </p:txBody>
      </p:sp>
      <p:sp>
        <p:nvSpPr>
          <p:cNvPr id="3" name="Content Placeholder 2">
            <a:extLst>
              <a:ext uri="{FF2B5EF4-FFF2-40B4-BE49-F238E27FC236}">
                <a16:creationId xmlns:a16="http://schemas.microsoft.com/office/drawing/2014/main" id="{CF4481A9-32C1-4B2C-92A9-ACD172A18425}"/>
              </a:ext>
            </a:extLst>
          </p:cNvPr>
          <p:cNvSpPr>
            <a:spLocks noGrp="1"/>
          </p:cNvSpPr>
          <p:nvPr>
            <p:ph idx="1"/>
          </p:nvPr>
        </p:nvSpPr>
        <p:spPr/>
        <p:txBody>
          <a:bodyPr/>
          <a:lstStyle/>
          <a:p>
            <a:pPr>
              <a:buFont typeface="Arial" panose="020B0604020202020204" pitchFamily="34" charset="0"/>
              <a:buChar char="•"/>
            </a:pPr>
            <a:r>
              <a:rPr lang="en-US" sz="2000" dirty="0"/>
              <a:t>However, different from 11ax channel circumstance, since NGV considers high Doppler effect more seriously, the impact of this final touch needs to be verified based on simulation results.</a:t>
            </a:r>
            <a:endParaRPr lang="en-US" sz="1800" dirty="0"/>
          </a:p>
          <a:p>
            <a:pPr>
              <a:buFont typeface="Arial" panose="020B0604020202020204" pitchFamily="34" charset="0"/>
              <a:buChar char="•"/>
            </a:pPr>
            <a:r>
              <a:rPr lang="en-US" sz="2000" dirty="0"/>
              <a:t>Propose the way not to ignore Doppler impact onto the very last one data symbol</a:t>
            </a:r>
          </a:p>
          <a:p>
            <a:pPr lvl="1">
              <a:buFont typeface="Arial" panose="020B0604020202020204" pitchFamily="34" charset="0"/>
              <a:buChar char="•"/>
            </a:pPr>
            <a:r>
              <a:rPr lang="en-US" sz="1800" dirty="0"/>
              <a:t>The number of </a:t>
            </a:r>
            <a:r>
              <a:rPr lang="en-US" sz="1800" dirty="0" err="1"/>
              <a:t>Midamble</a:t>
            </a:r>
            <a:r>
              <a:rPr lang="en-US" sz="1800" dirty="0"/>
              <a:t> period, </a:t>
            </a:r>
          </a:p>
          <a:p>
            <a:pPr lvl="1">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35C30B42-408A-4050-A9BF-4A348E5FFD0F}"/>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4BF3ABEB-BFBE-45BA-A800-8F4E313B83ED}"/>
              </a:ext>
            </a:extLst>
          </p:cNvPr>
          <p:cNvSpPr>
            <a:spLocks noGrp="1"/>
          </p:cNvSpPr>
          <p:nvPr>
            <p:ph type="ftr" idx="14"/>
          </p:nvPr>
        </p:nvSpPr>
        <p:spPr/>
        <p:txBody>
          <a:bodyPr/>
          <a:lstStyle/>
          <a:p>
            <a:r>
              <a:rPr lang="en-GB"/>
              <a:t>Yujin Noh, Newracom</a:t>
            </a:r>
            <a:endParaRPr lang="en-GB" dirty="0"/>
          </a:p>
        </p:txBody>
      </p:sp>
      <p:grpSp>
        <p:nvGrpSpPr>
          <p:cNvPr id="24" name="Group 23">
            <a:extLst>
              <a:ext uri="{FF2B5EF4-FFF2-40B4-BE49-F238E27FC236}">
                <a16:creationId xmlns:a16="http://schemas.microsoft.com/office/drawing/2014/main" id="{AD8A02AD-BF9F-468F-9F78-986C60462698}"/>
              </a:ext>
            </a:extLst>
          </p:cNvPr>
          <p:cNvGrpSpPr/>
          <p:nvPr/>
        </p:nvGrpSpPr>
        <p:grpSpPr>
          <a:xfrm>
            <a:off x="1066800" y="4863659"/>
            <a:ext cx="7325942" cy="761518"/>
            <a:chOff x="666750" y="4308142"/>
            <a:chExt cx="7325942" cy="761518"/>
          </a:xfrm>
        </p:grpSpPr>
        <p:sp>
          <p:nvSpPr>
            <p:cNvPr id="25" name="TextBox 24">
              <a:extLst>
                <a:ext uri="{FF2B5EF4-FFF2-40B4-BE49-F238E27FC236}">
                  <a16:creationId xmlns:a16="http://schemas.microsoft.com/office/drawing/2014/main" id="{360C26AE-63E8-4B27-82B8-F2D4993D45C3}"/>
                </a:ext>
              </a:extLst>
            </p:cNvPr>
            <p:cNvSpPr txBox="1"/>
            <p:nvPr/>
          </p:nvSpPr>
          <p:spPr>
            <a:xfrm>
              <a:off x="666750" y="4308142"/>
              <a:ext cx="2613891" cy="276999"/>
            </a:xfrm>
            <a:prstGeom prst="rect">
              <a:avLst/>
            </a:prstGeom>
            <a:noFill/>
          </p:spPr>
          <p:txBody>
            <a:bodyPr wrap="square" rtlCol="0">
              <a:spAutoFit/>
            </a:bodyPr>
            <a:lstStyle/>
            <a:p>
              <a:r>
                <a:rPr lang="en-US" sz="1200" dirty="0">
                  <a:solidFill>
                    <a:schemeClr val="tx1"/>
                  </a:solidFill>
                </a:rPr>
                <a:t>(End of NGV PPDU with M=4)</a:t>
              </a:r>
            </a:p>
          </p:txBody>
        </p:sp>
        <p:sp>
          <p:nvSpPr>
            <p:cNvPr id="26" name="TextBox 25">
              <a:extLst>
                <a:ext uri="{FF2B5EF4-FFF2-40B4-BE49-F238E27FC236}">
                  <a16:creationId xmlns:a16="http://schemas.microsoft.com/office/drawing/2014/main" id="{E5AD4645-E42F-4001-9624-C3F4803AD3EA}"/>
                </a:ext>
              </a:extLst>
            </p:cNvPr>
            <p:cNvSpPr txBox="1"/>
            <p:nvPr/>
          </p:nvSpPr>
          <p:spPr>
            <a:xfrm>
              <a:off x="1787773" y="4591178"/>
              <a:ext cx="609600" cy="461665"/>
            </a:xfrm>
            <a:prstGeom prst="rect">
              <a:avLst/>
            </a:prstGeom>
            <a:noFill/>
          </p:spPr>
          <p:txBody>
            <a:bodyPr wrap="square" rtlCol="0">
              <a:spAutoFit/>
            </a:bodyPr>
            <a:lstStyle/>
            <a:p>
              <a:r>
                <a:rPr lang="en-US" dirty="0">
                  <a:solidFill>
                    <a:schemeClr val="tx1"/>
                  </a:solidFill>
                </a:rPr>
                <a:t>…</a:t>
              </a:r>
            </a:p>
          </p:txBody>
        </p:sp>
        <p:grpSp>
          <p:nvGrpSpPr>
            <p:cNvPr id="27" name="Group 26">
              <a:extLst>
                <a:ext uri="{FF2B5EF4-FFF2-40B4-BE49-F238E27FC236}">
                  <a16:creationId xmlns:a16="http://schemas.microsoft.com/office/drawing/2014/main" id="{91BC82AD-38D3-4E48-A705-D4AC61B9E034}"/>
                </a:ext>
              </a:extLst>
            </p:cNvPr>
            <p:cNvGrpSpPr/>
            <p:nvPr/>
          </p:nvGrpSpPr>
          <p:grpSpPr>
            <a:xfrm>
              <a:off x="2298761" y="4743904"/>
              <a:ext cx="5693931" cy="325756"/>
              <a:chOff x="783069" y="4370298"/>
              <a:chExt cx="7629238" cy="406425"/>
            </a:xfrm>
          </p:grpSpPr>
          <p:sp>
            <p:nvSpPr>
              <p:cNvPr id="28" name="Rectangle 27">
                <a:extLst>
                  <a:ext uri="{FF2B5EF4-FFF2-40B4-BE49-F238E27FC236}">
                    <a16:creationId xmlns:a16="http://schemas.microsoft.com/office/drawing/2014/main" id="{EDC85B1F-3109-46C6-BB5F-1A91EB377591}"/>
                  </a:ext>
                </a:extLst>
              </p:cNvPr>
              <p:cNvSpPr/>
              <p:nvPr/>
            </p:nvSpPr>
            <p:spPr>
              <a:xfrm>
                <a:off x="1872960"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DATA1</a:t>
                </a:r>
              </a:p>
            </p:txBody>
          </p:sp>
          <p:sp>
            <p:nvSpPr>
              <p:cNvPr id="29" name="Rectangle 28">
                <a:extLst>
                  <a:ext uri="{FF2B5EF4-FFF2-40B4-BE49-F238E27FC236}">
                    <a16:creationId xmlns:a16="http://schemas.microsoft.com/office/drawing/2014/main" id="{7BF4ED51-948B-44E3-9103-067CC3F7325E}"/>
                  </a:ext>
                </a:extLst>
              </p:cNvPr>
              <p:cNvSpPr/>
              <p:nvPr/>
            </p:nvSpPr>
            <p:spPr>
              <a:xfrm>
                <a:off x="2962851"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DATA2</a:t>
                </a:r>
              </a:p>
            </p:txBody>
          </p:sp>
          <p:sp>
            <p:nvSpPr>
              <p:cNvPr id="30" name="Rectangle 29">
                <a:extLst>
                  <a:ext uri="{FF2B5EF4-FFF2-40B4-BE49-F238E27FC236}">
                    <a16:creationId xmlns:a16="http://schemas.microsoft.com/office/drawing/2014/main" id="{16EC9E19-F91C-4FB5-B03D-2F62B8B6FE56}"/>
                  </a:ext>
                </a:extLst>
              </p:cNvPr>
              <p:cNvSpPr/>
              <p:nvPr/>
            </p:nvSpPr>
            <p:spPr>
              <a:xfrm>
                <a:off x="4052742"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DATA3</a:t>
                </a:r>
              </a:p>
            </p:txBody>
          </p:sp>
          <p:sp>
            <p:nvSpPr>
              <p:cNvPr id="31" name="Rectangle 30">
                <a:extLst>
                  <a:ext uri="{FF2B5EF4-FFF2-40B4-BE49-F238E27FC236}">
                    <a16:creationId xmlns:a16="http://schemas.microsoft.com/office/drawing/2014/main" id="{141C8123-D5BE-4033-A0A6-04B4A413215B}"/>
                  </a:ext>
                </a:extLst>
              </p:cNvPr>
              <p:cNvSpPr/>
              <p:nvPr/>
            </p:nvSpPr>
            <p:spPr>
              <a:xfrm>
                <a:off x="5142633"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DATA4</a:t>
                </a:r>
              </a:p>
            </p:txBody>
          </p:sp>
          <p:sp>
            <p:nvSpPr>
              <p:cNvPr id="32" name="Rectangle 31">
                <a:extLst>
                  <a:ext uri="{FF2B5EF4-FFF2-40B4-BE49-F238E27FC236}">
                    <a16:creationId xmlns:a16="http://schemas.microsoft.com/office/drawing/2014/main" id="{F891455B-1220-4527-A0BD-D960739A91FC}"/>
                  </a:ext>
                </a:extLst>
              </p:cNvPr>
              <p:cNvSpPr/>
              <p:nvPr/>
            </p:nvSpPr>
            <p:spPr>
              <a:xfrm>
                <a:off x="6232524" y="4370323"/>
                <a:ext cx="1089891" cy="4064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a:t>
                </a:r>
              </a:p>
            </p:txBody>
          </p:sp>
          <p:sp>
            <p:nvSpPr>
              <p:cNvPr id="33" name="Rectangle 32">
                <a:extLst>
                  <a:ext uri="{FF2B5EF4-FFF2-40B4-BE49-F238E27FC236}">
                    <a16:creationId xmlns:a16="http://schemas.microsoft.com/office/drawing/2014/main" id="{958C9E53-EA22-466E-ABA9-587DFAE96ECA}"/>
                  </a:ext>
                </a:extLst>
              </p:cNvPr>
              <p:cNvSpPr/>
              <p:nvPr/>
            </p:nvSpPr>
            <p:spPr>
              <a:xfrm>
                <a:off x="783069" y="4370323"/>
                <a:ext cx="1089891" cy="4064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a:t>
                </a:r>
              </a:p>
            </p:txBody>
          </p:sp>
          <p:sp>
            <p:nvSpPr>
              <p:cNvPr id="34" name="Rectangle 33">
                <a:extLst>
                  <a:ext uri="{FF2B5EF4-FFF2-40B4-BE49-F238E27FC236}">
                    <a16:creationId xmlns:a16="http://schemas.microsoft.com/office/drawing/2014/main" id="{720D1D1F-35E3-4E92-BC34-C7CC22F92A4C}"/>
                  </a:ext>
                </a:extLst>
              </p:cNvPr>
              <p:cNvSpPr/>
              <p:nvPr/>
            </p:nvSpPr>
            <p:spPr>
              <a:xfrm>
                <a:off x="7322415" y="4370298"/>
                <a:ext cx="1089892"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DATA5</a:t>
                </a:r>
              </a:p>
            </p:txBody>
          </p:sp>
        </p:grpSp>
      </p:grpSp>
      <mc:AlternateContent xmlns:mc="http://schemas.openxmlformats.org/markup-compatibility/2006" xmlns:a14="http://schemas.microsoft.com/office/drawing/2010/main">
        <mc:Choice Requires="a14">
          <p:sp>
            <p:nvSpPr>
              <p:cNvPr id="35" name="Object 34">
                <a:extLst>
                  <a:ext uri="{FF2B5EF4-FFF2-40B4-BE49-F238E27FC236}">
                    <a16:creationId xmlns:a16="http://schemas.microsoft.com/office/drawing/2014/main" id="{B29BACDC-E546-4C9E-A488-6C4F47349FF8}"/>
                  </a:ext>
                </a:extLst>
              </p:cNvPr>
              <p:cNvSpPr txBox="1"/>
              <p:nvPr/>
            </p:nvSpPr>
            <p:spPr>
              <a:xfrm>
                <a:off x="3293114" y="4118233"/>
                <a:ext cx="2676525" cy="434975"/>
              </a:xfrm>
              <a:prstGeom prst="rect">
                <a:avLst/>
              </a:prstGeom>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𝑀𝐴</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𝑆𝑌𝑀</m:t>
                                  </m:r>
                                </m:sub>
                              </m:sSub>
                              <m:r>
                                <a:rPr lang="en-US" i="1">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e>
                      </m:d>
                    </m:oMath>
                  </m:oMathPara>
                </a14:m>
                <a:endParaRPr lang="en-US" dirty="0"/>
              </a:p>
            </p:txBody>
          </p:sp>
        </mc:Choice>
        <mc:Fallback xmlns="">
          <p:sp>
            <p:nvSpPr>
              <p:cNvPr id="35" name="Object 34">
                <a:extLst>
                  <a:ext uri="{FF2B5EF4-FFF2-40B4-BE49-F238E27FC236}">
                    <a16:creationId xmlns:a16="http://schemas.microsoft.com/office/drawing/2014/main" id="{B29BACDC-E546-4C9E-A488-6C4F47349FF8}"/>
                  </a:ext>
                </a:extLst>
              </p:cNvPr>
              <p:cNvSpPr txBox="1">
                <a:spLocks noRot="1" noChangeAspect="1" noMove="1" noResize="1" noEditPoints="1" noAdjustHandles="1" noChangeArrowheads="1" noChangeShapeType="1" noTextEdit="1"/>
              </p:cNvSpPr>
              <p:nvPr/>
            </p:nvSpPr>
            <p:spPr>
              <a:xfrm>
                <a:off x="3293114" y="4118233"/>
                <a:ext cx="2676525" cy="434975"/>
              </a:xfrm>
              <a:prstGeom prst="rect">
                <a:avLst/>
              </a:prstGeom>
              <a:blipFill>
                <a:blip r:embed="rId2"/>
                <a:stretch>
                  <a:fillRect b="-1408"/>
                </a:stretch>
              </a:blipFill>
            </p:spPr>
            <p:txBody>
              <a:bodyPr/>
              <a:lstStyle/>
              <a:p>
                <a:r>
                  <a:rPr lang="en-US">
                    <a:noFill/>
                  </a:rPr>
                  <a:t> </a:t>
                </a:r>
              </a:p>
            </p:txBody>
          </p:sp>
        </mc:Fallback>
      </mc:AlternateContent>
      <p:sp>
        <p:nvSpPr>
          <p:cNvPr id="18" name="Right Brace 17">
            <a:extLst>
              <a:ext uri="{FF2B5EF4-FFF2-40B4-BE49-F238E27FC236}">
                <a16:creationId xmlns:a16="http://schemas.microsoft.com/office/drawing/2014/main" id="{BF887819-9813-4D31-9F34-DB7E4068A104}"/>
              </a:ext>
            </a:extLst>
          </p:cNvPr>
          <p:cNvSpPr/>
          <p:nvPr/>
        </p:nvSpPr>
        <p:spPr bwMode="auto">
          <a:xfrm rot="16200000">
            <a:off x="7418002" y="4295502"/>
            <a:ext cx="322641" cy="1626838"/>
          </a:xfrm>
          <a:prstGeom prst="righ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685AED93-AFF4-4111-A6E6-55C6C0514B36}"/>
              </a:ext>
            </a:extLst>
          </p:cNvPr>
          <p:cNvSpPr txBox="1"/>
          <p:nvPr/>
        </p:nvSpPr>
        <p:spPr>
          <a:xfrm>
            <a:off x="6122190" y="4614602"/>
            <a:ext cx="2715423" cy="338554"/>
          </a:xfrm>
          <a:prstGeom prst="rect">
            <a:avLst/>
          </a:prstGeom>
          <a:noFill/>
        </p:spPr>
        <p:txBody>
          <a:bodyPr wrap="square" rtlCol="0">
            <a:spAutoFit/>
          </a:bodyPr>
          <a:lstStyle/>
          <a:p>
            <a:pPr algn="ctr"/>
            <a:r>
              <a:rPr lang="en-US" sz="1600" b="1" dirty="0">
                <a:solidFill>
                  <a:schemeClr val="tx1"/>
                </a:solidFill>
              </a:rPr>
              <a:t>last </a:t>
            </a:r>
            <a:r>
              <a:rPr lang="en-US" sz="1600" b="1" dirty="0" err="1">
                <a:solidFill>
                  <a:schemeClr val="tx1"/>
                </a:solidFill>
              </a:rPr>
              <a:t>midamble</a:t>
            </a:r>
            <a:r>
              <a:rPr lang="en-US" sz="1600" b="1" dirty="0">
                <a:solidFill>
                  <a:schemeClr val="tx1"/>
                </a:solidFill>
              </a:rPr>
              <a:t> period </a:t>
            </a:r>
          </a:p>
        </p:txBody>
      </p:sp>
    </p:spTree>
    <p:extLst>
      <p:ext uri="{BB962C8B-B14F-4D97-AF65-F5344CB8AC3E}">
        <p14:creationId xmlns:p14="http://schemas.microsoft.com/office/powerpoint/2010/main" val="157340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30-A897-47EE-93C2-17378E2861FF}"/>
              </a:ext>
            </a:extLst>
          </p:cNvPr>
          <p:cNvSpPr>
            <a:spLocks noGrp="1"/>
          </p:cNvSpPr>
          <p:nvPr>
            <p:ph type="title"/>
          </p:nvPr>
        </p:nvSpPr>
        <p:spPr/>
        <p:txBody>
          <a:bodyPr/>
          <a:lstStyle/>
          <a:p>
            <a:r>
              <a:rPr lang="en-US" dirty="0"/>
              <a:t>Simulation Configuration 1/2</a:t>
            </a:r>
          </a:p>
        </p:txBody>
      </p:sp>
      <p:sp>
        <p:nvSpPr>
          <p:cNvPr id="3" name="Content Placeholder 2">
            <a:extLst>
              <a:ext uri="{FF2B5EF4-FFF2-40B4-BE49-F238E27FC236}">
                <a16:creationId xmlns:a16="http://schemas.microsoft.com/office/drawing/2014/main" id="{BEC9E8A7-1BE4-4915-84A4-C289BF223D24}"/>
              </a:ext>
            </a:extLst>
          </p:cNvPr>
          <p:cNvSpPr>
            <a:spLocks noGrp="1"/>
          </p:cNvSpPr>
          <p:nvPr>
            <p:ph idx="1"/>
          </p:nvPr>
        </p:nvSpPr>
        <p:spPr>
          <a:xfrm>
            <a:off x="685800" y="1752600"/>
            <a:ext cx="7770813" cy="4648200"/>
          </a:xfrm>
        </p:spPr>
        <p:txBody>
          <a:bodyPr/>
          <a:lstStyle/>
          <a:p>
            <a:pPr>
              <a:buFont typeface="Arial" panose="020B0604020202020204" pitchFamily="34" charset="0"/>
              <a:buChar char="•"/>
            </a:pPr>
            <a:r>
              <a:rPr lang="en-US" sz="1600" dirty="0"/>
              <a:t>General configuration: </a:t>
            </a:r>
          </a:p>
          <a:p>
            <a:pPr lvl="1">
              <a:buFont typeface="Arial" panose="020B0604020202020204" pitchFamily="34" charset="0"/>
              <a:buChar char="•"/>
            </a:pPr>
            <a:r>
              <a:rPr lang="en-US" sz="1400" dirty="0"/>
              <a:t>1 TX, 1 RX, 1 SS</a:t>
            </a:r>
          </a:p>
          <a:p>
            <a:pPr>
              <a:buFont typeface="Arial" panose="020B0604020202020204" pitchFamily="34" charset="0"/>
              <a:buChar char="•"/>
            </a:pPr>
            <a:r>
              <a:rPr lang="en-US" sz="1600" dirty="0"/>
              <a:t># of channel realizations:  5,000</a:t>
            </a:r>
          </a:p>
          <a:p>
            <a:pPr>
              <a:buFont typeface="Arial" panose="020B0604020202020204" pitchFamily="34" charset="0"/>
              <a:buChar char="•"/>
            </a:pPr>
            <a:r>
              <a:rPr lang="en-US" sz="1600" dirty="0"/>
              <a:t>C2C Channel Model (including Enhanced C2C channel Model)</a:t>
            </a:r>
          </a:p>
          <a:p>
            <a:pPr lvl="1">
              <a:buFont typeface="Arial" panose="020B0604020202020204" pitchFamily="34" charset="0"/>
              <a:buChar char="•"/>
            </a:pPr>
            <a:r>
              <a:rPr lang="en-US" sz="1400" dirty="0"/>
              <a:t>12.5ns sampling rate, tapped delay line with Doppler shift </a:t>
            </a:r>
          </a:p>
          <a:p>
            <a:pPr lvl="1">
              <a:buFont typeface="Arial" panose="020B0604020202020204" pitchFamily="34" charset="0"/>
              <a:buChar char="•"/>
            </a:pPr>
            <a:r>
              <a:rPr lang="en-US" sz="1400" dirty="0"/>
              <a:t>channel power distribution with the total power normalized to 1.</a:t>
            </a:r>
          </a:p>
          <a:p>
            <a:pPr>
              <a:buFont typeface="Arial" panose="020B0604020202020204" pitchFamily="34" charset="0"/>
              <a:buChar char="•"/>
            </a:pPr>
            <a:r>
              <a:rPr lang="en-US" sz="1600" dirty="0"/>
              <a:t>Impairments</a:t>
            </a:r>
          </a:p>
          <a:p>
            <a:pPr lvl="1">
              <a:buFont typeface="Arial" panose="020B0604020202020204" pitchFamily="34" charset="0"/>
              <a:buChar char="•"/>
            </a:pPr>
            <a:r>
              <a:rPr lang="en-US" sz="1400" dirty="0">
                <a:solidFill>
                  <a:schemeClr val="tx1"/>
                </a:solidFill>
              </a:rPr>
              <a:t>PA Non-linearity : </a:t>
            </a:r>
            <a:r>
              <a:rPr lang="en-US" sz="1400" dirty="0"/>
              <a:t>RAPP PA model with p = 3. </a:t>
            </a:r>
          </a:p>
          <a:p>
            <a:pPr lvl="1">
              <a:buFont typeface="Arial" panose="020B0604020202020204" pitchFamily="34" charset="0"/>
              <a:buChar char="•"/>
            </a:pPr>
            <a:r>
              <a:rPr lang="en-US" sz="1400" dirty="0">
                <a:solidFill>
                  <a:schemeClr val="tx1"/>
                </a:solidFill>
              </a:rPr>
              <a:t>Carrier Frequency Offset : fixed 20 ppm</a:t>
            </a:r>
          </a:p>
          <a:p>
            <a:pPr lvl="1">
              <a:buFont typeface="Arial" panose="020B0604020202020204" pitchFamily="34" charset="0"/>
              <a:buChar char="•"/>
            </a:pPr>
            <a:r>
              <a:rPr lang="en-US" sz="1400" dirty="0">
                <a:solidFill>
                  <a:schemeClr val="tx1"/>
                </a:solidFill>
              </a:rPr>
              <a:t>Phase noise with a pole-zero model</a:t>
            </a:r>
          </a:p>
          <a:p>
            <a:pPr lvl="2">
              <a:buFont typeface="Arial" panose="020B0604020202020204" pitchFamily="34" charset="0"/>
              <a:buChar char="•"/>
            </a:pPr>
            <a:r>
              <a:rPr lang="en-US" sz="1200" dirty="0">
                <a:solidFill>
                  <a:schemeClr val="tx1"/>
                </a:solidFill>
              </a:rPr>
              <a:t>PSD(0) = -100 </a:t>
            </a:r>
            <a:r>
              <a:rPr lang="en-US" sz="1200" dirty="0" err="1">
                <a:solidFill>
                  <a:schemeClr val="tx1"/>
                </a:solidFill>
              </a:rPr>
              <a:t>dBc</a:t>
            </a:r>
            <a:r>
              <a:rPr lang="en-US" sz="1200" dirty="0">
                <a:solidFill>
                  <a:schemeClr val="tx1"/>
                </a:solidFill>
              </a:rPr>
              <a:t>/Hz</a:t>
            </a:r>
          </a:p>
          <a:p>
            <a:pPr lvl="2">
              <a:buFont typeface="Arial" panose="020B0604020202020204" pitchFamily="34" charset="0"/>
              <a:buChar char="•"/>
            </a:pPr>
            <a:r>
              <a:rPr lang="en-US" sz="1200" dirty="0">
                <a:solidFill>
                  <a:schemeClr val="tx1"/>
                </a:solidFill>
              </a:rPr>
              <a:t>Pole frequency </a:t>
            </a:r>
            <a:r>
              <a:rPr lang="en-US" sz="1200" dirty="0" err="1">
                <a:solidFill>
                  <a:schemeClr val="tx1"/>
                </a:solidFill>
              </a:rPr>
              <a:t>fp</a:t>
            </a:r>
            <a:r>
              <a:rPr lang="en-US" sz="1200" dirty="0">
                <a:solidFill>
                  <a:schemeClr val="tx1"/>
                </a:solidFill>
              </a:rPr>
              <a:t> = 250 kHz</a:t>
            </a:r>
          </a:p>
          <a:p>
            <a:pPr lvl="2">
              <a:buFont typeface="Arial" panose="020B0604020202020204" pitchFamily="34" charset="0"/>
              <a:buChar char="•"/>
            </a:pPr>
            <a:r>
              <a:rPr lang="en-US" sz="1200" dirty="0">
                <a:solidFill>
                  <a:schemeClr val="tx1"/>
                </a:solidFill>
              </a:rPr>
              <a:t>Zero frequency </a:t>
            </a:r>
            <a:r>
              <a:rPr lang="en-US" sz="1200" dirty="0" err="1">
                <a:solidFill>
                  <a:schemeClr val="tx1"/>
                </a:solidFill>
              </a:rPr>
              <a:t>fz</a:t>
            </a:r>
            <a:r>
              <a:rPr lang="en-US" sz="1200" dirty="0">
                <a:solidFill>
                  <a:schemeClr val="tx1"/>
                </a:solidFill>
              </a:rPr>
              <a:t> = 7905.7 kHz</a:t>
            </a:r>
            <a:endParaRPr lang="en-US" sz="1600" dirty="0">
              <a:solidFill>
                <a:schemeClr val="tx1"/>
              </a:solidFill>
            </a:endParaRPr>
          </a:p>
          <a:p>
            <a:pPr>
              <a:buFont typeface="Arial" panose="020B0604020202020204" pitchFamily="34" charset="0"/>
              <a:buChar char="•"/>
            </a:pPr>
            <a:r>
              <a:rPr lang="en-US" sz="1600" dirty="0">
                <a:solidFill>
                  <a:schemeClr val="tx1"/>
                </a:solidFill>
              </a:rPr>
              <a:t>Rx processing:</a:t>
            </a:r>
          </a:p>
          <a:p>
            <a:pPr lvl="1">
              <a:buFont typeface="Arial" panose="020B0604020202020204" pitchFamily="34" charset="0"/>
              <a:buChar char="•"/>
            </a:pPr>
            <a:r>
              <a:rPr lang="en-US" sz="1400" dirty="0">
                <a:solidFill>
                  <a:schemeClr val="tx1"/>
                </a:solidFill>
              </a:rPr>
              <a:t>Ideal timing and ideal PPDU detection</a:t>
            </a:r>
          </a:p>
          <a:p>
            <a:pPr lvl="1">
              <a:buFont typeface="Arial" panose="020B0604020202020204" pitchFamily="34" charset="0"/>
              <a:buChar char="•"/>
            </a:pPr>
            <a:r>
              <a:rPr lang="en-US" sz="1400" dirty="0">
                <a:solidFill>
                  <a:schemeClr val="tx1"/>
                </a:solidFill>
              </a:rPr>
              <a:t>CFO estimation and compensation in preamble portion</a:t>
            </a:r>
          </a:p>
          <a:p>
            <a:pPr lvl="1">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282D2033-F796-4FAF-9487-2A4891AB6CA2}"/>
              </a:ext>
            </a:extLst>
          </p:cNvPr>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340499A3-BC4C-4576-9467-B8F4E678B803}"/>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6365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30-A897-47EE-93C2-17378E2861FF}"/>
              </a:ext>
            </a:extLst>
          </p:cNvPr>
          <p:cNvSpPr>
            <a:spLocks noGrp="1"/>
          </p:cNvSpPr>
          <p:nvPr>
            <p:ph type="title"/>
          </p:nvPr>
        </p:nvSpPr>
        <p:spPr/>
        <p:txBody>
          <a:bodyPr/>
          <a:lstStyle/>
          <a:p>
            <a:r>
              <a:rPr lang="en-US" dirty="0"/>
              <a:t>Simulation Configuration 2/2</a:t>
            </a:r>
          </a:p>
        </p:txBody>
      </p:sp>
      <p:sp>
        <p:nvSpPr>
          <p:cNvPr id="3" name="Content Placeholder 2">
            <a:extLst>
              <a:ext uri="{FF2B5EF4-FFF2-40B4-BE49-F238E27FC236}">
                <a16:creationId xmlns:a16="http://schemas.microsoft.com/office/drawing/2014/main" id="{BEC9E8A7-1BE4-4915-84A4-C289BF223D24}"/>
              </a:ext>
            </a:extLst>
          </p:cNvPr>
          <p:cNvSpPr>
            <a:spLocks noGrp="1"/>
          </p:cNvSpPr>
          <p:nvPr>
            <p:ph idx="1"/>
          </p:nvPr>
        </p:nvSpPr>
        <p:spPr>
          <a:xfrm>
            <a:off x="685800" y="1981200"/>
            <a:ext cx="7770813" cy="4267200"/>
          </a:xfrm>
        </p:spPr>
        <p:txBody>
          <a:bodyPr/>
          <a:lstStyle/>
          <a:p>
            <a:pPr>
              <a:buFont typeface="Arial" panose="020B0604020202020204" pitchFamily="34" charset="0"/>
              <a:buChar char="•"/>
            </a:pPr>
            <a:r>
              <a:rPr lang="en-US" sz="1800" dirty="0"/>
              <a:t>11ac 20MHz DC2 with LDPC</a:t>
            </a:r>
          </a:p>
          <a:p>
            <a:pPr lvl="1">
              <a:buFont typeface="Arial" panose="020B0604020202020204" pitchFamily="34" charset="0"/>
              <a:buChar char="•"/>
            </a:pPr>
            <a:r>
              <a:rPr lang="en-US" sz="1600" dirty="0">
                <a:solidFill>
                  <a:schemeClr val="tx1"/>
                </a:solidFill>
              </a:rPr>
              <a:t>VHT-LTF as </a:t>
            </a:r>
            <a:r>
              <a:rPr lang="en-US" sz="1600" dirty="0" err="1">
                <a:solidFill>
                  <a:schemeClr val="tx1"/>
                </a:solidFill>
              </a:rPr>
              <a:t>Midamble</a:t>
            </a:r>
            <a:r>
              <a:rPr lang="en-US" sz="1600" dirty="0">
                <a:solidFill>
                  <a:schemeClr val="tx1"/>
                </a:solidFill>
              </a:rPr>
              <a:t> with M4</a:t>
            </a:r>
          </a:p>
          <a:p>
            <a:pPr lvl="1">
              <a:buFont typeface="Arial" panose="020B0604020202020204" pitchFamily="34" charset="0"/>
              <a:buChar char="•"/>
            </a:pPr>
            <a:r>
              <a:rPr lang="en-US" sz="1600" dirty="0">
                <a:solidFill>
                  <a:schemeClr val="tx1"/>
                </a:solidFill>
              </a:rPr>
              <a:t>Option 1) </a:t>
            </a:r>
            <a:r>
              <a:rPr lang="en-US" sz="1600" dirty="0" err="1">
                <a:solidFill>
                  <a:schemeClr val="tx1"/>
                </a:solidFill>
              </a:rPr>
              <a:t>Midamble</a:t>
            </a:r>
            <a:r>
              <a:rPr lang="en-US" sz="1600" dirty="0">
                <a:solidFill>
                  <a:schemeClr val="tx1"/>
                </a:solidFill>
              </a:rPr>
              <a:t> adopted in 11ax</a:t>
            </a:r>
          </a:p>
          <a:p>
            <a:pPr lvl="1">
              <a:buFont typeface="Arial" panose="020B0604020202020204" pitchFamily="34" charset="0"/>
              <a:buChar char="•"/>
            </a:pPr>
            <a:r>
              <a:rPr lang="en-US" sz="1600" dirty="0">
                <a:solidFill>
                  <a:schemeClr val="tx1"/>
                </a:solidFill>
              </a:rPr>
              <a:t>Option 2) </a:t>
            </a:r>
            <a:r>
              <a:rPr lang="en-US" sz="1600" dirty="0" err="1">
                <a:solidFill>
                  <a:schemeClr val="tx1"/>
                </a:solidFill>
              </a:rPr>
              <a:t>Midamble</a:t>
            </a:r>
            <a:r>
              <a:rPr lang="en-US" sz="1600" dirty="0">
                <a:solidFill>
                  <a:schemeClr val="tx1"/>
                </a:solidFill>
              </a:rPr>
              <a:t> suggested for 11bd </a:t>
            </a:r>
            <a:r>
              <a:rPr lang="en-US" sz="1050" dirty="0">
                <a:solidFill>
                  <a:schemeClr val="tx1"/>
                </a:solidFill>
              </a:rPr>
              <a:t> </a:t>
            </a:r>
          </a:p>
          <a:p>
            <a:pPr>
              <a:buFont typeface="Arial" panose="020B0604020202020204" pitchFamily="34" charset="0"/>
              <a:buChar char="•"/>
            </a:pPr>
            <a:r>
              <a:rPr lang="en-US" sz="1800" dirty="0"/>
              <a:t>Goodput = </a:t>
            </a:r>
            <a:r>
              <a:rPr lang="en-US" sz="1800" dirty="0" err="1"/>
              <a:t>Rate</a:t>
            </a:r>
            <a:r>
              <a:rPr lang="en-US" sz="1800" baseline="-25000" dirty="0" err="1"/>
              <a:t>MCS</a:t>
            </a:r>
            <a:r>
              <a:rPr lang="en-US" sz="1800" dirty="0"/>
              <a:t>*(1-per</a:t>
            </a:r>
            <a:r>
              <a:rPr lang="en-US" sz="1800" baseline="-25000" dirty="0"/>
              <a:t>SNR,MCS</a:t>
            </a:r>
            <a:r>
              <a:rPr lang="en-US" sz="1800" dirty="0"/>
              <a:t>)*(M/(M+1))</a:t>
            </a:r>
          </a:p>
          <a:p>
            <a:pPr>
              <a:buFont typeface="Arial" panose="020B0604020202020204" pitchFamily="34" charset="0"/>
              <a:buChar char="•"/>
            </a:pPr>
            <a:r>
              <a:rPr lang="en-US" sz="1800" dirty="0"/>
              <a:t>Payload carefully selected to see the performance gap between two options</a:t>
            </a:r>
          </a:p>
          <a:p>
            <a:pPr lvl="1">
              <a:buFont typeface="Arial" panose="020B0604020202020204" pitchFamily="34" charset="0"/>
              <a:buChar char="•"/>
            </a:pPr>
            <a:r>
              <a:rPr lang="en-US" sz="1600" dirty="0"/>
              <a:t>Payload to have only one residue data symbol over the last </a:t>
            </a:r>
            <a:r>
              <a:rPr lang="en-US" sz="1600" dirty="0" err="1"/>
              <a:t>midamble</a:t>
            </a:r>
            <a:r>
              <a:rPr lang="en-US" sz="1600" dirty="0"/>
              <a:t> period</a:t>
            </a:r>
            <a:r>
              <a:rPr lang="en-US" sz="1400" dirty="0"/>
              <a:t>.</a:t>
            </a:r>
          </a:p>
        </p:txBody>
      </p:sp>
      <p:sp>
        <p:nvSpPr>
          <p:cNvPr id="4" name="Slide Number Placeholder 3">
            <a:extLst>
              <a:ext uri="{FF2B5EF4-FFF2-40B4-BE49-F238E27FC236}">
                <a16:creationId xmlns:a16="http://schemas.microsoft.com/office/drawing/2014/main" id="{282D2033-F796-4FAF-9487-2A4891AB6CA2}"/>
              </a:ext>
            </a:extLst>
          </p:cNvPr>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340499A3-BC4C-4576-9467-B8F4E678B803}"/>
              </a:ext>
            </a:extLst>
          </p:cNvPr>
          <p:cNvSpPr>
            <a:spLocks noGrp="1"/>
          </p:cNvSpPr>
          <p:nvPr>
            <p:ph type="ftr" idx="14"/>
          </p:nvPr>
        </p:nvSpPr>
        <p:spPr/>
        <p:txBody>
          <a:bodyPr/>
          <a:lstStyle/>
          <a:p>
            <a:r>
              <a:rPr lang="en-GB"/>
              <a:t>Yujin Noh, Newracom</a:t>
            </a:r>
            <a:endParaRPr lang="en-GB" dirty="0"/>
          </a:p>
        </p:txBody>
      </p:sp>
      <p:graphicFrame>
        <p:nvGraphicFramePr>
          <p:cNvPr id="6" name="Table 5">
            <a:extLst>
              <a:ext uri="{FF2B5EF4-FFF2-40B4-BE49-F238E27FC236}">
                <a16:creationId xmlns:a16="http://schemas.microsoft.com/office/drawing/2014/main" id="{D39CDA49-50BF-4210-9BBE-F671C2966B32}"/>
              </a:ext>
            </a:extLst>
          </p:cNvPr>
          <p:cNvGraphicFramePr>
            <a:graphicFrameLocks noGrp="1"/>
          </p:cNvGraphicFramePr>
          <p:nvPr>
            <p:extLst>
              <p:ext uri="{D42A27DB-BD31-4B8C-83A1-F6EECF244321}">
                <p14:modId xmlns:p14="http://schemas.microsoft.com/office/powerpoint/2010/main" val="3399456701"/>
              </p:ext>
            </p:extLst>
          </p:nvPr>
        </p:nvGraphicFramePr>
        <p:xfrm>
          <a:off x="1981200" y="4533107"/>
          <a:ext cx="4343399" cy="1828800"/>
        </p:xfrm>
        <a:graphic>
          <a:graphicData uri="http://schemas.openxmlformats.org/drawingml/2006/table">
            <a:tbl>
              <a:tblPr firstRow="1" bandRow="1">
                <a:tableStyleId>{5C22544A-7EE6-4342-B048-85BDC9FD1C3A}</a:tableStyleId>
              </a:tblPr>
              <a:tblGrid>
                <a:gridCol w="1023640">
                  <a:extLst>
                    <a:ext uri="{9D8B030D-6E8A-4147-A177-3AD203B41FA5}">
                      <a16:colId xmlns:a16="http://schemas.microsoft.com/office/drawing/2014/main" val="2560957074"/>
                    </a:ext>
                  </a:extLst>
                </a:gridCol>
                <a:gridCol w="1023640">
                  <a:extLst>
                    <a:ext uri="{9D8B030D-6E8A-4147-A177-3AD203B41FA5}">
                      <a16:colId xmlns:a16="http://schemas.microsoft.com/office/drawing/2014/main" val="678901861"/>
                    </a:ext>
                  </a:extLst>
                </a:gridCol>
                <a:gridCol w="1023640">
                  <a:extLst>
                    <a:ext uri="{9D8B030D-6E8A-4147-A177-3AD203B41FA5}">
                      <a16:colId xmlns:a16="http://schemas.microsoft.com/office/drawing/2014/main" val="1676636549"/>
                    </a:ext>
                  </a:extLst>
                </a:gridCol>
                <a:gridCol w="1272479">
                  <a:extLst>
                    <a:ext uri="{9D8B030D-6E8A-4147-A177-3AD203B41FA5}">
                      <a16:colId xmlns:a16="http://schemas.microsoft.com/office/drawing/2014/main" val="3689257424"/>
                    </a:ext>
                  </a:extLst>
                </a:gridCol>
              </a:tblGrid>
              <a:tr h="374128">
                <a:tc>
                  <a:txBody>
                    <a:bodyPr/>
                    <a:lstStyle/>
                    <a:p>
                      <a:pPr algn="ctr"/>
                      <a:r>
                        <a:rPr lang="en-US" sz="1200" dirty="0"/>
                        <a:t>M = 4</a:t>
                      </a:r>
                    </a:p>
                    <a:p>
                      <a:pPr algn="ctr"/>
                      <a:r>
                        <a:rPr lang="en-US" sz="1200" dirty="0"/>
                        <a:t>(M4)</a:t>
                      </a:r>
                    </a:p>
                  </a:txBody>
                  <a:tcPr anchor="ctr"/>
                </a:tc>
                <a:tc gridSpan="3">
                  <a:txBody>
                    <a:bodyPr/>
                    <a:lstStyle/>
                    <a:p>
                      <a:pPr algn="ctr"/>
                      <a:r>
                        <a:rPr lang="en-US" sz="1200" dirty="0"/>
                        <a:t>Payload (bytes)</a:t>
                      </a:r>
                    </a:p>
                  </a:txBody>
                  <a:tcPr anchor="ctr"/>
                </a:tc>
                <a:tc hMerge="1">
                  <a:txBody>
                    <a:bodyPr/>
                    <a:lstStyle/>
                    <a:p>
                      <a:endParaRPr lang="en-US" dirty="0"/>
                    </a:p>
                  </a:txBody>
                  <a:tcPr/>
                </a:tc>
                <a:tc hMerge="1">
                  <a:txBody>
                    <a:bodyPr/>
                    <a:lstStyle/>
                    <a:p>
                      <a:pPr algn="ctr"/>
                      <a:endParaRPr lang="en-US" sz="1200" dirty="0"/>
                    </a:p>
                  </a:txBody>
                  <a:tcPr anchor="ctr"/>
                </a:tc>
                <a:extLst>
                  <a:ext uri="{0D108BD9-81ED-4DB2-BD59-A6C34878D82A}">
                    <a16:rowId xmlns:a16="http://schemas.microsoft.com/office/drawing/2014/main" val="2065462021"/>
                  </a:ext>
                </a:extLst>
              </a:tr>
              <a:tr h="245214">
                <a:tc>
                  <a:txBody>
                    <a:bodyPr/>
                    <a:lstStyle/>
                    <a:p>
                      <a:pPr algn="ctr"/>
                      <a:r>
                        <a:rPr lang="en-US" sz="1200" dirty="0"/>
                        <a:t>MCS0</a:t>
                      </a:r>
                    </a:p>
                  </a:txBody>
                  <a:tcPr anchor="ctr"/>
                </a:tc>
                <a:tc>
                  <a:txBody>
                    <a:bodyPr/>
                    <a:lstStyle/>
                    <a:p>
                      <a:pPr algn="ctr"/>
                      <a:r>
                        <a:rPr lang="en-US" sz="1200" dirty="0"/>
                        <a:t>310</a:t>
                      </a:r>
                    </a:p>
                  </a:txBody>
                  <a:tcPr anchor="ctr"/>
                </a:tc>
                <a:tc>
                  <a:txBody>
                    <a:bodyPr/>
                    <a:lstStyle/>
                    <a:p>
                      <a:pPr algn="ctr"/>
                      <a:r>
                        <a:rPr lang="en-US" sz="1200" dirty="0"/>
                        <a:t>780</a:t>
                      </a:r>
                    </a:p>
                  </a:txBody>
                  <a:tcPr anchor="ctr"/>
                </a:tc>
                <a:tc>
                  <a:txBody>
                    <a:bodyPr/>
                    <a:lstStyle/>
                    <a:p>
                      <a:pPr algn="ctr"/>
                      <a:r>
                        <a:rPr lang="en-US" sz="1200" dirty="0"/>
                        <a:t>1300</a:t>
                      </a:r>
                    </a:p>
                  </a:txBody>
                  <a:tcPr anchor="ctr"/>
                </a:tc>
                <a:extLst>
                  <a:ext uri="{0D108BD9-81ED-4DB2-BD59-A6C34878D82A}">
                    <a16:rowId xmlns:a16="http://schemas.microsoft.com/office/drawing/2014/main" val="2724713170"/>
                  </a:ext>
                </a:extLst>
              </a:tr>
              <a:tr h="245214">
                <a:tc>
                  <a:txBody>
                    <a:bodyPr/>
                    <a:lstStyle/>
                    <a:p>
                      <a:pPr algn="ctr"/>
                      <a:r>
                        <a:rPr lang="en-US" sz="1200" dirty="0"/>
                        <a:t>MCS2</a:t>
                      </a:r>
                    </a:p>
                  </a:txBody>
                  <a:tcPr anchor="ctr"/>
                </a:tc>
                <a:tc>
                  <a:txBody>
                    <a:bodyPr/>
                    <a:lstStyle/>
                    <a:p>
                      <a:pPr algn="ctr"/>
                      <a:r>
                        <a:rPr lang="en-US" sz="1200" dirty="0"/>
                        <a:t>310</a:t>
                      </a:r>
                    </a:p>
                  </a:txBody>
                  <a:tcPr anchor="ctr"/>
                </a:tc>
                <a:tc>
                  <a:txBody>
                    <a:bodyPr/>
                    <a:lstStyle/>
                    <a:p>
                      <a:pPr algn="ctr"/>
                      <a:r>
                        <a:rPr lang="en-US" sz="1200" dirty="0"/>
                        <a:t>780</a:t>
                      </a:r>
                    </a:p>
                  </a:txBody>
                  <a:tcPr anchor="ctr"/>
                </a:tc>
                <a:tc>
                  <a:txBody>
                    <a:bodyPr/>
                    <a:lstStyle/>
                    <a:p>
                      <a:pPr algn="ctr"/>
                      <a:r>
                        <a:rPr lang="en-US" sz="1200" dirty="0"/>
                        <a:t>1300</a:t>
                      </a:r>
                    </a:p>
                  </a:txBody>
                  <a:tcPr anchor="ctr"/>
                </a:tc>
                <a:extLst>
                  <a:ext uri="{0D108BD9-81ED-4DB2-BD59-A6C34878D82A}">
                    <a16:rowId xmlns:a16="http://schemas.microsoft.com/office/drawing/2014/main" val="1968028870"/>
                  </a:ext>
                </a:extLst>
              </a:tr>
              <a:tr h="245214">
                <a:tc>
                  <a:txBody>
                    <a:bodyPr/>
                    <a:lstStyle/>
                    <a:p>
                      <a:pPr algn="ctr"/>
                      <a:r>
                        <a:rPr lang="en-US" sz="1200" dirty="0"/>
                        <a:t>MCS4</a:t>
                      </a:r>
                    </a:p>
                  </a:txBody>
                  <a:tcPr anchor="ctr"/>
                </a:tc>
                <a:tc>
                  <a:txBody>
                    <a:bodyPr/>
                    <a:lstStyle/>
                    <a:p>
                      <a:pPr algn="ctr"/>
                      <a:r>
                        <a:rPr lang="en-US" sz="1200" dirty="0"/>
                        <a:t>310</a:t>
                      </a:r>
                    </a:p>
                  </a:txBody>
                  <a:tcPr anchor="ctr"/>
                </a:tc>
                <a:tc>
                  <a:txBody>
                    <a:bodyPr/>
                    <a:lstStyle/>
                    <a:p>
                      <a:pPr algn="ctr"/>
                      <a:r>
                        <a:rPr lang="en-US" sz="1200" dirty="0"/>
                        <a:t>780</a:t>
                      </a:r>
                    </a:p>
                  </a:txBody>
                  <a:tcPr anchor="ctr"/>
                </a:tc>
                <a:tc>
                  <a:txBody>
                    <a:bodyPr/>
                    <a:lstStyle/>
                    <a:p>
                      <a:pPr algn="ctr"/>
                      <a:r>
                        <a:rPr lang="en-US" sz="1200" dirty="0"/>
                        <a:t>1300</a:t>
                      </a:r>
                    </a:p>
                  </a:txBody>
                  <a:tcPr anchor="ctr"/>
                </a:tc>
                <a:extLst>
                  <a:ext uri="{0D108BD9-81ED-4DB2-BD59-A6C34878D82A}">
                    <a16:rowId xmlns:a16="http://schemas.microsoft.com/office/drawing/2014/main" val="1083417694"/>
                  </a:ext>
                </a:extLst>
              </a:tr>
              <a:tr h="245214">
                <a:tc>
                  <a:txBody>
                    <a:bodyPr/>
                    <a:lstStyle/>
                    <a:p>
                      <a:pPr algn="ctr"/>
                      <a:r>
                        <a:rPr lang="en-US" sz="1200" b="0" dirty="0"/>
                        <a:t>MCS6</a:t>
                      </a:r>
                    </a:p>
                  </a:txBody>
                  <a:tcPr anchor="ctr"/>
                </a:tc>
                <a:tc>
                  <a:txBody>
                    <a:bodyPr/>
                    <a:lstStyle/>
                    <a:p>
                      <a:pPr algn="ctr"/>
                      <a:r>
                        <a:rPr lang="en-US" sz="1200" b="0" dirty="0"/>
                        <a:t>390</a:t>
                      </a:r>
                    </a:p>
                  </a:txBody>
                  <a:tcPr anchor="ctr"/>
                </a:tc>
                <a:tc>
                  <a:txBody>
                    <a:bodyPr/>
                    <a:lstStyle/>
                    <a:p>
                      <a:pPr algn="ctr"/>
                      <a:r>
                        <a:rPr lang="en-US" sz="1200" b="0" dirty="0"/>
                        <a:t>740</a:t>
                      </a:r>
                    </a:p>
                  </a:txBody>
                  <a:tcPr anchor="ctr"/>
                </a:tc>
                <a:tc>
                  <a:txBody>
                    <a:bodyPr/>
                    <a:lstStyle/>
                    <a:p>
                      <a:pPr algn="ctr"/>
                      <a:r>
                        <a:rPr lang="en-US" sz="1200" b="0" dirty="0"/>
                        <a:t>1360</a:t>
                      </a:r>
                    </a:p>
                  </a:txBody>
                  <a:tcPr anchor="ctr"/>
                </a:tc>
                <a:extLst>
                  <a:ext uri="{0D108BD9-81ED-4DB2-BD59-A6C34878D82A}">
                    <a16:rowId xmlns:a16="http://schemas.microsoft.com/office/drawing/2014/main" val="60096193"/>
                  </a:ext>
                </a:extLst>
              </a:tr>
              <a:tr h="245214">
                <a:tc>
                  <a:txBody>
                    <a:bodyPr/>
                    <a:lstStyle/>
                    <a:p>
                      <a:pPr algn="ctr"/>
                      <a:r>
                        <a:rPr lang="en-US" sz="1200" b="0" dirty="0">
                          <a:solidFill>
                            <a:schemeClr val="tx1"/>
                          </a:solidFill>
                        </a:rPr>
                        <a:t>MCS8</a:t>
                      </a:r>
                    </a:p>
                  </a:txBody>
                  <a:tcPr anchor="ctr"/>
                </a:tc>
                <a:tc>
                  <a:txBody>
                    <a:bodyPr/>
                    <a:lstStyle/>
                    <a:p>
                      <a:pPr algn="ctr"/>
                      <a:r>
                        <a:rPr lang="en-US" sz="1200" b="0" dirty="0">
                          <a:solidFill>
                            <a:schemeClr val="tx1"/>
                          </a:solidFill>
                        </a:rPr>
                        <a:t>310</a:t>
                      </a:r>
                    </a:p>
                  </a:txBody>
                  <a:tcPr anchor="ctr"/>
                </a:tc>
                <a:tc>
                  <a:txBody>
                    <a:bodyPr/>
                    <a:lstStyle/>
                    <a:p>
                      <a:pPr algn="ctr"/>
                      <a:r>
                        <a:rPr lang="en-US" sz="1200" b="0" dirty="0">
                          <a:solidFill>
                            <a:schemeClr val="tx1"/>
                          </a:solidFill>
                        </a:rPr>
                        <a:t>770</a:t>
                      </a:r>
                    </a:p>
                  </a:txBody>
                  <a:tcPr anchor="ctr"/>
                </a:tc>
                <a:tc>
                  <a:txBody>
                    <a:bodyPr/>
                    <a:lstStyle/>
                    <a:p>
                      <a:pPr algn="ctr"/>
                      <a:r>
                        <a:rPr lang="en-US" sz="1200" b="0" dirty="0">
                          <a:solidFill>
                            <a:schemeClr val="tx1"/>
                          </a:solidFill>
                        </a:rPr>
                        <a:t>1410</a:t>
                      </a:r>
                    </a:p>
                  </a:txBody>
                  <a:tcPr anchor="ctr"/>
                </a:tc>
                <a:extLst>
                  <a:ext uri="{0D108BD9-81ED-4DB2-BD59-A6C34878D82A}">
                    <a16:rowId xmlns:a16="http://schemas.microsoft.com/office/drawing/2014/main" val="2888686052"/>
                  </a:ext>
                </a:extLst>
              </a:tr>
            </a:tbl>
          </a:graphicData>
        </a:graphic>
      </p:graphicFrame>
    </p:spTree>
    <p:extLst>
      <p:ext uri="{BB962C8B-B14F-4D97-AF65-F5344CB8AC3E}">
        <p14:creationId xmlns:p14="http://schemas.microsoft.com/office/powerpoint/2010/main" val="1973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Rural LOS </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457200" y="5494977"/>
            <a:ext cx="8364438" cy="734286"/>
          </a:xfrm>
        </p:spPr>
        <p:txBody>
          <a:bodyPr/>
          <a:lstStyle/>
          <a:p>
            <a:pPr>
              <a:buFont typeface="Arial" panose="020B0604020202020204" pitchFamily="34" charset="0"/>
              <a:buChar char="•"/>
            </a:pPr>
            <a:r>
              <a:rPr lang="en-US" sz="2000" dirty="0"/>
              <a:t>For MCS 8 (256 QAM), Opt.2 shows better throughput for around 350 bytes and around 750 bytes of PPDUs.</a:t>
            </a:r>
          </a:p>
          <a:p>
            <a:endParaRPr lang="en-US" sz="20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7" name="Picture 6" descr="A close up of a map&#10;&#10;Description automatically generated">
            <a:extLst>
              <a:ext uri="{FF2B5EF4-FFF2-40B4-BE49-F238E27FC236}">
                <a16:creationId xmlns:a16="http://schemas.microsoft.com/office/drawing/2014/main" id="{C79038E0-0FB9-4914-BDF8-5C649E85E2B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2107" y="1557384"/>
            <a:ext cx="4991100" cy="3802743"/>
          </a:xfrm>
          <a:prstGeom prst="rect">
            <a:avLst/>
          </a:prstGeom>
        </p:spPr>
      </p:pic>
      <p:pic>
        <p:nvPicPr>
          <p:cNvPr id="12" name="Picture 11" descr="A close up of a map&#10;&#10;Description automatically generated">
            <a:extLst>
              <a:ext uri="{FF2B5EF4-FFF2-40B4-BE49-F238E27FC236}">
                <a16:creationId xmlns:a16="http://schemas.microsoft.com/office/drawing/2014/main" id="{0B9CE1F9-6491-4AED-950A-ACF18314B91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475" y="1557384"/>
            <a:ext cx="4991100" cy="3802743"/>
          </a:xfrm>
          <a:prstGeom prst="rect">
            <a:avLst/>
          </a:prstGeom>
        </p:spPr>
      </p:pic>
      <p:sp>
        <p:nvSpPr>
          <p:cNvPr id="13" name="TextBox 12">
            <a:extLst>
              <a:ext uri="{FF2B5EF4-FFF2-40B4-BE49-F238E27FC236}">
                <a16:creationId xmlns:a16="http://schemas.microsoft.com/office/drawing/2014/main" id="{8B558418-4252-4CFC-B299-2BAA85EB61AB}"/>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117623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F9B0-D202-43B4-BB0A-82BF18AAB9DE}"/>
              </a:ext>
            </a:extLst>
          </p:cNvPr>
          <p:cNvSpPr>
            <a:spLocks noGrp="1"/>
          </p:cNvSpPr>
          <p:nvPr>
            <p:ph type="title"/>
          </p:nvPr>
        </p:nvSpPr>
        <p:spPr/>
        <p:txBody>
          <a:bodyPr/>
          <a:lstStyle/>
          <a:p>
            <a:r>
              <a:rPr lang="en-US" dirty="0"/>
              <a:t>Highway LOS</a:t>
            </a:r>
          </a:p>
        </p:txBody>
      </p:sp>
      <p:sp>
        <p:nvSpPr>
          <p:cNvPr id="3" name="Content Placeholder 2">
            <a:extLst>
              <a:ext uri="{FF2B5EF4-FFF2-40B4-BE49-F238E27FC236}">
                <a16:creationId xmlns:a16="http://schemas.microsoft.com/office/drawing/2014/main" id="{2ADA2158-A18E-4B43-A807-8D8FBCBEF687}"/>
              </a:ext>
            </a:extLst>
          </p:cNvPr>
          <p:cNvSpPr>
            <a:spLocks noGrp="1"/>
          </p:cNvSpPr>
          <p:nvPr>
            <p:ph idx="1"/>
          </p:nvPr>
        </p:nvSpPr>
        <p:spPr>
          <a:xfrm>
            <a:off x="381000" y="5337302"/>
            <a:ext cx="8305800" cy="911098"/>
          </a:xfrm>
        </p:spPr>
        <p:txBody>
          <a:bodyPr/>
          <a:lstStyle/>
          <a:p>
            <a:pPr>
              <a:buFont typeface="Arial" panose="020B0604020202020204" pitchFamily="34" charset="0"/>
              <a:buChar char="•"/>
            </a:pPr>
            <a:r>
              <a:rPr lang="en-US" sz="2000" dirty="0"/>
              <a:t>For MCS 8 (256 QAM), Opt.2 shows better throughput for around 350 bytes and around 750 bytes of PPDUs</a:t>
            </a:r>
          </a:p>
        </p:txBody>
      </p:sp>
      <p:sp>
        <p:nvSpPr>
          <p:cNvPr id="4" name="Slide Number Placeholder 3">
            <a:extLst>
              <a:ext uri="{FF2B5EF4-FFF2-40B4-BE49-F238E27FC236}">
                <a16:creationId xmlns:a16="http://schemas.microsoft.com/office/drawing/2014/main" id="{69E85E6F-98F1-44D9-BC3C-C87AC3E7C69F}"/>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8C869E07-20D6-4029-A28E-94629A1551F4}"/>
              </a:ext>
            </a:extLst>
          </p:cNvPr>
          <p:cNvSpPr>
            <a:spLocks noGrp="1"/>
          </p:cNvSpPr>
          <p:nvPr>
            <p:ph type="ftr" idx="14"/>
          </p:nvPr>
        </p:nvSpPr>
        <p:spPr/>
        <p:txBody>
          <a:bodyPr/>
          <a:lstStyle/>
          <a:p>
            <a:r>
              <a:rPr lang="en-GB"/>
              <a:t>Yujin Noh, Newracom</a:t>
            </a:r>
            <a:endParaRPr lang="en-GB" dirty="0"/>
          </a:p>
        </p:txBody>
      </p:sp>
      <p:pic>
        <p:nvPicPr>
          <p:cNvPr id="18" name="Picture 17" descr="A close up of a map&#10;&#10;Description automatically generated">
            <a:extLst>
              <a:ext uri="{FF2B5EF4-FFF2-40B4-BE49-F238E27FC236}">
                <a16:creationId xmlns:a16="http://schemas.microsoft.com/office/drawing/2014/main" id="{EFB706AB-294C-433A-97B7-B6D4F6770F9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853" y="1593668"/>
            <a:ext cx="4991556" cy="3803090"/>
          </a:xfrm>
          <a:prstGeom prst="rect">
            <a:avLst/>
          </a:prstGeom>
        </p:spPr>
      </p:pic>
      <p:pic>
        <p:nvPicPr>
          <p:cNvPr id="20" name="Picture 19" descr="A close up of a map&#10;&#10;Description automatically generated">
            <a:extLst>
              <a:ext uri="{FF2B5EF4-FFF2-40B4-BE49-F238E27FC236}">
                <a16:creationId xmlns:a16="http://schemas.microsoft.com/office/drawing/2014/main" id="{FE62A263-F350-4194-A5BD-756802830E2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97" y="1620773"/>
            <a:ext cx="4991556" cy="3803090"/>
          </a:xfrm>
          <a:prstGeom prst="rect">
            <a:avLst/>
          </a:prstGeom>
        </p:spPr>
      </p:pic>
      <p:sp>
        <p:nvSpPr>
          <p:cNvPr id="21" name="TextBox 20">
            <a:extLst>
              <a:ext uri="{FF2B5EF4-FFF2-40B4-BE49-F238E27FC236}">
                <a16:creationId xmlns:a16="http://schemas.microsoft.com/office/drawing/2014/main" id="{DC0386F4-7083-488E-AF8F-706EB9E8A50C}"/>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361383199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18391</TotalTime>
  <Words>2083</Words>
  <Application>Microsoft Office PowerPoint</Application>
  <PresentationFormat>On-screen Show (4:3)</PresentationFormat>
  <Paragraphs>352</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Cambria Math</vt:lpstr>
      <vt:lpstr>Times New Roman</vt:lpstr>
      <vt:lpstr>Office Theme</vt:lpstr>
      <vt:lpstr>Midamble in NGV</vt:lpstr>
      <vt:lpstr>Background (1/2)</vt:lpstr>
      <vt:lpstr>Background (2/2)</vt:lpstr>
      <vt:lpstr>Midamble Structure 1/2</vt:lpstr>
      <vt:lpstr>Midamble Structure 2/2</vt:lpstr>
      <vt:lpstr>Simulation Configuration 1/2</vt:lpstr>
      <vt:lpstr>Simulation Configuration 2/2</vt:lpstr>
      <vt:lpstr>Enhanced Rural LOS </vt:lpstr>
      <vt:lpstr>Highway LOS</vt:lpstr>
      <vt:lpstr>Enhanced Urban Crossing NLOS</vt:lpstr>
      <vt:lpstr>Highway NLOS</vt:lpstr>
      <vt:lpstr>Enhanced Urban Approaching LOS</vt:lpstr>
      <vt:lpstr>Enhanced Highway LOS </vt:lpstr>
      <vt:lpstr>Enhanced Highway NLOS </vt:lpstr>
      <vt:lpstr>Midamble Periodicity</vt:lpstr>
      <vt:lpstr>Simulation Configuration</vt:lpstr>
      <vt:lpstr>Enhanced Rural LOS</vt:lpstr>
      <vt:lpstr>Highway LOS</vt:lpstr>
      <vt:lpstr>Enhanced Urban Crossing NLOS</vt:lpstr>
      <vt:lpstr>Highway NLOS</vt:lpstr>
      <vt:lpstr>Enhanced Urban Approaching LOS</vt:lpstr>
      <vt:lpstr>Enhanced Highway LOS</vt:lpstr>
      <vt:lpstr>Enhanced Highway NLOS</vt:lpstr>
      <vt:lpstr>Summary</vt:lpstr>
      <vt:lpstr>SP1</vt:lpstr>
      <vt:lpstr>SP2</vt:lpstr>
      <vt:lpstr>SP3</vt:lpstr>
      <vt:lpstr>Reference</vt:lpstr>
      <vt:lpstr>APPENDIX 1 -  Midamble structure  </vt:lpstr>
      <vt:lpstr>Enhanced Rural LOS</vt:lpstr>
      <vt:lpstr>Enhanced Urban Crossing NLOS </vt:lpstr>
      <vt:lpstr>Highway LOS with M4</vt:lpstr>
      <vt:lpstr>Highway NLOS</vt:lpstr>
      <vt:lpstr>Enhanced Urban Approaching LOS</vt:lpstr>
      <vt:lpstr>Enhanced Highway LOS</vt:lpstr>
      <vt:lpstr>Enhanced Highway NLOS</vt:lpstr>
      <vt:lpstr>APPENDIX 2 –  The number of Midamble periodicity and its values</vt:lpstr>
      <vt:lpstr>Enhanced Rural LOS</vt:lpstr>
      <vt:lpstr>Enhanced Urban Crossing NLOS </vt:lpstr>
      <vt:lpstr>Highway LOS</vt:lpstr>
      <vt:lpstr>Highway NLOS</vt:lpstr>
      <vt:lpstr>Enhanced Urban Approaching LOS</vt:lpstr>
      <vt:lpstr>Enhanced Highway LOS</vt:lpstr>
      <vt:lpstr>Enhanced Highway NLOS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Nsym amd Tpe at RX side when Dopler is enabled</dc:title>
  <dc:creator>Yujin Noh</dc:creator>
  <dc:description>Yujin Noh, Newracom</dc:description>
  <cp:lastModifiedBy>yujin noh</cp:lastModifiedBy>
  <cp:revision>1184</cp:revision>
  <cp:lastPrinted>2019-05-09T18:43:43Z</cp:lastPrinted>
  <dcterms:created xsi:type="dcterms:W3CDTF">2016-07-23T21:44:38Z</dcterms:created>
  <dcterms:modified xsi:type="dcterms:W3CDTF">2019-09-18T06:58:05Z</dcterms:modified>
</cp:coreProperties>
</file>