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83" r:id="rId2"/>
    <p:sldId id="926" r:id="rId3"/>
    <p:sldId id="980" r:id="rId4"/>
    <p:sldId id="987" r:id="rId5"/>
    <p:sldId id="998" r:id="rId6"/>
    <p:sldId id="997" r:id="rId7"/>
    <p:sldId id="1000" r:id="rId8"/>
    <p:sldId id="992" r:id="rId9"/>
    <p:sldId id="996" r:id="rId10"/>
    <p:sldId id="1004" r:id="rId11"/>
    <p:sldId id="995" r:id="rId12"/>
    <p:sldId id="1010" r:id="rId13"/>
    <p:sldId id="1011" r:id="rId14"/>
    <p:sldId id="1009" r:id="rId15"/>
    <p:sldId id="977" r:id="rId16"/>
  </p:sldIdLst>
  <p:sldSz cx="9144000" cy="6858000" type="screen4x3"/>
  <p:notesSz cx="9939338" cy="6807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4">
          <p15:clr>
            <a:srgbClr val="A4A3A4"/>
          </p15:clr>
        </p15:guide>
        <p15:guide id="2" pos="313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CC"/>
    <a:srgbClr val="0000FF"/>
    <a:srgbClr val="006C31"/>
    <a:srgbClr val="00863D"/>
    <a:srgbClr val="1684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129" autoAdjust="0"/>
    <p:restoredTop sz="89055" autoAdjust="0"/>
  </p:normalViewPr>
  <p:slideViewPr>
    <p:cSldViewPr>
      <p:cViewPr varScale="1">
        <p:scale>
          <a:sx n="103" d="100"/>
          <a:sy n="103" d="100"/>
        </p:scale>
        <p:origin x="2082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18" d="100"/>
          <a:sy n="118" d="100"/>
        </p:scale>
        <p:origin x="2028" y="96"/>
      </p:cViewPr>
      <p:guideLst>
        <p:guide orient="horz" pos="2144"/>
        <p:guide pos="313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746875" y="698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96950" y="6985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405688" y="6588125"/>
            <a:ext cx="1651000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598988" y="6588125"/>
            <a:ext cx="517525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7C77D250-BF2B-474F-8F3A-CA096EC7180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993775" y="284163"/>
            <a:ext cx="7951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993775" y="6588125"/>
            <a:ext cx="719138" cy="185738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993775" y="6580188"/>
            <a:ext cx="81708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4548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808788" y="12700"/>
            <a:ext cx="2197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936625" y="1270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3425" y="514350"/>
            <a:ext cx="3392488" cy="25447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975" y="3233738"/>
            <a:ext cx="7291388" cy="306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892925" y="6591300"/>
            <a:ext cx="211296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837113" y="6591300"/>
            <a:ext cx="5175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1038225" y="6591300"/>
            <a:ext cx="719138" cy="184150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1038225" y="6589713"/>
            <a:ext cx="78628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930275" y="217488"/>
            <a:ext cx="8078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667200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938713" y="6591300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ko-KR" smtClean="0">
                <a:cs typeface="Arial" panose="020B0604020202020204" pitchFamily="34" charset="0"/>
              </a:rPr>
              <a:t>Page </a:t>
            </a:r>
            <a:fld id="{D16F94EA-742D-44CD-9688-170CD9FE9804}" type="slidenum">
              <a:rPr lang="en-US" altLang="ko-KR" smtClean="0">
                <a:cs typeface="Arial" panose="020B0604020202020204" pitchFamily="34" charset="0"/>
              </a:rPr>
              <a:pPr>
                <a:spcBef>
                  <a:spcPct val="0"/>
                </a:spcBef>
              </a:pPr>
              <a:t>1</a:t>
            </a:fld>
            <a:endParaRPr lang="en-US" altLang="ko-KR" smtClean="0">
              <a:cs typeface="Arial" panose="020B0604020202020204" pitchFamily="34" charset="0"/>
            </a:endParaRPr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ko-KR" dirty="0" smtClean="0"/>
          </a:p>
        </p:txBody>
      </p:sp>
    </p:spTree>
    <p:extLst>
      <p:ext uri="{BB962C8B-B14F-4D97-AF65-F5344CB8AC3E}">
        <p14:creationId xmlns:p14="http://schemas.microsoft.com/office/powerpoint/2010/main" val="164695616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58723600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37542846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77748357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98780096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6030685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9650309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5147041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73940390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82501825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68920778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24140907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51627736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5220990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Insun</a:t>
            </a:r>
            <a:r>
              <a:rPr lang="en-US" altLang="ko-KR" dirty="0" smtClean="0"/>
              <a:t> Jang et. al, LG Electronics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344F568-301E-46A9-87B7-B3D2507D325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6209152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Insun</a:t>
            </a:r>
            <a:r>
              <a:rPr lang="en-US" altLang="ko-KR" dirty="0" smtClean="0"/>
              <a:t> Jang et. al, LG Electronics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719190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 smtClean="0"/>
              <a:t>Click to edit Master text styles</a:t>
            </a:r>
          </a:p>
          <a:p>
            <a:pPr lvl="1"/>
            <a:r>
              <a:rPr lang="en-US" altLang="ko-KR" dirty="0" smtClean="0"/>
              <a:t>Second level</a:t>
            </a:r>
          </a:p>
          <a:p>
            <a:pPr lvl="2"/>
            <a:r>
              <a:rPr lang="en-US" altLang="ko-KR" dirty="0" smtClean="0"/>
              <a:t>Third level</a:t>
            </a:r>
          </a:p>
          <a:p>
            <a:pPr lvl="3"/>
            <a:r>
              <a:rPr lang="en-US" altLang="ko-KR" dirty="0" smtClean="0"/>
              <a:t>Fourth level</a:t>
            </a:r>
          </a:p>
          <a:p>
            <a:pPr lvl="4"/>
            <a:r>
              <a:rPr lang="en-US" altLang="ko-KR" dirty="0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525744" y="6475413"/>
            <a:ext cx="201818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 smtClean="0"/>
              <a:t>Insun</a:t>
            </a:r>
            <a:r>
              <a:rPr lang="en-US" altLang="ko-KR" dirty="0" smtClean="0"/>
              <a:t> Jang et. al, LG Electronics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75245" y="332601"/>
            <a:ext cx="3270255" cy="276999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>
              <a:defRPr/>
            </a:pPr>
            <a:r>
              <a:rPr kumimoji="0" lang="en-US" altLang="ko-KR" sz="1800" b="1" dirty="0" smtClean="0">
                <a:cs typeface="Arial" charset="0"/>
              </a:rPr>
              <a:t>doc.: IEEE </a:t>
            </a:r>
            <a:r>
              <a:rPr kumimoji="0" lang="en-US" altLang="ko-KR" sz="1800" b="1" dirty="0" smtClean="0">
                <a:cs typeface="Arial" charset="0"/>
              </a:rPr>
              <a:t>802.11-19/1144r2</a:t>
            </a:r>
            <a:endParaRPr kumimoji="0" lang="en-US" altLang="ko-KR" sz="1800" b="1" dirty="0" smtClean="0">
              <a:cs typeface="Arial" charset="0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73100" y="606879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673100" y="294734"/>
            <a:ext cx="942566" cy="276999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z="1800" b="1" kern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rPr>
              <a:t>July 2019</a:t>
            </a:r>
            <a:endParaRPr kumimoji="0" lang="en-US" altLang="ko-KR" sz="1800" b="1" kern="1200" dirty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js.choi@lge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suhwook.kim@lge.com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65580" y="6475413"/>
            <a:ext cx="167834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 smtClean="0"/>
              <a:t>Insun</a:t>
            </a:r>
            <a:r>
              <a:rPr lang="en-US" altLang="ko-KR" dirty="0" smtClean="0"/>
              <a:t> Jang, </a:t>
            </a:r>
            <a:r>
              <a:rPr lang="en-US" altLang="ko-KR" dirty="0"/>
              <a:t>LG Electronics</a:t>
            </a:r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smtClean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 smtClean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ko-KR" sz="1200" b="0" smtClean="0">
              <a:cs typeface="Arial" panose="020B0604020202020204" pitchFamily="34" charset="0"/>
            </a:endParaRPr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143000"/>
          </a:xfrm>
        </p:spPr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  <a:ea typeface="굴림" panose="020B0600000101010101" pitchFamily="50" charset="-127"/>
              </a:rPr>
              <a:t>Channel Access for </a:t>
            </a:r>
            <a:r>
              <a:rPr lang="en-US" altLang="ko-KR" smtClean="0">
                <a:solidFill>
                  <a:schemeClr val="tx1"/>
                </a:solidFill>
                <a:ea typeface="굴림" panose="020B0600000101010101" pitchFamily="50" charset="-127"/>
              </a:rPr>
              <a:t>Multi-link Operation</a:t>
            </a:r>
            <a:endParaRPr lang="en-US" altLang="ko-KR" dirty="0" smtClean="0">
              <a:ea typeface="굴림" panose="020B0600000101010101" pitchFamily="50" charset="-127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ko-KR" sz="2000" dirty="0" smtClean="0">
                <a:ea typeface="굴림" panose="020B0600000101010101" pitchFamily="50" charset="-127"/>
              </a:rPr>
              <a:t>Date:</a:t>
            </a:r>
            <a:r>
              <a:rPr lang="en-US" altLang="ko-KR" sz="2000" b="0" dirty="0" smtClean="0">
                <a:ea typeface="굴림" panose="020B0600000101010101" pitchFamily="50" charset="-127"/>
              </a:rPr>
              <a:t> 2019-07-15</a:t>
            </a:r>
          </a:p>
        </p:txBody>
      </p:sp>
      <p:sp>
        <p:nvSpPr>
          <p:cNvPr id="6151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kumimoji="0" lang="en-US" altLang="ko-KR" sz="2000">
                <a:cs typeface="Arial" panose="020B0604020202020204" pitchFamily="34" charset="0"/>
              </a:rPr>
              <a:t>Authors:</a:t>
            </a:r>
            <a:endParaRPr kumimoji="0" lang="en-US" altLang="ko-KR" sz="2000" b="0">
              <a:cs typeface="Arial" panose="020B0604020202020204" pitchFamily="34" charset="0"/>
            </a:endParaRPr>
          </a:p>
        </p:txBody>
      </p:sp>
      <p:graphicFrame>
        <p:nvGraphicFramePr>
          <p:cNvPr id="9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0528165"/>
              </p:ext>
            </p:extLst>
          </p:nvPr>
        </p:nvGraphicFramePr>
        <p:xfrm>
          <a:off x="762000" y="2895596"/>
          <a:ext cx="7620000" cy="3048003"/>
        </p:xfrm>
        <a:graphic>
          <a:graphicData uri="http://schemas.openxmlformats.org/drawingml/2006/table">
            <a:tbl>
              <a:tblPr/>
              <a:tblGrid>
                <a:gridCol w="15240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20332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684338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363662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844675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435429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35429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Insun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Jang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6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6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insun.jang@lge.com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3542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Choi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3"/>
                        </a:rPr>
                        <a:t>js.choi@lge.com</a:t>
                      </a:r>
                      <a:endParaRPr kumimoji="0" lang="en-US" altLang="ko-KR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4354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Jeongki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jeongki.kim@lge.com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43542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Suhwook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4"/>
                        </a:rPr>
                        <a:t>suhwook.kim@lge.com</a:t>
                      </a:r>
                      <a:endParaRPr kumimoji="0" lang="en-US" altLang="ko-KR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4354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Sungjin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Park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allean.park@lge.com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4354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Taewon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Song</a:t>
                      </a: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taewon.song@lge.com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Discussion on Mode Operation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Operation mode (</a:t>
            </a:r>
            <a:r>
              <a:rPr lang="en-US" altLang="ko-KR" sz="2000" dirty="0" err="1" smtClean="0"/>
              <a:t>Async</a:t>
            </a:r>
            <a:r>
              <a:rPr lang="en-US" altLang="ko-KR" sz="2000" dirty="0"/>
              <a:t>. </a:t>
            </a:r>
            <a:r>
              <a:rPr lang="en-US" altLang="ko-KR" sz="2000" dirty="0" smtClean="0"/>
              <a:t>or Sync.) can be maintained without change, e.g.,</a:t>
            </a:r>
          </a:p>
          <a:p>
            <a:pPr lvl="1"/>
            <a:r>
              <a:rPr lang="en-US" altLang="ko-KR" sz="1600" dirty="0" smtClean="0"/>
              <a:t>Sync. Mode only operate on several links due to interference</a:t>
            </a:r>
          </a:p>
          <a:p>
            <a:pPr lvl="1"/>
            <a:r>
              <a:rPr lang="en-US" altLang="ko-KR" sz="1600" dirty="0" err="1" smtClean="0"/>
              <a:t>Async</a:t>
            </a:r>
            <a:r>
              <a:rPr lang="en-US" altLang="ko-KR" sz="1600" dirty="0"/>
              <a:t>. Mode only operate on several </a:t>
            </a:r>
            <a:r>
              <a:rPr lang="en-US" altLang="ko-KR" sz="1600" dirty="0" smtClean="0"/>
              <a:t>links without interference</a:t>
            </a:r>
            <a:endParaRPr lang="en-US" altLang="ko-KR" sz="1600" dirty="0"/>
          </a:p>
          <a:p>
            <a:r>
              <a:rPr lang="en-US" altLang="ko-KR" sz="2000" dirty="0" smtClean="0"/>
              <a:t>Operation mode may be changed, e.g., </a:t>
            </a:r>
            <a:r>
              <a:rPr lang="en-US" altLang="ko-KR" sz="2000" dirty="0" err="1" smtClean="0"/>
              <a:t>Async</a:t>
            </a:r>
            <a:r>
              <a:rPr lang="en-US" altLang="ko-KR" sz="2000" dirty="0" smtClean="0"/>
              <a:t>. -&gt; Sync. -&gt; </a:t>
            </a:r>
            <a:r>
              <a:rPr lang="en-US" altLang="ko-KR" sz="2000" dirty="0" err="1" smtClean="0"/>
              <a:t>Async</a:t>
            </a:r>
            <a:r>
              <a:rPr lang="en-US" altLang="ko-KR" sz="2000" dirty="0" smtClean="0"/>
              <a:t>.</a:t>
            </a:r>
          </a:p>
          <a:p>
            <a:pPr lvl="2"/>
            <a:r>
              <a:rPr lang="en-US" altLang="ko-KR" sz="1400" dirty="0" smtClean="0"/>
              <a:t>For some use cases such as applications requiring considerable amount of traffic in a short time</a:t>
            </a:r>
          </a:p>
          <a:p>
            <a:endParaRPr lang="en-US" altLang="ko-KR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71600" y="3789153"/>
            <a:ext cx="6263283" cy="2496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0838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Summary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We have discussed the operation and channel access in both of Asynchronous mode and Synchronous mode</a:t>
            </a:r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Asynchronous mode can perform the independent EDCA channel access on each link even in case of a common TID</a:t>
            </a:r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Synchronous mode with multiple primary needs to perform a proper channel access to facilitate </a:t>
            </a:r>
            <a:r>
              <a:rPr lang="en-US" altLang="ko-KR" sz="2000" dirty="0"/>
              <a:t>multi-link </a:t>
            </a:r>
            <a:r>
              <a:rPr lang="en-US" altLang="ko-KR" sz="2000" dirty="0" smtClean="0"/>
              <a:t>aggregation while </a:t>
            </a:r>
            <a:r>
              <a:rPr lang="en-US" altLang="ko-KR" sz="2000" dirty="0"/>
              <a:t>Synchronous mode </a:t>
            </a:r>
            <a:r>
              <a:rPr lang="en-US" altLang="ko-KR" sz="2000" dirty="0" smtClean="0"/>
              <a:t>with a single primary would perform the original channel access used in a single link</a:t>
            </a:r>
          </a:p>
          <a:p>
            <a:endParaRPr lang="en-US" altLang="ko-KR" sz="2000" dirty="0"/>
          </a:p>
          <a:p>
            <a:pPr marL="0" indent="0">
              <a:buNone/>
            </a:pPr>
            <a:endParaRPr lang="en-US" altLang="ko-KR" sz="2000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205755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1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Do you agree that the 802.11be amendment shall support </a:t>
            </a:r>
            <a:r>
              <a:rPr lang="en-US" altLang="ko-KR" sz="2000" dirty="0" smtClean="0"/>
              <a:t> Asynchronous </a:t>
            </a:r>
            <a:r>
              <a:rPr lang="en-US" altLang="ko-KR" sz="2000" dirty="0" smtClean="0"/>
              <a:t>mode </a:t>
            </a:r>
            <a:r>
              <a:rPr lang="en-US" altLang="ko-KR" sz="2000" dirty="0" smtClean="0"/>
              <a:t>for </a:t>
            </a:r>
            <a:r>
              <a:rPr lang="en-US" altLang="ko-KR" sz="2000" dirty="0" smtClean="0"/>
              <a:t>multi-link operation?</a:t>
            </a:r>
          </a:p>
          <a:p>
            <a:pPr lvl="1"/>
            <a:r>
              <a:rPr lang="en-US" altLang="ko-KR" sz="1600" dirty="0" smtClean="0"/>
              <a:t>Asynchronous mode means frames are transmitted non-concurrently over multiple links regardless of downlink or </a:t>
            </a:r>
            <a:r>
              <a:rPr lang="en-US" altLang="ko-KR" sz="1600" dirty="0" smtClean="0"/>
              <a:t>uplink</a:t>
            </a:r>
          </a:p>
          <a:p>
            <a:pPr lvl="1"/>
            <a:r>
              <a:rPr lang="en-US" altLang="ko-KR" sz="1600" dirty="0" smtClean="0"/>
              <a:t>Note: Exact name of mode can be changed</a:t>
            </a:r>
            <a:endParaRPr lang="en-US" altLang="ko-KR" sz="1600" dirty="0" smtClean="0"/>
          </a:p>
          <a:p>
            <a:pPr lvl="1"/>
            <a:endParaRPr lang="en-US" altLang="ko-KR" sz="1600" dirty="0"/>
          </a:p>
          <a:p>
            <a:pPr lvl="1"/>
            <a:endParaRPr lang="en-US" altLang="ko-KR" sz="1600" dirty="0" smtClean="0"/>
          </a:p>
          <a:p>
            <a:endParaRPr lang="en-US" altLang="ko-KR" sz="2000" dirty="0"/>
          </a:p>
          <a:p>
            <a:pPr marL="0" indent="0">
              <a:buNone/>
            </a:pPr>
            <a:endParaRPr lang="en-US" altLang="ko-KR" sz="2000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94681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</a:t>
            </a:r>
            <a:r>
              <a:rPr lang="en-US" altLang="ko-KR" dirty="0" smtClean="0"/>
              <a:t>2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Do you agree that the 802.11be amendment shall </a:t>
            </a:r>
            <a:r>
              <a:rPr lang="en-US" altLang="ko-KR" sz="2000" dirty="0" smtClean="0"/>
              <a:t>support Synchronous </a:t>
            </a:r>
            <a:r>
              <a:rPr lang="en-US" altLang="ko-KR" sz="2000" dirty="0" smtClean="0"/>
              <a:t>mode for multi-link operation?</a:t>
            </a:r>
          </a:p>
          <a:p>
            <a:pPr lvl="1"/>
            <a:r>
              <a:rPr lang="en-US" altLang="ko-KR" sz="1600" dirty="0" smtClean="0"/>
              <a:t>Synchronous </a:t>
            </a:r>
            <a:r>
              <a:rPr lang="en-US" altLang="ko-KR" sz="1600" dirty="0" smtClean="0"/>
              <a:t>mode means frames are transmitted concurrently over multiple links only for either downlink or uplink</a:t>
            </a:r>
          </a:p>
          <a:p>
            <a:pPr lvl="1"/>
            <a:r>
              <a:rPr lang="en-US" altLang="ko-KR" sz="1600" dirty="0"/>
              <a:t>Note: Exact name of mode can be changed</a:t>
            </a:r>
          </a:p>
          <a:p>
            <a:pPr lvl="1"/>
            <a:endParaRPr lang="en-US" altLang="ko-KR" sz="1600" dirty="0"/>
          </a:p>
          <a:p>
            <a:pPr lvl="1"/>
            <a:endParaRPr lang="en-US" altLang="ko-KR" sz="1600" dirty="0" smtClean="0"/>
          </a:p>
          <a:p>
            <a:endParaRPr lang="en-US" altLang="ko-KR" sz="2000" dirty="0"/>
          </a:p>
          <a:p>
            <a:pPr marL="0" indent="0">
              <a:buNone/>
            </a:pPr>
            <a:endParaRPr lang="en-US" altLang="ko-KR" sz="2000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907801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3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Do you support multiple primary channels for Synchronous mode in </a:t>
            </a:r>
            <a:r>
              <a:rPr lang="en-US" altLang="ko-KR" sz="2000" dirty="0" err="1" smtClean="0"/>
              <a:t>TGbe</a:t>
            </a:r>
            <a:r>
              <a:rPr lang="en-US" altLang="ko-KR" sz="2000" dirty="0" smtClean="0"/>
              <a:t>?</a:t>
            </a:r>
            <a:endParaRPr lang="en-US" altLang="ko-KR" sz="1600" dirty="0" smtClean="0"/>
          </a:p>
          <a:p>
            <a:endParaRPr lang="en-US" altLang="ko-KR" sz="2000" dirty="0"/>
          </a:p>
          <a:p>
            <a:pPr marL="0" indent="0">
              <a:buNone/>
            </a:pPr>
            <a:endParaRPr lang="en-US" altLang="ko-KR" sz="2000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085242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References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sz="2000" dirty="0" smtClean="0"/>
              <a:t>[1</a:t>
            </a:r>
            <a:r>
              <a:rPr lang="en-US" altLang="ko-KR" sz="2000" dirty="0"/>
              <a:t>] </a:t>
            </a:r>
            <a:r>
              <a:rPr lang="en-US" altLang="ko-KR" sz="2000" dirty="0" smtClean="0"/>
              <a:t>802.11-19/0731r0 </a:t>
            </a:r>
            <a:r>
              <a:rPr lang="en-US" altLang="ko-KR" sz="2000" dirty="0" smtClean="0">
                <a:ea typeface="굴림" panose="020B0600000101010101" pitchFamily="50" charset="-127"/>
              </a:rPr>
              <a:t>EHT Multi-link Operation</a:t>
            </a:r>
          </a:p>
          <a:p>
            <a:pPr marL="0" indent="0">
              <a:buNone/>
            </a:pPr>
            <a:r>
              <a:rPr lang="en-US" altLang="ko-KR" sz="2000" dirty="0" smtClean="0">
                <a:ea typeface="굴림" panose="020B0600000101010101" pitchFamily="50" charset="-127"/>
              </a:rPr>
              <a:t>[2] 802.11-19/0766r1 </a:t>
            </a:r>
            <a:r>
              <a:rPr lang="en-US" altLang="ko-KR" sz="2000" dirty="0"/>
              <a:t>Enhanced Multi-band/Multi-channel Operation</a:t>
            </a:r>
            <a:endParaRPr lang="en-US" altLang="ko-KR" sz="2000" dirty="0" smtClean="0">
              <a:ea typeface="굴림" panose="020B0600000101010101" pitchFamily="50" charset="-127"/>
            </a:endParaRPr>
          </a:p>
          <a:p>
            <a:pPr marL="0" indent="0">
              <a:buNone/>
            </a:pPr>
            <a:r>
              <a:rPr lang="en-US" altLang="ko-KR" sz="2000" dirty="0" smtClean="0">
                <a:ea typeface="굴림" panose="020B0600000101010101" pitchFamily="50" charset="-127"/>
              </a:rPr>
              <a:t>[3] 802.11-19/0764r0 </a:t>
            </a:r>
            <a:r>
              <a:rPr lang="en-US" altLang="ko-KR" sz="2000" dirty="0" smtClean="0"/>
              <a:t>Multi-Link </a:t>
            </a:r>
            <a:r>
              <a:rPr lang="en-US" altLang="ko-KR" sz="2000" dirty="0"/>
              <a:t>Aggregation: Gain </a:t>
            </a:r>
            <a:r>
              <a:rPr lang="en-US" altLang="ko-KR" sz="2000" dirty="0" smtClean="0"/>
              <a:t>Analysis</a:t>
            </a:r>
          </a:p>
          <a:p>
            <a:pPr marL="0" indent="0">
              <a:buNone/>
            </a:pPr>
            <a:r>
              <a:rPr lang="en-US" altLang="ko-KR" sz="2000" dirty="0" smtClean="0"/>
              <a:t>[4] 802.11-19/0823r0 </a:t>
            </a:r>
            <a:r>
              <a:rPr lang="en-US" altLang="ko-KR" sz="2000" dirty="0"/>
              <a:t>Multi-Link </a:t>
            </a:r>
            <a:r>
              <a:rPr lang="en-US" altLang="ko-KR" sz="2000" dirty="0" smtClean="0"/>
              <a:t>Aggregation</a:t>
            </a:r>
            <a:endParaRPr lang="en-US" altLang="ko-KR" sz="2000" dirty="0"/>
          </a:p>
          <a:p>
            <a:pPr marL="0" indent="0">
              <a:buNone/>
            </a:pPr>
            <a:r>
              <a:rPr lang="en-US" altLang="ko-KR" sz="2000" dirty="0" smtClean="0"/>
              <a:t>[5] 802.11-19/0821r0 </a:t>
            </a:r>
            <a:r>
              <a:rPr lang="en-GB" altLang="ko-KR" sz="2000" dirty="0"/>
              <a:t>Multiple Band Operation </a:t>
            </a:r>
            <a:r>
              <a:rPr lang="en-GB" altLang="ko-KR" sz="2000" dirty="0" smtClean="0"/>
              <a:t>Discussion</a:t>
            </a:r>
          </a:p>
          <a:p>
            <a:pPr marL="0" indent="0">
              <a:buNone/>
            </a:pPr>
            <a:r>
              <a:rPr lang="en-US" altLang="ko-KR" sz="2000" dirty="0" smtClean="0"/>
              <a:t>[6] 802.11-18/1908r0 </a:t>
            </a:r>
            <a:r>
              <a:rPr lang="en-US" altLang="ko-KR" sz="2000" dirty="0">
                <a:ea typeface="굴림" panose="020B0600000101010101" pitchFamily="50" charset="-127"/>
              </a:rPr>
              <a:t>Overview of  Full Duplex </a:t>
            </a:r>
            <a:r>
              <a:rPr lang="en-US" altLang="ko-KR" sz="2000" dirty="0" smtClean="0">
                <a:ea typeface="굴림" panose="020B0600000101010101" pitchFamily="50" charset="-127"/>
              </a:rPr>
              <a:t>over Multi- </a:t>
            </a:r>
            <a:r>
              <a:rPr lang="en-US" altLang="ko-KR" sz="2000" dirty="0">
                <a:ea typeface="굴림" panose="020B0600000101010101" pitchFamily="50" charset="-127"/>
              </a:rPr>
              <a:t>Band (FD-MB) for EHT</a:t>
            </a:r>
            <a:endParaRPr lang="en-US" altLang="ko-KR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070408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Introduction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In the last meeting, Asynchronous (or independent) operation and Synchronous (or simultaneous) operation </a:t>
            </a:r>
            <a:r>
              <a:rPr lang="en-US" altLang="ko-KR" sz="2000" dirty="0" smtClean="0"/>
              <a:t>are addressed </a:t>
            </a:r>
            <a:r>
              <a:rPr lang="en-US" altLang="ko-KR" sz="2000" dirty="0"/>
              <a:t>as </a:t>
            </a:r>
            <a:r>
              <a:rPr lang="en-US" altLang="ko-KR" sz="2000" dirty="0" smtClean="0"/>
              <a:t>modes </a:t>
            </a:r>
            <a:r>
              <a:rPr lang="en-US" altLang="ko-KR" sz="2000" dirty="0"/>
              <a:t>of multi-link aggregation/operation </a:t>
            </a:r>
            <a:r>
              <a:rPr lang="en-US" altLang="ko-KR" sz="2000" dirty="0" smtClean="0"/>
              <a:t>[1]-[6]</a:t>
            </a:r>
            <a:endParaRPr lang="en-US" altLang="ko-KR" sz="2000" dirty="0"/>
          </a:p>
          <a:p>
            <a:endParaRPr lang="en-US" altLang="ko-KR" sz="2000" dirty="0" smtClean="0"/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In </a:t>
            </a:r>
            <a:r>
              <a:rPr lang="en-US" altLang="ko-KR" sz="2000" dirty="0"/>
              <a:t>this contribution, </a:t>
            </a:r>
            <a:r>
              <a:rPr lang="en-US" altLang="ko-KR" sz="2000" dirty="0" smtClean="0"/>
              <a:t>we </a:t>
            </a:r>
            <a:r>
              <a:rPr lang="en-US" altLang="ko-KR" sz="2000" dirty="0"/>
              <a:t>discuss </a:t>
            </a:r>
            <a:r>
              <a:rPr lang="en-US" altLang="ko-KR" sz="2000" dirty="0" smtClean="0"/>
              <a:t>the operation and channel access for those modes</a:t>
            </a:r>
          </a:p>
          <a:p>
            <a:endParaRPr lang="en-US" altLang="ko-KR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118040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Modes of Multi-link Operation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Both of Asynchronous (</a:t>
            </a:r>
            <a:r>
              <a:rPr lang="en-US" altLang="ko-KR" sz="2000" dirty="0" err="1" smtClean="0"/>
              <a:t>Async</a:t>
            </a:r>
            <a:r>
              <a:rPr lang="en-US" altLang="ko-KR" sz="2000" dirty="0" smtClean="0"/>
              <a:t>.) mode and Synchronous (Sync.) mode are proper multi-link operations to increase the peak throughput by aggregating multi-links</a:t>
            </a:r>
          </a:p>
          <a:p>
            <a:endParaRPr lang="en-US" altLang="ko-KR" sz="2000" dirty="0"/>
          </a:p>
          <a:p>
            <a:endParaRPr lang="en-US" altLang="ko-KR" sz="2000" dirty="0" smtClean="0"/>
          </a:p>
          <a:p>
            <a:endParaRPr lang="en-US" altLang="ko-KR" sz="2000" dirty="0"/>
          </a:p>
          <a:p>
            <a:endParaRPr lang="en-US" altLang="ko-KR" sz="2000" dirty="0" smtClean="0"/>
          </a:p>
          <a:p>
            <a:endParaRPr lang="en-US" altLang="ko-KR" sz="2000" dirty="0"/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Basically, we need to consider channel access </a:t>
            </a:r>
            <a:r>
              <a:rPr lang="en-US" altLang="ko-KR" sz="2000" dirty="0"/>
              <a:t>for </a:t>
            </a:r>
            <a:r>
              <a:rPr lang="en-US" altLang="ko-KR" sz="2000" dirty="0" smtClean="0"/>
              <a:t>(re)transmission </a:t>
            </a:r>
            <a:r>
              <a:rPr lang="en-US" altLang="ko-KR" sz="2000" dirty="0"/>
              <a:t>using multi-link operation</a:t>
            </a:r>
          </a:p>
          <a:p>
            <a:endParaRPr lang="en-US" altLang="ko-KR" sz="2000" dirty="0"/>
          </a:p>
          <a:p>
            <a:endParaRPr lang="en-US" altLang="ko-KR" sz="2000" dirty="0" smtClean="0"/>
          </a:p>
          <a:p>
            <a:endParaRPr lang="en-US" altLang="ko-KR" sz="2000" dirty="0"/>
          </a:p>
          <a:p>
            <a:endParaRPr lang="en-US" altLang="ko-KR" sz="2000" dirty="0" smtClean="0"/>
          </a:p>
          <a:p>
            <a:endParaRPr lang="en-US" altLang="ko-KR" sz="2000" dirty="0"/>
          </a:p>
          <a:p>
            <a:endParaRPr lang="en-US" altLang="ko-KR" sz="2000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4800" y="3132531"/>
            <a:ext cx="4040188" cy="1426362"/>
          </a:xfrm>
          <a:prstGeom prst="rect">
            <a:avLst/>
          </a:prstGeom>
        </p:spPr>
      </p:pic>
      <p:pic>
        <p:nvPicPr>
          <p:cNvPr id="8" name="그림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97413" y="3151581"/>
            <a:ext cx="3955523" cy="1485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6455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Enabling Asynchronous Mode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495800"/>
          </a:xfrm>
        </p:spPr>
        <p:txBody>
          <a:bodyPr/>
          <a:lstStyle/>
          <a:p>
            <a:r>
              <a:rPr lang="en-US" altLang="ko-KR" sz="2000" dirty="0" smtClean="0"/>
              <a:t>In </a:t>
            </a:r>
            <a:r>
              <a:rPr lang="en-US" altLang="ko-KR" sz="2000" dirty="0" err="1" smtClean="0"/>
              <a:t>Async</a:t>
            </a:r>
            <a:r>
              <a:rPr lang="en-US" altLang="ko-KR" sz="2000" dirty="0" smtClean="0"/>
              <a:t>. mode, an 11be STA (re)transmits and receives frames on each link independently</a:t>
            </a:r>
          </a:p>
          <a:p>
            <a:pPr lvl="1"/>
            <a:r>
              <a:rPr lang="en-US" altLang="ko-KR" sz="1600" dirty="0" smtClean="0"/>
              <a:t>It means that simultaneous </a:t>
            </a:r>
            <a:r>
              <a:rPr lang="en-US" altLang="ko-KR" sz="1600" dirty="0"/>
              <a:t>(independent) </a:t>
            </a:r>
            <a:r>
              <a:rPr lang="en-US" altLang="ko-KR" sz="1600" dirty="0" smtClean="0"/>
              <a:t>DL/UL </a:t>
            </a:r>
            <a:r>
              <a:rPr lang="en-US" altLang="ko-KR" sz="1600" dirty="0"/>
              <a:t>over </a:t>
            </a:r>
            <a:r>
              <a:rPr lang="en-US" altLang="ko-KR" sz="1600" dirty="0" smtClean="0"/>
              <a:t>multi-link can happen</a:t>
            </a:r>
          </a:p>
          <a:p>
            <a:r>
              <a:rPr lang="en-US" altLang="ko-KR" sz="2000" dirty="0" smtClean="0"/>
              <a:t>However, </a:t>
            </a:r>
            <a:r>
              <a:rPr lang="en-US" altLang="ko-KR" sz="2000" dirty="0" err="1" smtClean="0"/>
              <a:t>Async</a:t>
            </a:r>
            <a:r>
              <a:rPr lang="en-US" altLang="ko-KR" sz="2000" dirty="0" smtClean="0"/>
              <a:t>. mode can </a:t>
            </a:r>
            <a:r>
              <a:rPr lang="en-US" altLang="ko-KR" sz="2000" dirty="0"/>
              <a:t>cause the interference by out-of-band (OOB) emission unless their channels are sufficiently </a:t>
            </a:r>
            <a:r>
              <a:rPr lang="en-US" altLang="ko-KR" sz="2000" dirty="0" smtClean="0"/>
              <a:t>away [6]</a:t>
            </a:r>
            <a:endParaRPr lang="en-US" altLang="ko-KR" sz="2000" dirty="0"/>
          </a:p>
          <a:p>
            <a:pPr lvl="1"/>
            <a:r>
              <a:rPr lang="en-US" altLang="ko-KR" sz="1600" dirty="0"/>
              <a:t>It mainly would occur between channels in a band (e.g., 2 </a:t>
            </a:r>
            <a:r>
              <a:rPr lang="en-US" altLang="ko-KR" sz="1600" dirty="0" smtClean="0"/>
              <a:t>channels </a:t>
            </a:r>
            <a:r>
              <a:rPr lang="en-US" altLang="ko-KR" sz="1600" dirty="0"/>
              <a:t>in 5GHz</a:t>
            </a:r>
            <a:r>
              <a:rPr lang="en-US" altLang="ko-KR" sz="1600" dirty="0" smtClean="0"/>
              <a:t>)</a:t>
            </a:r>
            <a:endParaRPr lang="en-US" altLang="ko-KR" sz="1600" dirty="0"/>
          </a:p>
          <a:p>
            <a:endParaRPr lang="en-US" altLang="ko-KR" sz="2000" dirty="0" smtClean="0"/>
          </a:p>
          <a:p>
            <a:endParaRPr lang="en-US" altLang="ko-KR" sz="2000" dirty="0"/>
          </a:p>
          <a:p>
            <a:endParaRPr lang="en-US" altLang="ko-KR" sz="2000" dirty="0" smtClean="0"/>
          </a:p>
          <a:p>
            <a:endParaRPr lang="en-US" altLang="ko-KR" sz="2000" dirty="0"/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Therefore, the </a:t>
            </a:r>
            <a:r>
              <a:rPr lang="en-US" altLang="ko-KR" sz="2000" dirty="0" err="1" smtClean="0"/>
              <a:t>Async</a:t>
            </a:r>
            <a:r>
              <a:rPr lang="en-US" altLang="ko-KR" sz="2000" dirty="0" smtClean="0"/>
              <a:t>. mode will require a method for reducing the interference such as large distance between channels</a:t>
            </a:r>
          </a:p>
          <a:p>
            <a:endParaRPr lang="en-US" altLang="ko-KR" sz="2000" dirty="0"/>
          </a:p>
          <a:p>
            <a:endParaRPr lang="en-US" altLang="ko-KR" sz="2000" dirty="0" smtClean="0"/>
          </a:p>
          <a:p>
            <a:endParaRPr lang="en-US" altLang="ko-KR" sz="2000" dirty="0"/>
          </a:p>
          <a:p>
            <a:endParaRPr lang="en-US" altLang="ko-KR" sz="2000" dirty="0"/>
          </a:p>
          <a:p>
            <a:endParaRPr lang="en-US" altLang="ko-KR" sz="2000" dirty="0" smtClean="0"/>
          </a:p>
          <a:p>
            <a:endParaRPr lang="en-US" altLang="ko-KR" sz="2000" dirty="0"/>
          </a:p>
          <a:p>
            <a:endParaRPr lang="en-US" altLang="ko-KR" sz="2000" dirty="0" smtClean="0"/>
          </a:p>
          <a:p>
            <a:endParaRPr lang="en-US" altLang="ko-KR" sz="2000" dirty="0"/>
          </a:p>
          <a:p>
            <a:endParaRPr lang="en-US" altLang="ko-KR" sz="2000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  <p:pic>
        <p:nvPicPr>
          <p:cNvPr id="6" name="그림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40856" y="3924300"/>
            <a:ext cx="3138488" cy="13507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2019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Channel Access in Asynchronous Mode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For the </a:t>
            </a:r>
            <a:r>
              <a:rPr lang="en-US" altLang="ko-KR" sz="2000" dirty="0" err="1" smtClean="0"/>
              <a:t>Async</a:t>
            </a:r>
            <a:r>
              <a:rPr lang="en-US" altLang="ko-KR" sz="2000" dirty="0"/>
              <a:t>. </a:t>
            </a:r>
            <a:r>
              <a:rPr lang="en-US" altLang="ko-KR" sz="2000" dirty="0" smtClean="0"/>
              <a:t>Mode (satisfying the requirements), each EDCA parameters set </a:t>
            </a:r>
            <a:r>
              <a:rPr lang="en-US" altLang="ko-KR" sz="2000" dirty="0"/>
              <a:t>(e.g., contention window (CW), </a:t>
            </a:r>
            <a:r>
              <a:rPr lang="en-US" altLang="ko-KR" sz="2000" dirty="0" smtClean="0"/>
              <a:t>AIFSN, etc.) </a:t>
            </a:r>
            <a:r>
              <a:rPr lang="en-US" altLang="ko-KR" sz="2000" dirty="0"/>
              <a:t>should be </a:t>
            </a:r>
            <a:r>
              <a:rPr lang="en-US" altLang="ko-KR" sz="2000" dirty="0" smtClean="0"/>
              <a:t>used </a:t>
            </a:r>
            <a:r>
              <a:rPr lang="en-US" altLang="ko-KR" sz="2000" dirty="0"/>
              <a:t>on a primary channel of each link, </a:t>
            </a:r>
            <a:r>
              <a:rPr lang="en-US" altLang="ko-KR" sz="2000" dirty="0" smtClean="0"/>
              <a:t>independently</a:t>
            </a:r>
          </a:p>
          <a:p>
            <a:endParaRPr lang="en-US" altLang="ko-KR" sz="2000" dirty="0"/>
          </a:p>
          <a:p>
            <a:pPr lvl="1"/>
            <a:endParaRPr lang="en-US" altLang="ko-KR" sz="1600" dirty="0"/>
          </a:p>
          <a:p>
            <a:pPr lvl="1"/>
            <a:endParaRPr lang="en-US" altLang="ko-KR" sz="1600" dirty="0" smtClean="0"/>
          </a:p>
          <a:p>
            <a:endParaRPr lang="en-US" altLang="ko-KR" sz="2000" dirty="0"/>
          </a:p>
          <a:p>
            <a:endParaRPr lang="en-US" altLang="ko-KR" sz="2000" dirty="0" smtClean="0"/>
          </a:p>
          <a:p>
            <a:endParaRPr lang="en-US" altLang="ko-KR" sz="2000" dirty="0"/>
          </a:p>
          <a:p>
            <a:endParaRPr lang="en-US" altLang="ko-KR" sz="2000" dirty="0" smtClean="0"/>
          </a:p>
          <a:p>
            <a:endParaRPr lang="en-US" altLang="ko-KR" sz="2000" dirty="0"/>
          </a:p>
          <a:p>
            <a:endParaRPr lang="en-US" altLang="ko-KR" sz="2000" dirty="0"/>
          </a:p>
          <a:p>
            <a:endParaRPr lang="en-US" altLang="ko-KR" sz="2000" dirty="0" smtClean="0"/>
          </a:p>
          <a:p>
            <a:endParaRPr lang="en-US" altLang="ko-KR" sz="2000" dirty="0"/>
          </a:p>
          <a:p>
            <a:endParaRPr lang="en-US" altLang="ko-KR" sz="2000" dirty="0" smtClean="0"/>
          </a:p>
          <a:p>
            <a:endParaRPr lang="en-US" altLang="ko-KR" sz="2000" dirty="0"/>
          </a:p>
          <a:p>
            <a:endParaRPr lang="en-US" altLang="ko-KR" sz="2000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  <p:pic>
        <p:nvPicPr>
          <p:cNvPr id="9" name="그림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28800" y="3200400"/>
            <a:ext cx="5230753" cy="27079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4162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Channel Access in Asynchronous Mode with Common TID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In </a:t>
            </a:r>
            <a:r>
              <a:rPr lang="en-US" altLang="ko-KR" sz="2000" dirty="0" err="1"/>
              <a:t>Async</a:t>
            </a:r>
            <a:r>
              <a:rPr lang="en-US" altLang="ko-KR" sz="2000" dirty="0"/>
              <a:t>. mode, a common TID over multi-link may be </a:t>
            </a:r>
            <a:r>
              <a:rPr lang="en-US" altLang="ko-KR" sz="2000" dirty="0" smtClean="0"/>
              <a:t>supported</a:t>
            </a:r>
          </a:p>
          <a:p>
            <a:pPr lvl="1"/>
            <a:r>
              <a:rPr lang="en-US" altLang="ko-KR" sz="1600" dirty="0" smtClean="0"/>
              <a:t>It means </a:t>
            </a:r>
            <a:r>
              <a:rPr lang="en-US" altLang="ko-KR" sz="1600" dirty="0"/>
              <a:t>traffic </a:t>
            </a:r>
            <a:r>
              <a:rPr lang="en-US" altLang="ko-KR" sz="1600" dirty="0" smtClean="0"/>
              <a:t>flows for a </a:t>
            </a:r>
            <a:r>
              <a:rPr lang="en-US" altLang="ko-KR" sz="1600" dirty="0"/>
              <a:t>common TID can be transmitted on </a:t>
            </a:r>
            <a:r>
              <a:rPr lang="en-US" altLang="ko-KR" sz="1600" dirty="0" smtClean="0"/>
              <a:t>multi-link</a:t>
            </a:r>
          </a:p>
          <a:p>
            <a:pPr lvl="1"/>
            <a:r>
              <a:rPr lang="en-US" altLang="ko-KR" sz="1600" dirty="0"/>
              <a:t>Especially, support of a common TID over multi-link enables a retransmission </a:t>
            </a:r>
            <a:r>
              <a:rPr lang="en-US" altLang="ko-KR" sz="1600" dirty="0" smtClean="0"/>
              <a:t>on some other links </a:t>
            </a:r>
            <a:r>
              <a:rPr lang="en-US" altLang="ko-KR" sz="1600" dirty="0"/>
              <a:t>on behalf of </a:t>
            </a:r>
            <a:r>
              <a:rPr lang="en-US" altLang="ko-KR" sz="1600" dirty="0" smtClean="0"/>
              <a:t>the </a:t>
            </a:r>
            <a:r>
              <a:rPr lang="en-US" altLang="ko-KR" sz="1600" dirty="0"/>
              <a:t>link that an initial transmission is performed for the quick re-ordering</a:t>
            </a:r>
          </a:p>
          <a:p>
            <a:r>
              <a:rPr lang="en-US" altLang="ko-KR" sz="2000" dirty="0" smtClean="0"/>
              <a:t>Independent EDCA on each link can support the transmission on multi-link with a common TID without any problems</a:t>
            </a:r>
          </a:p>
          <a:p>
            <a:pPr lvl="1"/>
            <a:endParaRPr lang="en-US" altLang="ko-KR" sz="1600" dirty="0" smtClean="0"/>
          </a:p>
          <a:p>
            <a:endParaRPr lang="en-US" altLang="ko-KR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  <p:pic>
        <p:nvPicPr>
          <p:cNvPr id="8" name="그림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43000" y="4114800"/>
            <a:ext cx="7153275" cy="2133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5904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Enabling Synchronous Mode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Sync. mode is a proper alternative not to generate the interference  between links</a:t>
            </a:r>
          </a:p>
          <a:p>
            <a:pPr lvl="1"/>
            <a:r>
              <a:rPr lang="en-US" altLang="ko-KR" sz="1600" dirty="0"/>
              <a:t>It means that simultaneous (independent) DL/UL </a:t>
            </a:r>
            <a:r>
              <a:rPr lang="en-US" altLang="ko-KR" sz="1600" dirty="0" err="1"/>
              <a:t>Tx</a:t>
            </a:r>
            <a:r>
              <a:rPr lang="en-US" altLang="ko-KR" sz="1600" dirty="0"/>
              <a:t> over </a:t>
            </a:r>
            <a:r>
              <a:rPr lang="en-US" altLang="ko-KR" sz="1600" dirty="0" smtClean="0"/>
              <a:t>multi-link </a:t>
            </a:r>
            <a:r>
              <a:rPr lang="en-US" altLang="ko-KR" sz="1600" dirty="0"/>
              <a:t>is not supported, i.e., DL only </a:t>
            </a:r>
            <a:r>
              <a:rPr lang="en-US" altLang="ko-KR" sz="1600" dirty="0" err="1"/>
              <a:t>Tx</a:t>
            </a:r>
            <a:r>
              <a:rPr lang="en-US" altLang="ko-KR" sz="1600" dirty="0"/>
              <a:t> or UL only </a:t>
            </a:r>
            <a:r>
              <a:rPr lang="en-US" altLang="ko-KR" sz="1600" dirty="0" err="1"/>
              <a:t>Tx</a:t>
            </a:r>
            <a:r>
              <a:rPr lang="en-US" altLang="ko-KR" sz="1600" dirty="0"/>
              <a:t> over </a:t>
            </a:r>
            <a:r>
              <a:rPr lang="en-US" altLang="ko-KR" sz="1600" dirty="0" smtClean="0"/>
              <a:t>multi-link </a:t>
            </a:r>
            <a:r>
              <a:rPr lang="en-US" altLang="ko-KR" sz="1600" dirty="0"/>
              <a:t>is supported</a:t>
            </a:r>
          </a:p>
          <a:p>
            <a:endParaRPr lang="en-US" altLang="ko-KR" sz="2000" dirty="0" smtClean="0"/>
          </a:p>
          <a:p>
            <a:endParaRPr lang="en-US" altLang="ko-KR" sz="2000" dirty="0"/>
          </a:p>
          <a:p>
            <a:endParaRPr lang="en-US" altLang="ko-KR" sz="2000" dirty="0" smtClean="0"/>
          </a:p>
          <a:p>
            <a:endParaRPr lang="en-US" altLang="ko-KR" sz="2000" dirty="0"/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Therefore, Sync</a:t>
            </a:r>
            <a:r>
              <a:rPr lang="en-US" altLang="ko-KR" sz="2000" dirty="0"/>
              <a:t>. m</a:t>
            </a:r>
            <a:r>
              <a:rPr lang="en-US" altLang="ko-KR" sz="2000" dirty="0" smtClean="0"/>
              <a:t>ode requires the synchronization of </a:t>
            </a:r>
            <a:r>
              <a:rPr lang="en-US" altLang="ko-KR" sz="2000" dirty="0"/>
              <a:t>the timing of </a:t>
            </a:r>
            <a:r>
              <a:rPr lang="en-US" altLang="ko-KR" sz="2000" dirty="0" smtClean="0"/>
              <a:t>transmission</a:t>
            </a:r>
          </a:p>
          <a:p>
            <a:pPr lvl="1"/>
            <a:r>
              <a:rPr lang="en-US" altLang="ko-KR" sz="1600" dirty="0"/>
              <a:t>It can have a single primary channel or multiple primary channels over </a:t>
            </a:r>
            <a:r>
              <a:rPr lang="en-US" altLang="ko-KR" sz="1600" dirty="0" smtClean="0"/>
              <a:t>multi-link</a:t>
            </a:r>
            <a:endParaRPr lang="en-US" altLang="ko-KR" sz="2000" dirty="0"/>
          </a:p>
          <a:p>
            <a:endParaRPr lang="en-US" altLang="ko-KR" sz="2000" dirty="0" smtClean="0"/>
          </a:p>
          <a:p>
            <a:endParaRPr lang="en-US" altLang="ko-KR" sz="2000" dirty="0"/>
          </a:p>
          <a:p>
            <a:endParaRPr lang="en-US" altLang="ko-KR" sz="2000" dirty="0"/>
          </a:p>
          <a:p>
            <a:endParaRPr lang="en-US" altLang="ko-KR" sz="2000" dirty="0" smtClean="0"/>
          </a:p>
          <a:p>
            <a:endParaRPr lang="en-US" altLang="ko-KR" sz="2000" dirty="0"/>
          </a:p>
          <a:p>
            <a:endParaRPr lang="en-US" altLang="ko-KR" sz="2000" dirty="0" smtClean="0"/>
          </a:p>
          <a:p>
            <a:endParaRPr lang="en-US" altLang="ko-KR" sz="2000" dirty="0"/>
          </a:p>
          <a:p>
            <a:endParaRPr lang="en-US" altLang="ko-KR" sz="2000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  <p:pic>
        <p:nvPicPr>
          <p:cNvPr id="9" name="그림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81200" y="3124200"/>
            <a:ext cx="4419600" cy="14916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3825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Channel Access in Synchronous </a:t>
            </a:r>
            <a:r>
              <a:rPr lang="en-US" altLang="ko-KR" dirty="0" smtClean="0"/>
              <a:t>Mode</a:t>
            </a:r>
            <a:br>
              <a:rPr lang="en-US" altLang="ko-KR" dirty="0" smtClean="0"/>
            </a:br>
            <a:r>
              <a:rPr lang="en-US" altLang="ko-KR" dirty="0" smtClean="0"/>
              <a:t>with Single Primary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Sync. mode with a single primary channel would use the original EDCA channel access </a:t>
            </a:r>
            <a:r>
              <a:rPr lang="en-US" altLang="ko-KR" sz="2000" u="sng" dirty="0" smtClean="0"/>
              <a:t>over all of links</a:t>
            </a:r>
            <a:r>
              <a:rPr lang="en-US" altLang="ko-KR" sz="2000" dirty="0" smtClean="0"/>
              <a:t> to aggregate links as in the single-link</a:t>
            </a:r>
            <a:endParaRPr lang="en-US" altLang="ko-KR" sz="1600" dirty="0" smtClean="0"/>
          </a:p>
          <a:p>
            <a:r>
              <a:rPr lang="en-US" altLang="ko-KR" sz="2000" dirty="0"/>
              <a:t>For more than 160MHz, </a:t>
            </a:r>
            <a:r>
              <a:rPr lang="en-US" altLang="ko-KR" sz="2000" dirty="0" smtClean="0"/>
              <a:t>an additional rule </a:t>
            </a:r>
            <a:r>
              <a:rPr lang="en-US" altLang="ko-KR" sz="2000" dirty="0"/>
              <a:t>might be needed (e.g., </a:t>
            </a:r>
            <a:r>
              <a:rPr lang="en-US" altLang="ko-KR" sz="2000" dirty="0" smtClean="0"/>
              <a:t>Secondary160)</a:t>
            </a:r>
          </a:p>
          <a:p>
            <a:pPr lvl="1"/>
            <a:endParaRPr lang="en-US" altLang="ko-KR" sz="1600" dirty="0" smtClean="0"/>
          </a:p>
          <a:p>
            <a:endParaRPr lang="en-US" altLang="ko-KR" sz="2000" dirty="0"/>
          </a:p>
          <a:p>
            <a:endParaRPr lang="en-US" altLang="ko-KR" sz="2000" dirty="0" smtClean="0"/>
          </a:p>
          <a:p>
            <a:endParaRPr lang="en-US" altLang="ko-KR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  <p:pic>
        <p:nvPicPr>
          <p:cNvPr id="8" name="그림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0600" y="3587068"/>
            <a:ext cx="7315200" cy="25089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0137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Channel Access in Synchronous </a:t>
            </a:r>
            <a:r>
              <a:rPr lang="en-US" altLang="ko-KR" dirty="0" smtClean="0"/>
              <a:t>Mode</a:t>
            </a:r>
            <a:br>
              <a:rPr lang="en-US" altLang="ko-KR" dirty="0" smtClean="0"/>
            </a:br>
            <a:r>
              <a:rPr lang="en-US" altLang="ko-KR" dirty="0" smtClean="0"/>
              <a:t>with Multiple Primary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Sync. mode with multiple primary channels would use the original EDCA channel access </a:t>
            </a:r>
            <a:r>
              <a:rPr lang="en-US" altLang="ko-KR" sz="2000" u="sng" dirty="0"/>
              <a:t>in each link</a:t>
            </a:r>
            <a:endParaRPr lang="en-US" altLang="ko-KR" sz="2000" dirty="0"/>
          </a:p>
          <a:p>
            <a:r>
              <a:rPr lang="en-US" altLang="ko-KR" sz="2000" dirty="0" smtClean="0"/>
              <a:t>To </a:t>
            </a:r>
            <a:r>
              <a:rPr lang="en-US" altLang="ko-KR" sz="2000" dirty="0"/>
              <a:t>facilitate </a:t>
            </a:r>
            <a:r>
              <a:rPr lang="en-US" altLang="ko-KR" sz="2000" dirty="0" smtClean="0"/>
              <a:t>aligning the timing of transmission over multi-link, it needs to design a proper </a:t>
            </a:r>
            <a:r>
              <a:rPr lang="en-US" altLang="ko-KR" sz="2000" dirty="0"/>
              <a:t>channel access over </a:t>
            </a:r>
            <a:r>
              <a:rPr lang="en-US" altLang="ko-KR" sz="2000" dirty="0" smtClean="0"/>
              <a:t>multi-link</a:t>
            </a:r>
            <a:endParaRPr lang="en-US" altLang="ko-KR" sz="2000" dirty="0"/>
          </a:p>
          <a:p>
            <a:pPr lvl="1"/>
            <a:r>
              <a:rPr lang="en-US" altLang="ko-KR" sz="1600" dirty="0" smtClean="0"/>
              <a:t>For example, if BC of a link becomes zero and the channel states of other links during a certain period are idle, frames can be transmitted by using the links</a:t>
            </a:r>
          </a:p>
          <a:p>
            <a:pPr lvl="2"/>
            <a:r>
              <a:rPr lang="en-US" altLang="ko-KR" sz="1400" dirty="0" smtClean="0"/>
              <a:t>A certain period can be PIFS for the priority or AIFS for the fairness</a:t>
            </a:r>
          </a:p>
          <a:p>
            <a:endParaRPr lang="en-US" altLang="ko-KR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47846" y="3962400"/>
            <a:ext cx="4717735" cy="24026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1343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246094</TotalTime>
  <Words>1143</Words>
  <Application>Microsoft Office PowerPoint</Application>
  <PresentationFormat>화면 슬라이드 쇼(4:3)</PresentationFormat>
  <Paragraphs>223</Paragraphs>
  <Slides>15</Slides>
  <Notes>14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15</vt:i4>
      </vt:variant>
    </vt:vector>
  </HeadingPairs>
  <TitlesOfParts>
    <vt:vector size="20" baseType="lpstr">
      <vt:lpstr>굴림</vt:lpstr>
      <vt:lpstr>맑은 고딕</vt:lpstr>
      <vt:lpstr>Arial</vt:lpstr>
      <vt:lpstr>Times New Roman</vt:lpstr>
      <vt:lpstr>802-11-Submission</vt:lpstr>
      <vt:lpstr>Channel Access for Multi-link Operation</vt:lpstr>
      <vt:lpstr>Introduction</vt:lpstr>
      <vt:lpstr>Modes of Multi-link Operation</vt:lpstr>
      <vt:lpstr>Enabling Asynchronous Mode</vt:lpstr>
      <vt:lpstr>Channel Access in Asynchronous Mode</vt:lpstr>
      <vt:lpstr>Channel Access in Asynchronous Mode with Common TID</vt:lpstr>
      <vt:lpstr>Enabling Synchronous Mode</vt:lpstr>
      <vt:lpstr>Channel Access in Synchronous Mode with Single Primary</vt:lpstr>
      <vt:lpstr>Channel Access in Synchronous Mode with Multiple Primary</vt:lpstr>
      <vt:lpstr>Discussion on Mode Operation</vt:lpstr>
      <vt:lpstr>Summary</vt:lpstr>
      <vt:lpstr>Straw Poll 1</vt:lpstr>
      <vt:lpstr>Straw Poll 2</vt:lpstr>
      <vt:lpstr>Straw Poll 3</vt:lpstr>
      <vt:lpstr>References</vt:lpstr>
    </vt:vector>
  </TitlesOfParts>
  <Company>LG Electronics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Giwon Park</dc:creator>
  <cp:lastModifiedBy>장인선/선임연구원/차세대표준(연)ICS팀(insun.jang@lge.com)</cp:lastModifiedBy>
  <cp:revision>9110</cp:revision>
  <cp:lastPrinted>2018-10-31T23:27:01Z</cp:lastPrinted>
  <dcterms:created xsi:type="dcterms:W3CDTF">2007-05-21T21:00:37Z</dcterms:created>
  <dcterms:modified xsi:type="dcterms:W3CDTF">2019-09-17T06:09:30Z</dcterms:modified>
</cp:coreProperties>
</file>