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929" r:id="rId2"/>
    <p:sldId id="949" r:id="rId3"/>
    <p:sldId id="970" r:id="rId4"/>
    <p:sldId id="979" r:id="rId5"/>
    <p:sldId id="978" r:id="rId6"/>
    <p:sldId id="977" r:id="rId7"/>
    <p:sldId id="972" r:id="rId8"/>
    <p:sldId id="973" r:id="rId9"/>
    <p:sldId id="974" r:id="rId10"/>
    <p:sldId id="975" r:id="rId11"/>
    <p:sldId id="976" r:id="rId12"/>
    <p:sldId id="959" r:id="rId13"/>
    <p:sldId id="965" r:id="rId14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584" userDrawn="1">
          <p15:clr>
            <a:srgbClr val="A4A3A4"/>
          </p15:clr>
        </p15:guide>
        <p15:guide id="2" pos="41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ney, William" initials="CW" lastIdx="9" clrIdx="0">
    <p:extLst/>
  </p:cmAuthor>
  <p:cmAuthor id="2" name="Morioka, Yuichi" initials="MY" lastIdx="2" clrIdx="1"/>
  <p:cmAuthor id="3" name="Furuichi, Sho" initials="FS" lastIdx="8" clrIdx="2"/>
  <p:cmAuthor id="4" name="Tanaka, Yusuke (Sony)" initials="TY(" lastIdx="5" clrIdx="3">
    <p:extLst>
      <p:ext uri="{19B8F6BF-5375-455C-9EA6-DF929625EA0E}">
        <p15:presenceInfo xmlns:p15="http://schemas.microsoft.com/office/powerpoint/2012/main" userId="S-1-5-21-1202660629-1425521274-1801674531-623882" providerId="AD"/>
      </p:ext>
    </p:extLst>
  </p:cmAuthor>
  <p:cmAuthor id="5" name="Aio, Kosuke (Sony)" initials="AK(" lastIdx="11" clrIdx="4">
    <p:extLst>
      <p:ext uri="{19B8F6BF-5375-455C-9EA6-DF929625EA0E}">
        <p15:presenceInfo xmlns:p15="http://schemas.microsoft.com/office/powerpoint/2012/main" userId="S-1-5-21-1202660629-1425521274-1801674531-10184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B66DF"/>
    <a:srgbClr val="FFFFFF"/>
    <a:srgbClr val="FF00FF"/>
    <a:srgbClr val="FF97DA"/>
    <a:srgbClr val="FF33CC"/>
    <a:srgbClr val="00CC99"/>
    <a:srgbClr val="FFFFCC"/>
    <a:srgbClr val="99FF66"/>
    <a:srgbClr val="99CCFF"/>
    <a:srgbClr val="85FF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5" autoAdjust="0"/>
    <p:restoredTop sz="91888" autoAdjust="0"/>
  </p:normalViewPr>
  <p:slideViewPr>
    <p:cSldViewPr>
      <p:cViewPr varScale="1">
        <p:scale>
          <a:sx n="105" d="100"/>
          <a:sy n="105" d="100"/>
        </p:scale>
        <p:origin x="147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304" y="450"/>
      </p:cViewPr>
      <p:guideLst>
        <p:guide orient="horz" pos="1584"/>
        <p:guide pos="41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000104066\Desktop\&#23436;&#20102;\20190704_Sounding&#12458;&#12540;&#12496;&#12504;&#12483;&#12489;&#35336;&#31639;&#12471;&#12540;&#12488;_7&#26376;&#20250;&#21512;&#35336;&#31639;&#29992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Summary!$A$10</c:f>
              <c:strCache>
                <c:ptCount val="1"/>
                <c:pt idx="0">
                  <c:v>w/o short Trig/Feedback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xVal>
            <c:numRef>
              <c:f>Summary!$B$9:$D$9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4</c:v>
                </c:pt>
              </c:numCache>
            </c:numRef>
          </c:xVal>
          <c:yVal>
            <c:numRef>
              <c:f>Summary!$B$10:$D$10</c:f>
              <c:numCache>
                <c:formatCode>General</c:formatCode>
                <c:ptCount val="3"/>
                <c:pt idx="0">
                  <c:v>7.44</c:v>
                </c:pt>
                <c:pt idx="1">
                  <c:v>7.44</c:v>
                </c:pt>
                <c:pt idx="2">
                  <c:v>7.44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4AB8-4D2F-8410-162535D3D3B1}"/>
            </c:ext>
          </c:extLst>
        </c:ser>
        <c:ser>
          <c:idx val="1"/>
          <c:order val="1"/>
          <c:tx>
            <c:strRef>
              <c:f>Summary!$A$11</c:f>
              <c:strCache>
                <c:ptCount val="1"/>
                <c:pt idx="0">
                  <c:v>w short Trig/Feedback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Summary!$B$9:$D$9</c:f>
              <c:numCache>
                <c:formatCode>General</c:formatCode>
                <c:ptCount val="3"/>
                <c:pt idx="0">
                  <c:v>0</c:v>
                </c:pt>
                <c:pt idx="1">
                  <c:v>2</c:v>
                </c:pt>
                <c:pt idx="2">
                  <c:v>4</c:v>
                </c:pt>
              </c:numCache>
            </c:numRef>
          </c:xVal>
          <c:yVal>
            <c:numRef>
              <c:f>Summary!$B$11:$D$11</c:f>
              <c:numCache>
                <c:formatCode>#,##0.00_);[Red]\(#,##0.00\)</c:formatCode>
                <c:ptCount val="3"/>
                <c:pt idx="0" formatCode="0.00">
                  <c:v>7.7080000000000002</c:v>
                </c:pt>
                <c:pt idx="1">
                  <c:v>5.952</c:v>
                </c:pt>
                <c:pt idx="2">
                  <c:v>3.944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4AB8-4D2F-8410-162535D3D3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6004904"/>
        <c:axId val="496004248"/>
      </c:scatterChart>
      <c:valAx>
        <c:axId val="496004904"/>
        <c:scaling>
          <c:orientation val="minMax"/>
          <c:max val="4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 sz="1200" dirty="0"/>
                  <a:t>Number of Non-overlapping</a:t>
                </a:r>
                <a:r>
                  <a:rPr lang="en-US" altLang="ja-JP" sz="1200" baseline="0" dirty="0"/>
                  <a:t> STAs</a:t>
                </a:r>
                <a:endParaRPr lang="ja-JP" altLang="en-US" sz="1200" dirty="0"/>
              </a:p>
            </c:rich>
          </c:tx>
          <c:layout>
            <c:manualLayout>
              <c:xMode val="edge"/>
              <c:yMode val="edge"/>
              <c:x val="0.3349862738581445"/>
              <c:y val="0.908856105498327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96004248"/>
        <c:crosses val="autoZero"/>
        <c:crossBetween val="midCat"/>
        <c:majorUnit val="2"/>
      </c:valAx>
      <c:valAx>
        <c:axId val="496004248"/>
        <c:scaling>
          <c:orientation val="minMax"/>
          <c:max val="8"/>
          <c:min val="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ja-JP" sz="1100"/>
                  <a:t>Processing Time [ms]</a:t>
                </a:r>
                <a:endParaRPr lang="ja-JP" altLang="en-US" sz="1100"/>
              </a:p>
            </c:rich>
          </c:tx>
          <c:layout>
            <c:manualLayout>
              <c:xMode val="edge"/>
              <c:yMode val="edge"/>
              <c:x val="2.5000000000000001E-2"/>
              <c:y val="0.2692946346822926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1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ja-JP"/>
            </a:p>
          </c:txPr>
        </c:title>
        <c:numFmt formatCode="#,##0.0_);\(#,##0.0\)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96004904"/>
        <c:crosses val="autoZero"/>
        <c:crossBetween val="midCat"/>
        <c:majorUnit val="2"/>
      </c:valAx>
      <c:spPr>
        <a:noFill/>
        <a:ln>
          <a:noFill/>
        </a:ln>
        <a:effectLst/>
      </c:spPr>
    </c:plotArea>
    <c:legend>
      <c:legendPos val="l"/>
      <c:layout>
        <c:manualLayout>
          <c:xMode val="edge"/>
          <c:yMode val="edge"/>
          <c:x val="0.15961468447323898"/>
          <c:y val="0.64766368063436175"/>
          <c:w val="0.39334505513413526"/>
          <c:h val="0.12258396312106061"/>
        </c:manualLayout>
      </c:layout>
      <c:overlay val="1"/>
      <c:spPr>
        <a:solidFill>
          <a:schemeClr val="bg1"/>
        </a:solidFill>
        <a:ln>
          <a:solidFill>
            <a:schemeClr val="tx1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7246" y="70514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236" y="70514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542461" y="6588663"/>
            <a:ext cx="2513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r>
              <a:rPr lang="fr-FR" altLang="ja-JP" dirty="0" err="1"/>
              <a:t>Yusuke</a:t>
            </a:r>
            <a:r>
              <a:rPr lang="fr-FR" altLang="ja-JP" dirty="0"/>
              <a:t> Tanaka(Sony Corporation), et al.</a:t>
            </a:r>
            <a:endParaRPr lang="en-US" altLang="ja-JP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9198" y="658866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934" y="283633"/>
            <a:ext cx="79514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993935" y="658866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934" y="6580527"/>
            <a:ext cx="817234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9366" y="12393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417" y="12393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5663" cy="2546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5245" y="3233885"/>
            <a:ext cx="7288848" cy="306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37452" y="6590988"/>
            <a:ext cx="26845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/>
            </a:lvl1pPr>
            <a:lvl5pPr marL="458788" lvl="4" algn="r" defTabSz="938213">
              <a:defRPr sz="1200" b="0"/>
            </a:lvl5pPr>
          </a:lstStyle>
          <a:p>
            <a:r>
              <a:rPr lang="fr-FR" altLang="ja-JP" sz="1200" dirty="0" err="1"/>
              <a:t>Yusuke</a:t>
            </a:r>
            <a:r>
              <a:rPr lang="fr-FR" altLang="ja-JP" sz="1200" dirty="0"/>
              <a:t> Tanaka(Sony Corporation), et al.</a:t>
            </a:r>
            <a:endParaRPr lang="en-US" altLang="ja-JP" sz="1200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6130" y="659098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037649" y="6590988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7650" y="6589825"/>
            <a:ext cx="78640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7214" y="217375"/>
            <a:ext cx="80849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1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0174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317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665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9510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199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b="1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826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9522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sz="1400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639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6430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358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タイトル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D923615-D29F-47B6-BBA8-A7C71AC43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July 2019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72CB58-07E5-4159-867B-77249821C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 err="1"/>
              <a:t>Kosuke</a:t>
            </a:r>
            <a:r>
              <a:rPr lang="fr-FR" dirty="0"/>
              <a:t> </a:t>
            </a:r>
            <a:r>
              <a:rPr lang="fr-FR" dirty="0" err="1"/>
              <a:t>Aio</a:t>
            </a:r>
            <a:r>
              <a:rPr lang="fr-FR" dirty="0"/>
              <a:t>(Sony Corporation), et al.</a:t>
            </a:r>
            <a:endParaRPr 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BDABFB-C618-403F-B59C-350283B92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5365183F-7452-48E7-96E8-3F0979046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July 2019</a:t>
            </a:r>
            <a:endParaRPr lang="en-GB" alt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7823F01D-059B-40B6-A941-378CE7917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フッター プレースホルダー 6">
            <a:extLst>
              <a:ext uri="{FF2B5EF4-FFF2-40B4-BE49-F238E27FC236}">
                <a16:creationId xmlns:a16="http://schemas.microsoft.com/office/drawing/2014/main" id="{DBEE88E5-BB3D-4C9B-B365-4CFF9967D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7400" y="6475413"/>
            <a:ext cx="2676526" cy="184666"/>
          </a:xfrm>
        </p:spPr>
        <p:txBody>
          <a:bodyPr/>
          <a:lstStyle/>
          <a:p>
            <a:pPr>
              <a:defRPr/>
            </a:pPr>
            <a:r>
              <a:rPr lang="fr-FR" dirty="0" err="1"/>
              <a:t>Kosuke</a:t>
            </a:r>
            <a:r>
              <a:rPr lang="fr-FR" dirty="0"/>
              <a:t> </a:t>
            </a:r>
            <a:r>
              <a:rPr lang="fr-FR" dirty="0" err="1"/>
              <a:t>Aio</a:t>
            </a:r>
            <a:r>
              <a:rPr lang="fr-FR" dirty="0"/>
              <a:t>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75413"/>
            <a:ext cx="2676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1"/>
            </a:lvl1pPr>
          </a:lstStyle>
          <a:p>
            <a:pPr>
              <a:defRPr/>
            </a:pPr>
            <a:r>
              <a:rPr lang="fr-FR" dirty="0" err="1"/>
              <a:t>Kosuke</a:t>
            </a:r>
            <a:r>
              <a:rPr lang="fr-FR" dirty="0"/>
              <a:t> </a:t>
            </a:r>
            <a:r>
              <a:rPr lang="fr-FR" dirty="0" err="1"/>
              <a:t>Aio</a:t>
            </a:r>
            <a:r>
              <a:rPr lang="fr-FR" dirty="0"/>
              <a:t>(Sony Corporation), et al.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41908" y="331808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</a:t>
            </a:r>
            <a:r>
              <a:rPr lang="en-US" altLang="ja-JP" sz="1800" b="1" dirty="0"/>
              <a:t>1134</a:t>
            </a:r>
            <a:r>
              <a:rPr lang="en-GB" altLang="en-US" sz="1800" b="1" dirty="0"/>
              <a:t>r0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332195"/>
            <a:ext cx="1828800" cy="276225"/>
          </a:xfrm>
          <a:prstGeom prst="rect">
            <a:avLst/>
          </a:prstGeom>
        </p:spPr>
        <p:txBody>
          <a:bodyPr anchor="ctr"/>
          <a:lstStyle>
            <a:lvl1pPr>
              <a:defRPr sz="1800"/>
            </a:lvl1pPr>
          </a:lstStyle>
          <a:p>
            <a:pPr>
              <a:defRPr/>
            </a:pPr>
            <a:r>
              <a:rPr lang="en-US" altLang="ja-JP" dirty="0"/>
              <a:t>July 2019</a:t>
            </a:r>
            <a:endParaRPr lang="en-GB" alt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475413"/>
            <a:ext cx="7502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b="1" dirty="0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usuke.YT.Tanaka@sony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thomas.handte@sony.com" TargetMode="External"/><Relationship Id="rId4" Type="http://schemas.openxmlformats.org/officeDocument/2006/relationships/hyperlink" Target="mailto:Ryuichi.Hirata@sony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3F014C21-6B96-4709-9588-83A9B1F6C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Consideration on Multi-AP</a:t>
            </a:r>
            <a:r>
              <a:rPr kumimoji="1" lang="ja-JP" altLang="en-US" dirty="0"/>
              <a:t> </a:t>
            </a:r>
            <a:r>
              <a:rPr kumimoji="1" lang="en-US" altLang="ja-JP" dirty="0"/>
              <a:t>Sounding</a:t>
            </a:r>
            <a:endParaRPr kumimoji="1" lang="ja-JP" alt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AE3308-862A-4E7C-87E2-D54EAE4B0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字幕 7">
            <a:extLst>
              <a:ext uri="{FF2B5EF4-FFF2-40B4-BE49-F238E27FC236}">
                <a16:creationId xmlns:a16="http://schemas.microsoft.com/office/drawing/2014/main" id="{489F3AC0-28D2-4143-93BA-258F8BE3C8C2}"/>
              </a:ext>
            </a:extLst>
          </p:cNvPr>
          <p:cNvSpPr txBox="1">
            <a:spLocks/>
          </p:cNvSpPr>
          <p:nvPr/>
        </p:nvSpPr>
        <p:spPr bwMode="auto">
          <a:xfrm>
            <a:off x="1371600" y="19812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ja-JP" sz="2000" kern="0" dirty="0"/>
              <a:t>Date:</a:t>
            </a:r>
            <a:r>
              <a:rPr lang="en-US" altLang="ja-JP" sz="2000" b="0" kern="0" dirty="0"/>
              <a:t> 2019-7-15</a:t>
            </a: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BF03C3DB-7E3F-4F46-9453-6AB0BF29EA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82A47D59-38AA-4639-9350-63768DE88D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62894"/>
              </p:ext>
            </p:extLst>
          </p:nvPr>
        </p:nvGraphicFramePr>
        <p:xfrm>
          <a:off x="685753" y="3108960"/>
          <a:ext cx="7772494" cy="1920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7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1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Kosuke </a:t>
                      </a:r>
                      <a:r>
                        <a:rPr kumimoji="1" lang="en-US" altLang="ja-JP" sz="1500" dirty="0" err="1"/>
                        <a:t>Aio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kumimoji="1" lang="en-US" altLang="ja-JP" sz="1500" dirty="0"/>
                        <a:t>Sony Corporation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Kosuke.Aio@sony.com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Yusuke</a:t>
                      </a:r>
                      <a:r>
                        <a:rPr kumimoji="1" lang="en-US" altLang="ja-JP" sz="1500" baseline="0" dirty="0"/>
                        <a:t> Tanaka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>
                          <a:hlinkClick r:id="rId3"/>
                        </a:rPr>
                        <a:t>Yusuke.YT.Tanaka@sony.com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Ryuichi Hirata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>
                          <a:hlinkClick r:id="rId4"/>
                        </a:rPr>
                        <a:t>Ryuichi.Hirata@sony.com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389795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Thomas </a:t>
                      </a:r>
                      <a:r>
                        <a:rPr kumimoji="1" lang="en-US" altLang="ja-JP" sz="1500" dirty="0" err="1"/>
                        <a:t>Handte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sz="1500" dirty="0"/>
                        <a:t>Sony Europe B.V.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da-DK" altLang="ja-JP" sz="1500" dirty="0">
                          <a:hlinkClick r:id="rId5"/>
                        </a:rPr>
                        <a:t>thomas.handte@sony.com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699192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Dana </a:t>
                      </a:r>
                      <a:r>
                        <a:rPr kumimoji="1" lang="en-US" altLang="ja-JP" sz="1500" dirty="0" err="1"/>
                        <a:t>Ciochina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dana.ciochina@sony.com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7969994"/>
                  </a:ext>
                </a:extLst>
              </a:tr>
            </a:tbl>
          </a:graphicData>
        </a:graphic>
      </p:graphicFrame>
      <p:sp>
        <p:nvSpPr>
          <p:cNvPr id="15" name="フッター プレースホルダー 5">
            <a:extLst>
              <a:ext uri="{FF2B5EF4-FFF2-40B4-BE49-F238E27FC236}">
                <a16:creationId xmlns:a16="http://schemas.microsoft.com/office/drawing/2014/main" id="{DCA76D14-4D5C-4408-A0CB-008625DDC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7400" y="6475413"/>
            <a:ext cx="2676526" cy="184666"/>
          </a:xfrm>
        </p:spPr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267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AD3B68AE-AF93-4031-A5D6-BA820CDFF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1626257"/>
          </a:xfrm>
        </p:spPr>
        <p:txBody>
          <a:bodyPr/>
          <a:lstStyle/>
          <a:p>
            <a:r>
              <a:rPr kumimoji="1" lang="en-US" altLang="ja-JP" sz="2000" dirty="0"/>
              <a:t>Proposal Method</a:t>
            </a:r>
          </a:p>
          <a:p>
            <a:pPr lvl="1"/>
            <a:r>
              <a:rPr kumimoji="1" lang="en-US" altLang="ja-JP" sz="1800" dirty="0"/>
              <a:t>APs and STAs will </a:t>
            </a:r>
            <a:r>
              <a:rPr kumimoji="1" lang="en-US" altLang="ja-JP" sz="1800" dirty="0">
                <a:solidFill>
                  <a:srgbClr val="0B66DF"/>
                </a:solidFill>
              </a:rPr>
              <a:t>exchange information by Short Trig./Feedback before soliciting Feedback </a:t>
            </a:r>
            <a:r>
              <a:rPr kumimoji="1" lang="en-US" altLang="ja-JP" sz="1800" dirty="0"/>
              <a:t>so that the AP decides resource allocation.</a:t>
            </a:r>
          </a:p>
          <a:p>
            <a:pPr lvl="2"/>
            <a:r>
              <a:rPr kumimoji="1" lang="en-US" altLang="ja-JP" sz="1600" dirty="0"/>
              <a:t>Overlapping STAs (STA2&amp;3) are allocated </a:t>
            </a:r>
            <a:r>
              <a:rPr kumimoji="1" lang="en-US" altLang="ja-JP" sz="1600" dirty="0">
                <a:solidFill>
                  <a:srgbClr val="0B66DF"/>
                </a:solidFill>
              </a:rPr>
              <a:t>wide band resource </a:t>
            </a:r>
            <a:r>
              <a:rPr kumimoji="1" lang="en-US" altLang="ja-JP" sz="1600" dirty="0"/>
              <a:t>for because of reporting more informative feedback (AP1&amp;AP2 – STA)</a:t>
            </a:r>
          </a:p>
          <a:p>
            <a:pPr lvl="2"/>
            <a:r>
              <a:rPr kumimoji="1" lang="en-US" altLang="ja-JP" sz="1600" dirty="0"/>
              <a:t>Non-overlapping STAs (STA1&amp;4) are allocated </a:t>
            </a:r>
            <a:r>
              <a:rPr kumimoji="1" lang="en-US" altLang="ja-JP" sz="1600" dirty="0">
                <a:solidFill>
                  <a:srgbClr val="FF0000"/>
                </a:solidFill>
              </a:rPr>
              <a:t>narrow band resource </a:t>
            </a:r>
            <a:r>
              <a:rPr kumimoji="1" lang="en-US" altLang="ja-JP" sz="1600" dirty="0"/>
              <a:t>because of reporting less informative feedback. (AP1– STA or AP2 - STA)</a:t>
            </a:r>
          </a:p>
          <a:p>
            <a:pPr lvl="2"/>
            <a:endParaRPr kumimoji="1" lang="en-US" altLang="ja-JP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8500A60-C960-44C8-810E-ADA894BCC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(B) How</a:t>
            </a:r>
            <a:r>
              <a:rPr kumimoji="1" lang="ja-JP" altLang="en-US" sz="2800" dirty="0"/>
              <a:t> </a:t>
            </a:r>
            <a:r>
              <a:rPr kumimoji="1" lang="en-US" altLang="ja-JP" sz="2800" dirty="0"/>
              <a:t>to Optimize Feedback Information</a:t>
            </a:r>
            <a:endParaRPr kumimoji="1" lang="ja-JP" altLang="en-US" sz="28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128FE4-5FB3-41DE-A28F-2ECF61135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BFABE94-1230-46EF-B9A8-EBAAA4DF4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17876A3-77F7-4AD1-82B2-E36AD8914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FE79A688-4F48-4117-ABF5-B618E59FC189}"/>
              </a:ext>
            </a:extLst>
          </p:cNvPr>
          <p:cNvCxnSpPr>
            <a:cxnSpLocks/>
          </p:cNvCxnSpPr>
          <p:nvPr/>
        </p:nvCxnSpPr>
        <p:spPr bwMode="auto">
          <a:xfrm>
            <a:off x="1520054" y="4928438"/>
            <a:ext cx="612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34CEA704-ED1D-427B-9DA3-2B7A91A9E047}"/>
              </a:ext>
            </a:extLst>
          </p:cNvPr>
          <p:cNvCxnSpPr>
            <a:cxnSpLocks/>
          </p:cNvCxnSpPr>
          <p:nvPr/>
        </p:nvCxnSpPr>
        <p:spPr bwMode="auto">
          <a:xfrm>
            <a:off x="1498263" y="5615315"/>
            <a:ext cx="612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4" name="直線矢印コネクタ 73">
            <a:extLst>
              <a:ext uri="{FF2B5EF4-FFF2-40B4-BE49-F238E27FC236}">
                <a16:creationId xmlns:a16="http://schemas.microsoft.com/office/drawing/2014/main" id="{99955B39-EC4E-4FAF-8410-87D029C55933}"/>
              </a:ext>
            </a:extLst>
          </p:cNvPr>
          <p:cNvCxnSpPr>
            <a:cxnSpLocks/>
          </p:cNvCxnSpPr>
          <p:nvPr/>
        </p:nvCxnSpPr>
        <p:spPr bwMode="auto">
          <a:xfrm>
            <a:off x="1498263" y="5192320"/>
            <a:ext cx="612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5" name="直線矢印コネクタ 74">
            <a:extLst>
              <a:ext uri="{FF2B5EF4-FFF2-40B4-BE49-F238E27FC236}">
                <a16:creationId xmlns:a16="http://schemas.microsoft.com/office/drawing/2014/main" id="{F5249408-12B4-4892-9BE7-5C9165FF3BB0}"/>
              </a:ext>
            </a:extLst>
          </p:cNvPr>
          <p:cNvCxnSpPr>
            <a:cxnSpLocks/>
            <a:stCxn id="85" idx="1"/>
          </p:cNvCxnSpPr>
          <p:nvPr/>
        </p:nvCxnSpPr>
        <p:spPr bwMode="auto">
          <a:xfrm>
            <a:off x="2927246" y="4827235"/>
            <a:ext cx="0" cy="15376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56938FC3-9F4C-45E7-B0E3-FC4BD3FAA8C8}"/>
              </a:ext>
            </a:extLst>
          </p:cNvPr>
          <p:cNvSpPr txBox="1"/>
          <p:nvPr/>
        </p:nvSpPr>
        <p:spPr>
          <a:xfrm>
            <a:off x="985519" y="4768096"/>
            <a:ext cx="59181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dirty="0"/>
              <a:t>AP1</a:t>
            </a:r>
          </a:p>
          <a:p>
            <a:pPr algn="r"/>
            <a:endParaRPr kumimoji="1" lang="en-US" altLang="ja-JP" sz="600" dirty="0"/>
          </a:p>
          <a:p>
            <a:pPr algn="r"/>
            <a:r>
              <a:rPr kumimoji="1" lang="en-US" altLang="ja-JP" sz="1200" dirty="0"/>
              <a:t>AP2</a:t>
            </a:r>
          </a:p>
          <a:p>
            <a:pPr algn="r"/>
            <a:endParaRPr kumimoji="1" lang="en-US" altLang="ja-JP" sz="1200" dirty="0"/>
          </a:p>
          <a:p>
            <a:pPr algn="r"/>
            <a:r>
              <a:rPr kumimoji="1" lang="en-US" altLang="ja-JP" sz="1200" dirty="0"/>
              <a:t>STA1</a:t>
            </a:r>
          </a:p>
          <a:p>
            <a:pPr algn="r"/>
            <a:endParaRPr kumimoji="1" lang="en-US" altLang="ja-JP" sz="600" dirty="0"/>
          </a:p>
          <a:p>
            <a:pPr algn="r"/>
            <a:r>
              <a:rPr kumimoji="1" lang="en-US" altLang="ja-JP" sz="1200" dirty="0"/>
              <a:t>STA2</a:t>
            </a:r>
          </a:p>
          <a:p>
            <a:pPr algn="r"/>
            <a:endParaRPr kumimoji="1" lang="en-US" altLang="ja-JP" sz="600" dirty="0"/>
          </a:p>
          <a:p>
            <a:pPr algn="r"/>
            <a:r>
              <a:rPr kumimoji="1" lang="en-US" altLang="ja-JP" sz="1200" dirty="0"/>
              <a:t>STA3</a:t>
            </a:r>
          </a:p>
          <a:p>
            <a:pPr algn="r"/>
            <a:endParaRPr kumimoji="1" lang="en-US" altLang="ja-JP" sz="600" dirty="0"/>
          </a:p>
          <a:p>
            <a:pPr algn="r"/>
            <a:r>
              <a:rPr kumimoji="1" lang="en-US" altLang="ja-JP" sz="1200" dirty="0"/>
              <a:t>STA4</a:t>
            </a:r>
          </a:p>
        </p:txBody>
      </p: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914B52F0-23A7-478D-BAF1-3FDA40429A01}"/>
              </a:ext>
            </a:extLst>
          </p:cNvPr>
          <p:cNvCxnSpPr>
            <a:cxnSpLocks/>
          </p:cNvCxnSpPr>
          <p:nvPr/>
        </p:nvCxnSpPr>
        <p:spPr bwMode="auto">
          <a:xfrm flipV="1">
            <a:off x="4955031" y="4926441"/>
            <a:ext cx="0" cy="13367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6685FF5E-6E32-48D9-81B0-414580465B6E}"/>
              </a:ext>
            </a:extLst>
          </p:cNvPr>
          <p:cNvCxnSpPr>
            <a:cxnSpLocks/>
          </p:cNvCxnSpPr>
          <p:nvPr/>
        </p:nvCxnSpPr>
        <p:spPr bwMode="auto">
          <a:xfrm>
            <a:off x="1498263" y="5884783"/>
            <a:ext cx="612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79" name="直線矢印コネクタ 78">
            <a:extLst>
              <a:ext uri="{FF2B5EF4-FFF2-40B4-BE49-F238E27FC236}">
                <a16:creationId xmlns:a16="http://schemas.microsoft.com/office/drawing/2014/main" id="{B3E7422B-70C1-44EE-AFD6-3C0B5A4CD1A8}"/>
              </a:ext>
            </a:extLst>
          </p:cNvPr>
          <p:cNvCxnSpPr>
            <a:cxnSpLocks/>
          </p:cNvCxnSpPr>
          <p:nvPr/>
        </p:nvCxnSpPr>
        <p:spPr bwMode="auto">
          <a:xfrm>
            <a:off x="1498263" y="6364913"/>
            <a:ext cx="612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0" name="直線矢印コネクタ 79">
            <a:extLst>
              <a:ext uri="{FF2B5EF4-FFF2-40B4-BE49-F238E27FC236}">
                <a16:creationId xmlns:a16="http://schemas.microsoft.com/office/drawing/2014/main" id="{0C42B9BA-BD2C-4594-A2F0-2B943C6A2974}"/>
              </a:ext>
            </a:extLst>
          </p:cNvPr>
          <p:cNvCxnSpPr>
            <a:cxnSpLocks/>
          </p:cNvCxnSpPr>
          <p:nvPr/>
        </p:nvCxnSpPr>
        <p:spPr bwMode="auto">
          <a:xfrm>
            <a:off x="1498263" y="6125447"/>
            <a:ext cx="6120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F2900686-7872-4612-9E2F-32FECB94F4D6}"/>
              </a:ext>
            </a:extLst>
          </p:cNvPr>
          <p:cNvSpPr/>
          <p:nvPr/>
        </p:nvSpPr>
        <p:spPr bwMode="auto">
          <a:xfrm>
            <a:off x="4957272" y="6183850"/>
            <a:ext cx="2196000" cy="1842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2" name="正方形/長方形 81">
            <a:extLst>
              <a:ext uri="{FF2B5EF4-FFF2-40B4-BE49-F238E27FC236}">
                <a16:creationId xmlns:a16="http://schemas.microsoft.com/office/drawing/2014/main" id="{F5DB7714-ADBE-4AA9-88B3-0CE2DD0DA40C}"/>
              </a:ext>
            </a:extLst>
          </p:cNvPr>
          <p:cNvSpPr/>
          <p:nvPr/>
        </p:nvSpPr>
        <p:spPr bwMode="auto">
          <a:xfrm>
            <a:off x="4955031" y="5936609"/>
            <a:ext cx="2196000" cy="1842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3" name="正方形/長方形 82">
            <a:extLst>
              <a:ext uri="{FF2B5EF4-FFF2-40B4-BE49-F238E27FC236}">
                <a16:creationId xmlns:a16="http://schemas.microsoft.com/office/drawing/2014/main" id="{9BFE46E5-C001-4BFC-B0DA-EB31F3258016}"/>
              </a:ext>
            </a:extLst>
          </p:cNvPr>
          <p:cNvSpPr/>
          <p:nvPr/>
        </p:nvSpPr>
        <p:spPr bwMode="auto">
          <a:xfrm>
            <a:off x="4955031" y="5690054"/>
            <a:ext cx="2196000" cy="18423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208F6095-F1EA-41FC-8E21-871BF049BF19}"/>
              </a:ext>
            </a:extLst>
          </p:cNvPr>
          <p:cNvSpPr/>
          <p:nvPr/>
        </p:nvSpPr>
        <p:spPr bwMode="auto">
          <a:xfrm>
            <a:off x="4955031" y="5418927"/>
            <a:ext cx="2196000" cy="188762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1D2A8D1B-4B60-4FFB-8C27-363B585ED9FE}"/>
              </a:ext>
            </a:extLst>
          </p:cNvPr>
          <p:cNvSpPr/>
          <p:nvPr/>
        </p:nvSpPr>
        <p:spPr bwMode="auto">
          <a:xfrm>
            <a:off x="2927246" y="4736515"/>
            <a:ext cx="343714" cy="181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6521C4A0-08AC-43FF-BAFA-66FB8A0BA48C}"/>
              </a:ext>
            </a:extLst>
          </p:cNvPr>
          <p:cNvCxnSpPr>
            <a:cxnSpLocks/>
          </p:cNvCxnSpPr>
          <p:nvPr/>
        </p:nvCxnSpPr>
        <p:spPr bwMode="auto">
          <a:xfrm>
            <a:off x="2927246" y="4845129"/>
            <a:ext cx="0" cy="12803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7" name="直線矢印コネクタ 86">
            <a:extLst>
              <a:ext uri="{FF2B5EF4-FFF2-40B4-BE49-F238E27FC236}">
                <a16:creationId xmlns:a16="http://schemas.microsoft.com/office/drawing/2014/main" id="{AC7A0E4C-8EA2-4B32-AE0E-C2A7C38F727A}"/>
              </a:ext>
            </a:extLst>
          </p:cNvPr>
          <p:cNvCxnSpPr>
            <a:cxnSpLocks/>
            <a:stCxn id="85" idx="1"/>
          </p:cNvCxnSpPr>
          <p:nvPr/>
        </p:nvCxnSpPr>
        <p:spPr bwMode="auto">
          <a:xfrm>
            <a:off x="2927246" y="4827235"/>
            <a:ext cx="0" cy="10516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8" name="直線矢印コネクタ 87">
            <a:extLst>
              <a:ext uri="{FF2B5EF4-FFF2-40B4-BE49-F238E27FC236}">
                <a16:creationId xmlns:a16="http://schemas.microsoft.com/office/drawing/2014/main" id="{7424ADAD-8714-4747-85FE-A796C9F34FFD}"/>
              </a:ext>
            </a:extLst>
          </p:cNvPr>
          <p:cNvCxnSpPr>
            <a:cxnSpLocks/>
            <a:stCxn id="85" idx="1"/>
          </p:cNvCxnSpPr>
          <p:nvPr/>
        </p:nvCxnSpPr>
        <p:spPr bwMode="auto">
          <a:xfrm>
            <a:off x="2927246" y="4827235"/>
            <a:ext cx="0" cy="7850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9" name="直線矢印コネクタ 88">
            <a:extLst>
              <a:ext uri="{FF2B5EF4-FFF2-40B4-BE49-F238E27FC236}">
                <a16:creationId xmlns:a16="http://schemas.microsoft.com/office/drawing/2014/main" id="{FFE1C3DD-D970-4F40-925A-47A742819D30}"/>
              </a:ext>
            </a:extLst>
          </p:cNvPr>
          <p:cNvCxnSpPr>
            <a:cxnSpLocks/>
            <a:stCxn id="90" idx="1"/>
          </p:cNvCxnSpPr>
          <p:nvPr/>
        </p:nvCxnSpPr>
        <p:spPr bwMode="auto">
          <a:xfrm>
            <a:off x="4463980" y="4836291"/>
            <a:ext cx="0" cy="15376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F509DF37-7EEB-4949-932B-E85CDA01BB22}"/>
              </a:ext>
            </a:extLst>
          </p:cNvPr>
          <p:cNvSpPr/>
          <p:nvPr/>
        </p:nvSpPr>
        <p:spPr bwMode="auto">
          <a:xfrm>
            <a:off x="4463980" y="4745571"/>
            <a:ext cx="343714" cy="181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91" name="直線矢印コネクタ 90">
            <a:extLst>
              <a:ext uri="{FF2B5EF4-FFF2-40B4-BE49-F238E27FC236}">
                <a16:creationId xmlns:a16="http://schemas.microsoft.com/office/drawing/2014/main" id="{B1749BEE-0531-47D5-AAB0-DBBAC82B9ACE}"/>
              </a:ext>
            </a:extLst>
          </p:cNvPr>
          <p:cNvCxnSpPr>
            <a:cxnSpLocks/>
          </p:cNvCxnSpPr>
          <p:nvPr/>
        </p:nvCxnSpPr>
        <p:spPr bwMode="auto">
          <a:xfrm>
            <a:off x="4463980" y="4854185"/>
            <a:ext cx="0" cy="12803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2" name="直線矢印コネクタ 91">
            <a:extLst>
              <a:ext uri="{FF2B5EF4-FFF2-40B4-BE49-F238E27FC236}">
                <a16:creationId xmlns:a16="http://schemas.microsoft.com/office/drawing/2014/main" id="{494446C9-77F0-4404-B183-78364F71C3C4}"/>
              </a:ext>
            </a:extLst>
          </p:cNvPr>
          <p:cNvCxnSpPr>
            <a:cxnSpLocks/>
            <a:stCxn id="90" idx="1"/>
          </p:cNvCxnSpPr>
          <p:nvPr/>
        </p:nvCxnSpPr>
        <p:spPr bwMode="auto">
          <a:xfrm>
            <a:off x="4463980" y="4836291"/>
            <a:ext cx="0" cy="10516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3" name="直線矢印コネクタ 92">
            <a:extLst>
              <a:ext uri="{FF2B5EF4-FFF2-40B4-BE49-F238E27FC236}">
                <a16:creationId xmlns:a16="http://schemas.microsoft.com/office/drawing/2014/main" id="{A268C4BD-36C1-4596-ACB1-30A67508E8C3}"/>
              </a:ext>
            </a:extLst>
          </p:cNvPr>
          <p:cNvCxnSpPr>
            <a:cxnSpLocks/>
            <a:stCxn id="90" idx="1"/>
          </p:cNvCxnSpPr>
          <p:nvPr/>
        </p:nvCxnSpPr>
        <p:spPr bwMode="auto">
          <a:xfrm>
            <a:off x="4463980" y="4836291"/>
            <a:ext cx="0" cy="7850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B8F19377-999F-4DC7-81DF-67211EE3295E}"/>
              </a:ext>
            </a:extLst>
          </p:cNvPr>
          <p:cNvSpPr/>
          <p:nvPr/>
        </p:nvSpPr>
        <p:spPr bwMode="auto">
          <a:xfrm>
            <a:off x="2930147" y="5013498"/>
            <a:ext cx="343714" cy="181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A31FF144-F1D1-4A4B-B958-15A38066AAAB}"/>
              </a:ext>
            </a:extLst>
          </p:cNvPr>
          <p:cNvSpPr txBox="1"/>
          <p:nvPr/>
        </p:nvSpPr>
        <p:spPr>
          <a:xfrm>
            <a:off x="2847261" y="4267260"/>
            <a:ext cx="510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/>
              <a:t>EHT</a:t>
            </a:r>
          </a:p>
          <a:p>
            <a:r>
              <a:rPr kumimoji="1" lang="en-US" altLang="ja-JP" sz="1200" dirty="0"/>
              <a:t>NDP</a:t>
            </a:r>
            <a:endParaRPr kumimoji="1" lang="ja-JP" altLang="en-US" sz="1200" dirty="0"/>
          </a:p>
        </p:txBody>
      </p:sp>
      <p:sp>
        <p:nvSpPr>
          <p:cNvPr id="96" name="テキスト ボックス 95">
            <a:extLst>
              <a:ext uri="{FF2B5EF4-FFF2-40B4-BE49-F238E27FC236}">
                <a16:creationId xmlns:a16="http://schemas.microsoft.com/office/drawing/2014/main" id="{ABD8FFD1-3384-4C8C-BB6F-019869A67B89}"/>
              </a:ext>
            </a:extLst>
          </p:cNvPr>
          <p:cNvSpPr txBox="1"/>
          <p:nvPr/>
        </p:nvSpPr>
        <p:spPr>
          <a:xfrm>
            <a:off x="4338319" y="4322341"/>
            <a:ext cx="5950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/>
              <a:t>BFRP</a:t>
            </a:r>
          </a:p>
          <a:p>
            <a:pPr algn="ctr"/>
            <a:r>
              <a:rPr kumimoji="1" lang="en-US" altLang="ja-JP" sz="1200" dirty="0"/>
              <a:t>Trig.</a:t>
            </a:r>
            <a:endParaRPr kumimoji="1" lang="ja-JP" altLang="en-US" sz="1200" dirty="0"/>
          </a:p>
        </p:txBody>
      </p: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6A2F8C34-24C8-43C6-A6B3-3D2B93A7F560}"/>
              </a:ext>
            </a:extLst>
          </p:cNvPr>
          <p:cNvSpPr txBox="1"/>
          <p:nvPr/>
        </p:nvSpPr>
        <p:spPr>
          <a:xfrm>
            <a:off x="4952791" y="5370812"/>
            <a:ext cx="21911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Feedback of AP1–STA1</a:t>
            </a:r>
            <a:endParaRPr kumimoji="1" lang="ja-JP" altLang="en-US" sz="1200" dirty="0"/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2E078ECA-EF74-4EBB-BB4C-E77BBD71E45C}"/>
              </a:ext>
            </a:extLst>
          </p:cNvPr>
          <p:cNvSpPr txBox="1"/>
          <p:nvPr/>
        </p:nvSpPr>
        <p:spPr>
          <a:xfrm>
            <a:off x="7620000" y="4768096"/>
            <a:ext cx="59181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time</a:t>
            </a:r>
          </a:p>
          <a:p>
            <a:endParaRPr kumimoji="1" lang="en-US" altLang="ja-JP" sz="600" dirty="0"/>
          </a:p>
          <a:p>
            <a:r>
              <a:rPr kumimoji="1" lang="en-US" altLang="ja-JP" sz="1200" dirty="0"/>
              <a:t>time</a:t>
            </a:r>
          </a:p>
          <a:p>
            <a:endParaRPr kumimoji="1" lang="en-US" altLang="ja-JP" sz="1200" dirty="0"/>
          </a:p>
          <a:p>
            <a:r>
              <a:rPr kumimoji="1" lang="en-US" altLang="ja-JP" sz="1200" dirty="0"/>
              <a:t>time</a:t>
            </a:r>
          </a:p>
          <a:p>
            <a:endParaRPr kumimoji="1" lang="en-US" altLang="ja-JP" sz="600" dirty="0"/>
          </a:p>
          <a:p>
            <a:r>
              <a:rPr kumimoji="1" lang="en-US" altLang="ja-JP" sz="1200" dirty="0"/>
              <a:t>time</a:t>
            </a:r>
          </a:p>
          <a:p>
            <a:endParaRPr kumimoji="1" lang="en-US" altLang="ja-JP" sz="600" dirty="0"/>
          </a:p>
          <a:p>
            <a:r>
              <a:rPr kumimoji="1" lang="en-US" altLang="ja-JP" sz="1200" dirty="0"/>
              <a:t>time</a:t>
            </a:r>
          </a:p>
          <a:p>
            <a:endParaRPr kumimoji="1" lang="en-US" altLang="ja-JP" sz="600" dirty="0"/>
          </a:p>
          <a:p>
            <a:r>
              <a:rPr kumimoji="1" lang="en-US" altLang="ja-JP" sz="1200" dirty="0"/>
              <a:t>time</a:t>
            </a:r>
          </a:p>
        </p:txBody>
      </p:sp>
      <p:sp>
        <p:nvSpPr>
          <p:cNvPr id="99" name="正方形/長方形 98">
            <a:extLst>
              <a:ext uri="{FF2B5EF4-FFF2-40B4-BE49-F238E27FC236}">
                <a16:creationId xmlns:a16="http://schemas.microsoft.com/office/drawing/2014/main" id="{CDF2902E-8743-47D8-9182-93B792C40357}"/>
              </a:ext>
            </a:extLst>
          </p:cNvPr>
          <p:cNvSpPr/>
          <p:nvPr/>
        </p:nvSpPr>
        <p:spPr bwMode="auto">
          <a:xfrm>
            <a:off x="3426929" y="4754409"/>
            <a:ext cx="343714" cy="181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BDED1E23-1EDE-49B8-AA3E-A7601CFAC2F3}"/>
              </a:ext>
            </a:extLst>
          </p:cNvPr>
          <p:cNvSpPr/>
          <p:nvPr/>
        </p:nvSpPr>
        <p:spPr bwMode="auto">
          <a:xfrm>
            <a:off x="3909630" y="5942362"/>
            <a:ext cx="343714" cy="181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01" name="直線矢印コネクタ 100">
            <a:extLst>
              <a:ext uri="{FF2B5EF4-FFF2-40B4-BE49-F238E27FC236}">
                <a16:creationId xmlns:a16="http://schemas.microsoft.com/office/drawing/2014/main" id="{70F89C90-F191-4481-AA93-41409C8A8150}"/>
              </a:ext>
            </a:extLst>
          </p:cNvPr>
          <p:cNvCxnSpPr>
            <a:cxnSpLocks/>
          </p:cNvCxnSpPr>
          <p:nvPr/>
        </p:nvCxnSpPr>
        <p:spPr bwMode="auto">
          <a:xfrm>
            <a:off x="3426929" y="4863991"/>
            <a:ext cx="0" cy="12505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2" name="直線矢印コネクタ 101">
            <a:extLst>
              <a:ext uri="{FF2B5EF4-FFF2-40B4-BE49-F238E27FC236}">
                <a16:creationId xmlns:a16="http://schemas.microsoft.com/office/drawing/2014/main" id="{AF228F30-A959-4079-A5AF-383075896EAF}"/>
              </a:ext>
            </a:extLst>
          </p:cNvPr>
          <p:cNvCxnSpPr>
            <a:cxnSpLocks/>
          </p:cNvCxnSpPr>
          <p:nvPr/>
        </p:nvCxnSpPr>
        <p:spPr bwMode="auto">
          <a:xfrm>
            <a:off x="3423919" y="4960772"/>
            <a:ext cx="0" cy="92536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3" name="直線矢印コネクタ 102">
            <a:extLst>
              <a:ext uri="{FF2B5EF4-FFF2-40B4-BE49-F238E27FC236}">
                <a16:creationId xmlns:a16="http://schemas.microsoft.com/office/drawing/2014/main" id="{9A4CFEC5-29C5-4639-A85B-FA821E38C8B4}"/>
              </a:ext>
            </a:extLst>
          </p:cNvPr>
          <p:cNvCxnSpPr>
            <a:cxnSpLocks/>
          </p:cNvCxnSpPr>
          <p:nvPr/>
        </p:nvCxnSpPr>
        <p:spPr bwMode="auto">
          <a:xfrm>
            <a:off x="3423919" y="5028175"/>
            <a:ext cx="0" cy="59317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4" name="直線矢印コネクタ 103">
            <a:extLst>
              <a:ext uri="{FF2B5EF4-FFF2-40B4-BE49-F238E27FC236}">
                <a16:creationId xmlns:a16="http://schemas.microsoft.com/office/drawing/2014/main" id="{4C03ED08-E8C6-44FE-88FA-4518A79CBCB8}"/>
              </a:ext>
            </a:extLst>
          </p:cNvPr>
          <p:cNvCxnSpPr>
            <a:cxnSpLocks/>
          </p:cNvCxnSpPr>
          <p:nvPr/>
        </p:nvCxnSpPr>
        <p:spPr bwMode="auto">
          <a:xfrm>
            <a:off x="3426929" y="4854185"/>
            <a:ext cx="0" cy="5080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5" name="直線矢印コネクタ 104">
            <a:extLst>
              <a:ext uri="{FF2B5EF4-FFF2-40B4-BE49-F238E27FC236}">
                <a16:creationId xmlns:a16="http://schemas.microsoft.com/office/drawing/2014/main" id="{E23396E6-E2B1-4FD6-BE35-202EE2C84A70}"/>
              </a:ext>
            </a:extLst>
          </p:cNvPr>
          <p:cNvCxnSpPr>
            <a:cxnSpLocks/>
          </p:cNvCxnSpPr>
          <p:nvPr/>
        </p:nvCxnSpPr>
        <p:spPr bwMode="auto">
          <a:xfrm flipV="1">
            <a:off x="3909822" y="4935849"/>
            <a:ext cx="0" cy="134537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A20ADF29-20C3-4034-9777-F2870F6C32BB}"/>
              </a:ext>
            </a:extLst>
          </p:cNvPr>
          <p:cNvSpPr txBox="1"/>
          <p:nvPr/>
        </p:nvSpPr>
        <p:spPr>
          <a:xfrm>
            <a:off x="3322083" y="4305020"/>
            <a:ext cx="5517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rgbClr val="0B66DF"/>
                </a:solidFill>
              </a:rPr>
              <a:t>Short</a:t>
            </a:r>
          </a:p>
          <a:p>
            <a:pPr algn="ctr"/>
            <a:r>
              <a:rPr kumimoji="1" lang="en-US" altLang="ja-JP" sz="1200" dirty="0">
                <a:solidFill>
                  <a:srgbClr val="0B66DF"/>
                </a:solidFill>
              </a:rPr>
              <a:t>Trig.</a:t>
            </a:r>
            <a:endParaRPr kumimoji="1" lang="ja-JP" altLang="en-US" sz="1200" dirty="0">
              <a:solidFill>
                <a:srgbClr val="0B66DF"/>
              </a:solidFill>
            </a:endParaRP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C9171698-FD42-41B6-98E7-B0E549D9A727}"/>
              </a:ext>
            </a:extLst>
          </p:cNvPr>
          <p:cNvSpPr txBox="1"/>
          <p:nvPr/>
        </p:nvSpPr>
        <p:spPr>
          <a:xfrm>
            <a:off x="3722534" y="4969932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rgbClr val="0B66DF"/>
                </a:solidFill>
              </a:rPr>
              <a:t>Short </a:t>
            </a:r>
          </a:p>
          <a:p>
            <a:pPr algn="ctr"/>
            <a:r>
              <a:rPr kumimoji="1" lang="en-US" altLang="ja-JP" sz="1200" dirty="0">
                <a:solidFill>
                  <a:srgbClr val="0B66DF"/>
                </a:solidFill>
              </a:rPr>
              <a:t>Feedback</a:t>
            </a: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8937C499-7BE8-427C-94BE-EF55CFFC0BDC}"/>
              </a:ext>
            </a:extLst>
          </p:cNvPr>
          <p:cNvSpPr/>
          <p:nvPr/>
        </p:nvSpPr>
        <p:spPr bwMode="auto">
          <a:xfrm>
            <a:off x="1733302" y="4745440"/>
            <a:ext cx="343714" cy="181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2A011805-353C-44F9-8D8E-25761CC23457}"/>
              </a:ext>
            </a:extLst>
          </p:cNvPr>
          <p:cNvSpPr txBox="1"/>
          <p:nvPr/>
        </p:nvSpPr>
        <p:spPr>
          <a:xfrm>
            <a:off x="1447800" y="4290751"/>
            <a:ext cx="8066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/>
              <a:t>Sounding</a:t>
            </a:r>
          </a:p>
          <a:p>
            <a:pPr algn="ctr"/>
            <a:r>
              <a:rPr kumimoji="1" lang="en-US" altLang="ja-JP" sz="1200" dirty="0"/>
              <a:t>Trigger</a:t>
            </a:r>
            <a:endParaRPr kumimoji="1" lang="ja-JP" altLang="en-US" sz="1200" dirty="0"/>
          </a:p>
        </p:txBody>
      </p:sp>
      <p:cxnSp>
        <p:nvCxnSpPr>
          <p:cNvPr id="110" name="直線矢印コネクタ 109">
            <a:extLst>
              <a:ext uri="{FF2B5EF4-FFF2-40B4-BE49-F238E27FC236}">
                <a16:creationId xmlns:a16="http://schemas.microsoft.com/office/drawing/2014/main" id="{7C72B9D0-2657-4802-A9A0-B380EB3C0D2D}"/>
              </a:ext>
            </a:extLst>
          </p:cNvPr>
          <p:cNvCxnSpPr>
            <a:cxnSpLocks/>
          </p:cNvCxnSpPr>
          <p:nvPr/>
        </p:nvCxnSpPr>
        <p:spPr bwMode="auto">
          <a:xfrm>
            <a:off x="1733302" y="4784006"/>
            <a:ext cx="0" cy="4083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60D4BAAA-AE1C-42B7-B5EB-9FAC7AC1EB95}"/>
              </a:ext>
            </a:extLst>
          </p:cNvPr>
          <p:cNvSpPr/>
          <p:nvPr/>
        </p:nvSpPr>
        <p:spPr bwMode="auto">
          <a:xfrm>
            <a:off x="2258681" y="4745002"/>
            <a:ext cx="343714" cy="181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813CDA8B-6555-4E57-8EA5-EDC645BBB1BE}"/>
              </a:ext>
            </a:extLst>
          </p:cNvPr>
          <p:cNvSpPr/>
          <p:nvPr/>
        </p:nvSpPr>
        <p:spPr bwMode="auto">
          <a:xfrm>
            <a:off x="2258681" y="5011538"/>
            <a:ext cx="343714" cy="181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13" name="直線矢印コネクタ 112">
            <a:extLst>
              <a:ext uri="{FF2B5EF4-FFF2-40B4-BE49-F238E27FC236}">
                <a16:creationId xmlns:a16="http://schemas.microsoft.com/office/drawing/2014/main" id="{25801736-2037-4F31-B3FC-CF8D9CA0D845}"/>
              </a:ext>
            </a:extLst>
          </p:cNvPr>
          <p:cNvCxnSpPr>
            <a:cxnSpLocks/>
          </p:cNvCxnSpPr>
          <p:nvPr/>
        </p:nvCxnSpPr>
        <p:spPr bwMode="auto">
          <a:xfrm>
            <a:off x="2258681" y="4827234"/>
            <a:ext cx="0" cy="15376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4" name="直線矢印コネクタ 113">
            <a:extLst>
              <a:ext uri="{FF2B5EF4-FFF2-40B4-BE49-F238E27FC236}">
                <a16:creationId xmlns:a16="http://schemas.microsoft.com/office/drawing/2014/main" id="{5477D07D-7885-4E5B-AB22-59C013720E80}"/>
              </a:ext>
            </a:extLst>
          </p:cNvPr>
          <p:cNvCxnSpPr>
            <a:cxnSpLocks/>
          </p:cNvCxnSpPr>
          <p:nvPr/>
        </p:nvCxnSpPr>
        <p:spPr bwMode="auto">
          <a:xfrm>
            <a:off x="2258681" y="4845128"/>
            <a:ext cx="0" cy="12803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5" name="直線矢印コネクタ 114">
            <a:extLst>
              <a:ext uri="{FF2B5EF4-FFF2-40B4-BE49-F238E27FC236}">
                <a16:creationId xmlns:a16="http://schemas.microsoft.com/office/drawing/2014/main" id="{5B2F1965-469B-46D0-AE70-8D173EC53D35}"/>
              </a:ext>
            </a:extLst>
          </p:cNvPr>
          <p:cNvCxnSpPr>
            <a:cxnSpLocks/>
          </p:cNvCxnSpPr>
          <p:nvPr/>
        </p:nvCxnSpPr>
        <p:spPr bwMode="auto">
          <a:xfrm>
            <a:off x="2258681" y="4827234"/>
            <a:ext cx="0" cy="10516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16" name="直線矢印コネクタ 115">
            <a:extLst>
              <a:ext uri="{FF2B5EF4-FFF2-40B4-BE49-F238E27FC236}">
                <a16:creationId xmlns:a16="http://schemas.microsoft.com/office/drawing/2014/main" id="{14DBDF25-E7D5-46BD-BAB2-F98BC3406B4E}"/>
              </a:ext>
            </a:extLst>
          </p:cNvPr>
          <p:cNvCxnSpPr>
            <a:cxnSpLocks/>
          </p:cNvCxnSpPr>
          <p:nvPr/>
        </p:nvCxnSpPr>
        <p:spPr bwMode="auto">
          <a:xfrm>
            <a:off x="2258681" y="4827234"/>
            <a:ext cx="0" cy="78506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2C5CFB24-6501-4D97-85F5-5406F03877CC}"/>
              </a:ext>
            </a:extLst>
          </p:cNvPr>
          <p:cNvSpPr txBox="1"/>
          <p:nvPr/>
        </p:nvSpPr>
        <p:spPr>
          <a:xfrm>
            <a:off x="2171339" y="4303585"/>
            <a:ext cx="5996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/>
              <a:t>EHT</a:t>
            </a:r>
          </a:p>
          <a:p>
            <a:pPr algn="ctr"/>
            <a:r>
              <a:rPr kumimoji="1" lang="en-US" altLang="ja-JP" sz="1200" dirty="0"/>
              <a:t>NDPA</a:t>
            </a:r>
            <a:endParaRPr kumimoji="1" lang="ja-JP" altLang="en-US" sz="1200" dirty="0"/>
          </a:p>
        </p:txBody>
      </p:sp>
      <p:cxnSp>
        <p:nvCxnSpPr>
          <p:cNvPr id="118" name="直線矢印コネクタ 117">
            <a:extLst>
              <a:ext uri="{FF2B5EF4-FFF2-40B4-BE49-F238E27FC236}">
                <a16:creationId xmlns:a16="http://schemas.microsoft.com/office/drawing/2014/main" id="{2E877D7A-71A0-48F6-A721-D9FBC444EF3F}"/>
              </a:ext>
            </a:extLst>
          </p:cNvPr>
          <p:cNvCxnSpPr>
            <a:cxnSpLocks/>
          </p:cNvCxnSpPr>
          <p:nvPr/>
        </p:nvCxnSpPr>
        <p:spPr bwMode="auto">
          <a:xfrm>
            <a:off x="3423919" y="5123388"/>
            <a:ext cx="0" cy="125054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00918797-00E4-4604-B259-FA5AD46FC1C9}"/>
              </a:ext>
            </a:extLst>
          </p:cNvPr>
          <p:cNvSpPr/>
          <p:nvPr/>
        </p:nvSpPr>
        <p:spPr bwMode="auto">
          <a:xfrm>
            <a:off x="3909630" y="6190507"/>
            <a:ext cx="343714" cy="181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1B2658E9-308D-4FA8-817C-F5B38C87B471}"/>
              </a:ext>
            </a:extLst>
          </p:cNvPr>
          <p:cNvSpPr/>
          <p:nvPr/>
        </p:nvSpPr>
        <p:spPr bwMode="auto">
          <a:xfrm>
            <a:off x="3907742" y="5693877"/>
            <a:ext cx="343714" cy="181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96D462A3-A66C-40CB-A49C-083342D7E19B}"/>
              </a:ext>
            </a:extLst>
          </p:cNvPr>
          <p:cNvSpPr/>
          <p:nvPr/>
        </p:nvSpPr>
        <p:spPr bwMode="auto">
          <a:xfrm>
            <a:off x="3907071" y="5427156"/>
            <a:ext cx="343714" cy="181439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122" name="グループ化 121">
            <a:extLst>
              <a:ext uri="{FF2B5EF4-FFF2-40B4-BE49-F238E27FC236}">
                <a16:creationId xmlns:a16="http://schemas.microsoft.com/office/drawing/2014/main" id="{DC705771-5392-4800-A59E-CB741EC8181E}"/>
              </a:ext>
            </a:extLst>
          </p:cNvPr>
          <p:cNvGrpSpPr/>
          <p:nvPr/>
        </p:nvGrpSpPr>
        <p:grpSpPr>
          <a:xfrm>
            <a:off x="5446082" y="4266966"/>
            <a:ext cx="2038440" cy="969113"/>
            <a:chOff x="5478008" y="1351186"/>
            <a:chExt cx="2038440" cy="969113"/>
          </a:xfrm>
        </p:grpSpPr>
        <p:grpSp>
          <p:nvGrpSpPr>
            <p:cNvPr id="123" name="グループ化 122">
              <a:extLst>
                <a:ext uri="{FF2B5EF4-FFF2-40B4-BE49-F238E27FC236}">
                  <a16:creationId xmlns:a16="http://schemas.microsoft.com/office/drawing/2014/main" id="{CDAFC8C0-754C-4D7E-B5C9-5FFE910B2DAB}"/>
                </a:ext>
              </a:extLst>
            </p:cNvPr>
            <p:cNvGrpSpPr/>
            <p:nvPr/>
          </p:nvGrpSpPr>
          <p:grpSpPr>
            <a:xfrm>
              <a:off x="5500449" y="1351186"/>
              <a:ext cx="2015999" cy="969113"/>
              <a:chOff x="5461887" y="1272469"/>
              <a:chExt cx="2015999" cy="969113"/>
            </a:xfrm>
          </p:grpSpPr>
          <p:sp>
            <p:nvSpPr>
              <p:cNvPr id="126" name="吹き出し: 四角形 125">
                <a:extLst>
                  <a:ext uri="{FF2B5EF4-FFF2-40B4-BE49-F238E27FC236}">
                    <a16:creationId xmlns:a16="http://schemas.microsoft.com/office/drawing/2014/main" id="{4FE78AFC-4855-4860-8FE4-3C6D905A9C12}"/>
                  </a:ext>
                </a:extLst>
              </p:cNvPr>
              <p:cNvSpPr/>
              <p:nvPr/>
            </p:nvSpPr>
            <p:spPr bwMode="auto">
              <a:xfrm>
                <a:off x="5461887" y="1272469"/>
                <a:ext cx="2015999" cy="969113"/>
              </a:xfrm>
              <a:prstGeom prst="wedgeRectCallout">
                <a:avLst>
                  <a:gd name="adj1" fmla="val -28367"/>
                  <a:gd name="adj2" fmla="val 68637"/>
                </a:avLst>
              </a:prstGeom>
              <a:solidFill>
                <a:schemeClr val="accent3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2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7" name="台形 126">
                <a:extLst>
                  <a:ext uri="{FF2B5EF4-FFF2-40B4-BE49-F238E27FC236}">
                    <a16:creationId xmlns:a16="http://schemas.microsoft.com/office/drawing/2014/main" id="{781932C6-9EF4-499C-BAC2-308BE5407144}"/>
                  </a:ext>
                </a:extLst>
              </p:cNvPr>
              <p:cNvSpPr/>
              <p:nvPr/>
            </p:nvSpPr>
            <p:spPr bwMode="auto">
              <a:xfrm>
                <a:off x="5773358" y="1631218"/>
                <a:ext cx="217523" cy="333062"/>
              </a:xfrm>
              <a:prstGeom prst="trapezoid">
                <a:avLst/>
              </a:prstGeom>
              <a:solidFill>
                <a:schemeClr val="bg1">
                  <a:lumMod val="8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2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8" name="台形 127">
                <a:extLst>
                  <a:ext uri="{FF2B5EF4-FFF2-40B4-BE49-F238E27FC236}">
                    <a16:creationId xmlns:a16="http://schemas.microsoft.com/office/drawing/2014/main" id="{A69D65B6-2AB4-42A2-AB81-F01BA1BDE867}"/>
                  </a:ext>
                </a:extLst>
              </p:cNvPr>
              <p:cNvSpPr/>
              <p:nvPr/>
            </p:nvSpPr>
            <p:spPr bwMode="auto">
              <a:xfrm>
                <a:off x="5990060" y="1629250"/>
                <a:ext cx="439719" cy="333062"/>
              </a:xfrm>
              <a:prstGeom prst="trapezoid">
                <a:avLst/>
              </a:prstGeom>
              <a:solidFill>
                <a:schemeClr val="bg1">
                  <a:lumMod val="8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2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9" name="台形 128">
                <a:extLst>
                  <a:ext uri="{FF2B5EF4-FFF2-40B4-BE49-F238E27FC236}">
                    <a16:creationId xmlns:a16="http://schemas.microsoft.com/office/drawing/2014/main" id="{D892AB71-D4A3-44A9-8DB6-A50204D4D6E2}"/>
                  </a:ext>
                </a:extLst>
              </p:cNvPr>
              <p:cNvSpPr/>
              <p:nvPr/>
            </p:nvSpPr>
            <p:spPr bwMode="auto">
              <a:xfrm>
                <a:off x="6429368" y="1630563"/>
                <a:ext cx="439719" cy="333062"/>
              </a:xfrm>
              <a:prstGeom prst="trapezoid">
                <a:avLst/>
              </a:prstGeom>
              <a:solidFill>
                <a:schemeClr val="bg1">
                  <a:lumMod val="8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2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0" name="台形 129">
                <a:extLst>
                  <a:ext uri="{FF2B5EF4-FFF2-40B4-BE49-F238E27FC236}">
                    <a16:creationId xmlns:a16="http://schemas.microsoft.com/office/drawing/2014/main" id="{8DEBCA09-056C-4D52-B139-4125047D11F4}"/>
                  </a:ext>
                </a:extLst>
              </p:cNvPr>
              <p:cNvSpPr/>
              <p:nvPr/>
            </p:nvSpPr>
            <p:spPr bwMode="auto">
              <a:xfrm>
                <a:off x="6868266" y="1631115"/>
                <a:ext cx="217523" cy="333062"/>
              </a:xfrm>
              <a:prstGeom prst="trapezoid">
                <a:avLst/>
              </a:prstGeom>
              <a:solidFill>
                <a:schemeClr val="bg1">
                  <a:lumMod val="8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2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1" name="テキスト ボックス 130">
                <a:extLst>
                  <a:ext uri="{FF2B5EF4-FFF2-40B4-BE49-F238E27FC236}">
                    <a16:creationId xmlns:a16="http://schemas.microsoft.com/office/drawing/2014/main" id="{A6D4718E-5549-4E44-9857-E567E045D60F}"/>
                  </a:ext>
                </a:extLst>
              </p:cNvPr>
              <p:cNvSpPr txBox="1"/>
              <p:nvPr/>
            </p:nvSpPr>
            <p:spPr>
              <a:xfrm>
                <a:off x="5533356" y="1969516"/>
                <a:ext cx="53091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STA1</a:t>
                </a:r>
                <a:endParaRPr kumimoji="1" lang="ja-JP" altLang="en-US" sz="1050" dirty="0"/>
              </a:p>
            </p:txBody>
          </p:sp>
          <p:sp>
            <p:nvSpPr>
              <p:cNvPr id="132" name="テキスト ボックス 131">
                <a:extLst>
                  <a:ext uri="{FF2B5EF4-FFF2-40B4-BE49-F238E27FC236}">
                    <a16:creationId xmlns:a16="http://schemas.microsoft.com/office/drawing/2014/main" id="{813D46E2-012B-410B-80D3-C239191BD771}"/>
                  </a:ext>
                </a:extLst>
              </p:cNvPr>
              <p:cNvSpPr txBox="1"/>
              <p:nvPr/>
            </p:nvSpPr>
            <p:spPr>
              <a:xfrm>
                <a:off x="5923498" y="1969013"/>
                <a:ext cx="514885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STA2</a:t>
                </a:r>
                <a:endParaRPr kumimoji="1" lang="ja-JP" altLang="en-US" sz="1050" dirty="0"/>
              </a:p>
            </p:txBody>
          </p:sp>
          <p:sp>
            <p:nvSpPr>
              <p:cNvPr id="133" name="テキスト ボックス 132">
                <a:extLst>
                  <a:ext uri="{FF2B5EF4-FFF2-40B4-BE49-F238E27FC236}">
                    <a16:creationId xmlns:a16="http://schemas.microsoft.com/office/drawing/2014/main" id="{67D49229-F198-40A7-B6D3-B7E4450B0F3E}"/>
                  </a:ext>
                </a:extLst>
              </p:cNvPr>
              <p:cNvSpPr txBox="1"/>
              <p:nvPr/>
            </p:nvSpPr>
            <p:spPr>
              <a:xfrm>
                <a:off x="6376752" y="1968910"/>
                <a:ext cx="530915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STA3</a:t>
                </a:r>
                <a:endParaRPr kumimoji="1" lang="ja-JP" altLang="en-US" sz="1050" dirty="0"/>
              </a:p>
            </p:txBody>
          </p:sp>
          <p:sp>
            <p:nvSpPr>
              <p:cNvPr id="134" name="テキスト ボックス 133">
                <a:extLst>
                  <a:ext uri="{FF2B5EF4-FFF2-40B4-BE49-F238E27FC236}">
                    <a16:creationId xmlns:a16="http://schemas.microsoft.com/office/drawing/2014/main" id="{83494AC5-2666-472D-AA1A-6C974A00F9F0}"/>
                  </a:ext>
                </a:extLst>
              </p:cNvPr>
              <p:cNvSpPr txBox="1"/>
              <p:nvPr/>
            </p:nvSpPr>
            <p:spPr>
              <a:xfrm>
                <a:off x="6803076" y="1969013"/>
                <a:ext cx="514885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1" lang="en-US" altLang="ja-JP" sz="1050" dirty="0"/>
                  <a:t>STA4</a:t>
                </a:r>
                <a:endParaRPr kumimoji="1" lang="ja-JP" altLang="en-US" sz="1050" dirty="0"/>
              </a:p>
            </p:txBody>
          </p:sp>
        </p:grpSp>
        <p:sp>
          <p:nvSpPr>
            <p:cNvPr id="124" name="テキスト ボックス 123">
              <a:extLst>
                <a:ext uri="{FF2B5EF4-FFF2-40B4-BE49-F238E27FC236}">
                  <a16:creationId xmlns:a16="http://schemas.microsoft.com/office/drawing/2014/main" id="{67F51931-8A8B-4F8B-BB73-038D1094FC8B}"/>
                </a:ext>
              </a:extLst>
            </p:cNvPr>
            <p:cNvSpPr txBox="1"/>
            <p:nvPr/>
          </p:nvSpPr>
          <p:spPr>
            <a:xfrm>
              <a:off x="7249462" y="1948512"/>
              <a:ext cx="223138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100" b="0" i="1" dirty="0"/>
                <a:t>f</a:t>
              </a:r>
              <a:endParaRPr kumimoji="1" lang="ja-JP" altLang="en-US" sz="1100" b="0" i="1" dirty="0"/>
            </a:p>
          </p:txBody>
        </p:sp>
        <p:cxnSp>
          <p:nvCxnSpPr>
            <p:cNvPr id="125" name="直線矢印コネクタ 124">
              <a:extLst>
                <a:ext uri="{FF2B5EF4-FFF2-40B4-BE49-F238E27FC236}">
                  <a16:creationId xmlns:a16="http://schemas.microsoft.com/office/drawing/2014/main" id="{0D0E3A5A-9EDC-4B3D-8AB5-C714DAC1B479}"/>
                </a:ext>
              </a:extLst>
            </p:cNvPr>
            <p:cNvCxnSpPr>
              <a:cxnSpLocks/>
              <a:endCxn id="124" idx="1"/>
            </p:cNvCxnSpPr>
            <p:nvPr/>
          </p:nvCxnSpPr>
          <p:spPr bwMode="auto">
            <a:xfrm>
              <a:off x="5478008" y="2044257"/>
              <a:ext cx="1771454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sp>
        <p:nvSpPr>
          <p:cNvPr id="135" name="正方形/長方形 134">
            <a:extLst>
              <a:ext uri="{FF2B5EF4-FFF2-40B4-BE49-F238E27FC236}">
                <a16:creationId xmlns:a16="http://schemas.microsoft.com/office/drawing/2014/main" id="{9397A309-BB6C-4755-91EA-57001CCE1585}"/>
              </a:ext>
            </a:extLst>
          </p:cNvPr>
          <p:cNvSpPr/>
          <p:nvPr/>
        </p:nvSpPr>
        <p:spPr bwMode="auto">
          <a:xfrm>
            <a:off x="1051896" y="3995986"/>
            <a:ext cx="7167880" cy="251015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Example of </a:t>
            </a:r>
            <a:r>
              <a:rPr lang="en-US" altLang="ja-JP" sz="1600" dirty="0">
                <a:solidFill>
                  <a:schemeClr val="bg1"/>
                </a:solidFill>
                <a:latin typeface="Times New Roman" pitchFamily="18" charset="0"/>
              </a:rPr>
              <a:t>Multi-AP</a:t>
            </a: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 Sounding Protocol for JTX </a:t>
            </a: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</a:rPr>
              <a:t>with short Trig./Feedback</a:t>
            </a:r>
            <a:endParaRPr kumimoji="0" lang="ja-JP" altLang="en-US" sz="1600" b="1" i="0" u="none" strike="noStrike" cap="none" normalizeH="0" baseline="0" dirty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</a:endParaRPr>
          </a:p>
        </p:txBody>
      </p:sp>
      <p:sp>
        <p:nvSpPr>
          <p:cNvPr id="71" name="テキスト ボックス 70">
            <a:extLst>
              <a:ext uri="{FF2B5EF4-FFF2-40B4-BE49-F238E27FC236}">
                <a16:creationId xmlns:a16="http://schemas.microsoft.com/office/drawing/2014/main" id="{A68777EB-E6DD-4147-B218-71947B059BA2}"/>
              </a:ext>
            </a:extLst>
          </p:cNvPr>
          <p:cNvSpPr txBox="1"/>
          <p:nvPr/>
        </p:nvSpPr>
        <p:spPr>
          <a:xfrm>
            <a:off x="4963575" y="6123801"/>
            <a:ext cx="22025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Feedback of AP2–STA4</a:t>
            </a:r>
            <a:endParaRPr kumimoji="1" lang="ja-JP" altLang="en-US" sz="1200" dirty="0"/>
          </a:p>
        </p:txBody>
      </p:sp>
      <p:sp>
        <p:nvSpPr>
          <p:cNvPr id="136" name="テキスト ボックス 135">
            <a:extLst>
              <a:ext uri="{FF2B5EF4-FFF2-40B4-BE49-F238E27FC236}">
                <a16:creationId xmlns:a16="http://schemas.microsoft.com/office/drawing/2014/main" id="{18299548-ECFB-4717-89B5-9AA4484CA8C4}"/>
              </a:ext>
            </a:extLst>
          </p:cNvPr>
          <p:cNvSpPr txBox="1"/>
          <p:nvPr/>
        </p:nvSpPr>
        <p:spPr>
          <a:xfrm>
            <a:off x="4942572" y="5645201"/>
            <a:ext cx="2213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/>
              <a:t>Feedback of AP1&amp;AP2–STA2</a:t>
            </a:r>
            <a:endParaRPr kumimoji="1" lang="ja-JP" altLang="en-US" sz="1200" dirty="0"/>
          </a:p>
        </p:txBody>
      </p:sp>
      <p:sp>
        <p:nvSpPr>
          <p:cNvPr id="137" name="テキスト ボックス 136">
            <a:extLst>
              <a:ext uri="{FF2B5EF4-FFF2-40B4-BE49-F238E27FC236}">
                <a16:creationId xmlns:a16="http://schemas.microsoft.com/office/drawing/2014/main" id="{77B81EA3-2594-412D-A8B3-A951A3464AD7}"/>
              </a:ext>
            </a:extLst>
          </p:cNvPr>
          <p:cNvSpPr txBox="1"/>
          <p:nvPr/>
        </p:nvSpPr>
        <p:spPr>
          <a:xfrm>
            <a:off x="4936813" y="5880905"/>
            <a:ext cx="22138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200" dirty="0"/>
              <a:t>Feedback of AP1&amp;AP2–STA3</a:t>
            </a:r>
            <a:endParaRPr kumimoji="1" lang="ja-JP" altLang="en-US" sz="12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7496CD6-3B26-4DC7-9E49-6A96D04C713E}"/>
              </a:ext>
            </a:extLst>
          </p:cNvPr>
          <p:cNvSpPr txBox="1"/>
          <p:nvPr/>
        </p:nvSpPr>
        <p:spPr>
          <a:xfrm>
            <a:off x="5978975" y="4250947"/>
            <a:ext cx="492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0" dirty="0">
                <a:solidFill>
                  <a:srgbClr val="0070C0"/>
                </a:solidFill>
              </a:rPr>
              <a:t>wide</a:t>
            </a:r>
            <a:endParaRPr kumimoji="1" lang="ja-JP" altLang="en-US" sz="1200" b="0" dirty="0">
              <a:solidFill>
                <a:srgbClr val="0070C0"/>
              </a:solidFill>
            </a:endParaRP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DA1C3D97-6239-4AF2-8946-AC7D50931FE1}"/>
              </a:ext>
            </a:extLst>
          </p:cNvPr>
          <p:cNvCxnSpPr/>
          <p:nvPr/>
        </p:nvCxnSpPr>
        <p:spPr bwMode="auto">
          <a:xfrm>
            <a:off x="6070907" y="4502711"/>
            <a:ext cx="365097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B66DF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8" name="テキスト ボックス 137">
            <a:extLst>
              <a:ext uri="{FF2B5EF4-FFF2-40B4-BE49-F238E27FC236}">
                <a16:creationId xmlns:a16="http://schemas.microsoft.com/office/drawing/2014/main" id="{9ACB7739-7859-4852-9016-57F67D4D003B}"/>
              </a:ext>
            </a:extLst>
          </p:cNvPr>
          <p:cNvSpPr txBox="1"/>
          <p:nvPr/>
        </p:nvSpPr>
        <p:spPr>
          <a:xfrm>
            <a:off x="5468523" y="4244243"/>
            <a:ext cx="620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b="0" dirty="0">
                <a:solidFill>
                  <a:srgbClr val="FF0000"/>
                </a:solidFill>
              </a:rPr>
              <a:t>narrow</a:t>
            </a:r>
            <a:endParaRPr kumimoji="1" lang="ja-JP" altLang="en-US" sz="1200" b="0" dirty="0">
              <a:solidFill>
                <a:srgbClr val="FF0000"/>
              </a:solidFill>
            </a:endParaRPr>
          </a:p>
        </p:txBody>
      </p:sp>
      <p:cxnSp>
        <p:nvCxnSpPr>
          <p:cNvPr id="139" name="直線矢印コネクタ 138">
            <a:extLst>
              <a:ext uri="{FF2B5EF4-FFF2-40B4-BE49-F238E27FC236}">
                <a16:creationId xmlns:a16="http://schemas.microsoft.com/office/drawing/2014/main" id="{79355068-87F9-4C50-9354-F6E87222AF25}"/>
              </a:ext>
            </a:extLst>
          </p:cNvPr>
          <p:cNvCxnSpPr>
            <a:cxnSpLocks/>
          </p:cNvCxnSpPr>
          <p:nvPr/>
        </p:nvCxnSpPr>
        <p:spPr bwMode="auto">
          <a:xfrm>
            <a:off x="5742174" y="4502711"/>
            <a:ext cx="28358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3566619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AD3B68AE-AF93-4031-A5D6-BA820CDFF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kumimoji="1" lang="en-US" altLang="ja-JP" sz="2000" dirty="0"/>
              <a:t>Calculation Result of Sounding Processing Time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8500A60-C960-44C8-810E-ADA894BCC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(B) How</a:t>
            </a:r>
            <a:r>
              <a:rPr kumimoji="1" lang="ja-JP" altLang="en-US" sz="2800" dirty="0"/>
              <a:t> </a:t>
            </a:r>
            <a:r>
              <a:rPr kumimoji="1" lang="en-US" altLang="ja-JP" sz="2800" dirty="0"/>
              <a:t>to Optimize Feedback Information</a:t>
            </a:r>
            <a:endParaRPr kumimoji="1" lang="ja-JP" altLang="en-US" sz="28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128FE4-5FB3-41DE-A28F-2ECF61135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BFABE94-1230-46EF-B9A8-EBAAA4DF4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17876A3-77F7-4AD1-82B2-E36AD8914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graphicFrame>
        <p:nvGraphicFramePr>
          <p:cNvPr id="8" name="グラフ 7">
            <a:extLst>
              <a:ext uri="{FF2B5EF4-FFF2-40B4-BE49-F238E27FC236}">
                <a16:creationId xmlns:a16="http://schemas.microsoft.com/office/drawing/2014/main" id="{C4565680-C773-4978-91AA-9DA5C86F6B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6557660"/>
              </p:ext>
            </p:extLst>
          </p:nvPr>
        </p:nvGraphicFramePr>
        <p:xfrm>
          <a:off x="214868" y="2194138"/>
          <a:ext cx="5042932" cy="3464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FFC3BF1-D0BF-40B8-9509-EACAF139C0DD}"/>
              </a:ext>
            </a:extLst>
          </p:cNvPr>
          <p:cNvSpPr txBox="1"/>
          <p:nvPr/>
        </p:nvSpPr>
        <p:spPr>
          <a:xfrm>
            <a:off x="5510005" y="2329219"/>
            <a:ext cx="3391316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b="0" u="sng" dirty="0"/>
              <a:t>Environment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1200" b="0" dirty="0"/>
              <a:t>2 APs have each 4 antennas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1200" b="0" dirty="0"/>
              <a:t>4 STAs have each 2 antennas</a:t>
            </a:r>
          </a:p>
          <a:p>
            <a:r>
              <a:rPr kumimoji="1" lang="en-US" altLang="ja-JP" sz="1200" b="0" u="sng" dirty="0"/>
              <a:t>NDP Frame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1200" b="0" dirty="0"/>
              <a:t>BW 80MHz, MCS 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1200" b="0" dirty="0"/>
              <a:t>HE PPDU with 4x+3.2us LTF and 3.2us GI</a:t>
            </a:r>
          </a:p>
          <a:p>
            <a:r>
              <a:rPr kumimoji="1" lang="en-US" altLang="ja-JP" sz="1200" b="0" u="sng" dirty="0"/>
              <a:t>Feedback Frame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1200" b="0" dirty="0"/>
              <a:t>BW 80MHz, MCS 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1200" b="0" dirty="0"/>
              <a:t>HE PPDU with 1x+0.8us LTF and 0.8us GI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1200" b="0" dirty="0"/>
              <a:t>BW 80MHz, MCS 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1200" b="0" dirty="0"/>
              <a:t>(9,7) for compressed feedback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1200" b="0" dirty="0"/>
              <a:t>Subcarrier Grouping = 4</a:t>
            </a:r>
          </a:p>
          <a:p>
            <a:r>
              <a:rPr kumimoji="1" lang="en-US" altLang="ja-JP" sz="1200" b="0" u="sng" dirty="0"/>
              <a:t>Other Frames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1200" b="0" dirty="0"/>
              <a:t>BW 20MHz, MCS 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kumimoji="1" lang="en-US" altLang="ja-JP" sz="1200" b="0" dirty="0"/>
              <a:t>HE PPDU with 1x+0.8us LTF and 0.8us GI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C5EF7B04-FC95-40BA-8243-2827468ADC84}"/>
              </a:ext>
            </a:extLst>
          </p:cNvPr>
          <p:cNvSpPr txBox="1"/>
          <p:nvPr/>
        </p:nvSpPr>
        <p:spPr>
          <a:xfrm>
            <a:off x="32952" y="5738807"/>
            <a:ext cx="9111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/>
              <a:t>If all STAs are in overlapping area, processing time is prolonged due to additional frame. Otherwise, </a:t>
            </a:r>
            <a:r>
              <a:rPr kumimoji="1" lang="en-US" altLang="ja-JP" sz="1800" dirty="0">
                <a:solidFill>
                  <a:srgbClr val="0070C0"/>
                </a:solidFill>
              </a:rPr>
              <a:t>processing time decreases dramatically with short Trig./Feedback.</a:t>
            </a:r>
            <a:endParaRPr kumimoji="1" lang="ja-JP" altLang="en-US" sz="1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211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EEE1DC0-5CB3-45C8-83EF-0198CD7AD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This contribution discussed some points about Multi-AP sounding protocol.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For NDP transmission and feedback, AP should be able to use protocol for both coordination scheme, JTX and CBF.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For optimizing feedback information, short Trigger /feedback exchange just before sending BFRP Trigger Frame is effective</a:t>
            </a:r>
            <a:r>
              <a:rPr kumimoji="1" lang="ja-JP" altLang="en-US" dirty="0"/>
              <a:t> </a:t>
            </a:r>
            <a:r>
              <a:rPr kumimoji="1" lang="en-US" altLang="ja-JP" dirty="0"/>
              <a:t>for</a:t>
            </a:r>
            <a:r>
              <a:rPr kumimoji="1" lang="ja-JP" altLang="en-US" dirty="0"/>
              <a:t> </a:t>
            </a:r>
            <a:r>
              <a:rPr kumimoji="1" lang="en-US" altLang="ja-JP" dirty="0"/>
              <a:t>JTX/CBF</a:t>
            </a:r>
            <a:r>
              <a:rPr kumimoji="1" lang="ja-JP" altLang="en-US" dirty="0"/>
              <a:t> </a:t>
            </a:r>
            <a:r>
              <a:rPr kumimoji="1" lang="en-US" altLang="ja-JP" dirty="0"/>
              <a:t>both.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Summary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3F5F96-40A1-49C0-B03B-594D1294E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348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EEE1DC0-5CB3-45C8-83EF-0198CD7AD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pPr marL="0" indent="0">
              <a:buNone/>
            </a:pPr>
            <a:r>
              <a:rPr kumimoji="1" lang="en-US" altLang="ja-JP" sz="2000" dirty="0"/>
              <a:t>[1] 11-18-1231-01-0eht-eht-draft-proposed-par</a:t>
            </a:r>
          </a:p>
          <a:p>
            <a:pPr marL="0" indent="0">
              <a:buNone/>
            </a:pPr>
            <a:r>
              <a:rPr kumimoji="1" lang="en-US" altLang="ja-JP" sz="2000" dirty="0"/>
              <a:t>[2] 11-18-1926-02-0eht-terminology-for-ap-coordination</a:t>
            </a:r>
          </a:p>
          <a:p>
            <a:pPr marL="0" indent="0">
              <a:buNone/>
            </a:pPr>
            <a:r>
              <a:rPr kumimoji="1" lang="en-US" altLang="ja-JP" sz="2000" dirty="0"/>
              <a:t>[3] 11-19-0801-00-00be-ap-coordination-in-eht</a:t>
            </a:r>
          </a:p>
          <a:p>
            <a:pPr marL="0" indent="0">
              <a:buNone/>
            </a:pPr>
            <a:r>
              <a:rPr kumimoji="1" lang="en-US" altLang="ja-JP" sz="2000" dirty="0"/>
              <a:t>[4] 11-18-1547-00-0eht-technology-features-for-802-11-eht</a:t>
            </a:r>
          </a:p>
          <a:p>
            <a:pPr marL="0" indent="0">
              <a:buNone/>
            </a:pPr>
            <a:r>
              <a:rPr kumimoji="1" lang="en-US" altLang="ja-JP" sz="2000" dirty="0"/>
              <a:t>[5] 11-18-1439-00-0eht-distributed-mu-mimo</a:t>
            </a:r>
          </a:p>
          <a:p>
            <a:pPr marL="0" indent="0">
              <a:buNone/>
            </a:pPr>
            <a:r>
              <a:rPr kumimoji="1" lang="en-US" altLang="ja-JP" sz="2000" dirty="0"/>
              <a:t>[6] 11-19-0804-00-00be-multi-ap-transmission-procedure</a:t>
            </a:r>
          </a:p>
          <a:p>
            <a:pPr marL="0" indent="0">
              <a:buNone/>
            </a:pPr>
            <a:r>
              <a:rPr kumimoji="1" lang="en-US" altLang="ja-JP" sz="2000" dirty="0"/>
              <a:t>[7] 11-19-0811-01-0eht-coordinated-null-steering-for-eht</a:t>
            </a:r>
          </a:p>
          <a:p>
            <a:pPr marL="0" indent="0">
              <a:buNone/>
            </a:pPr>
            <a:r>
              <a:rPr kumimoji="1" lang="en-US" altLang="ja-JP" sz="2000" dirty="0"/>
              <a:t>[8] 11-19-0779-00-00be-performance-investigation-on-multi-ap-transmission</a:t>
            </a:r>
          </a:p>
          <a:p>
            <a:pPr marL="0" indent="0">
              <a:buNone/>
            </a:pPr>
            <a:r>
              <a:rPr kumimoji="1" lang="en-US" altLang="ja-JP" sz="2000" dirty="0"/>
              <a:t>[9] 11-18-1510-01-0eht-ap-coordinated-beamforming-for-eht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38FE94B0-B603-4F3B-A7BE-7A2750F22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3F5F96-40A1-49C0-B03B-594D1294E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F8AF770-9228-492C-93DD-FF11A0DCC6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11B8A9E-684C-4386-864A-63B987D90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978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F41E165D-3EE4-4DB6-819B-3A684CE3F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kumimoji="1" lang="en-US" altLang="ja-JP" sz="2000" dirty="0"/>
              <a:t>Multi-AP Coordination is one of the candidate features for 11be[1]</a:t>
            </a:r>
            <a:br>
              <a:rPr kumimoji="1" lang="en-US" altLang="ja-JP" sz="2000" dirty="0"/>
            </a:br>
            <a:endParaRPr kumimoji="1" lang="en-US" altLang="ja-JP" sz="2000" dirty="0"/>
          </a:p>
          <a:p>
            <a:r>
              <a:rPr kumimoji="1" lang="en-US" altLang="ja-JP" sz="2000" dirty="0"/>
              <a:t>There are many Multi-AP coordination schemes as follows:</a:t>
            </a:r>
          </a:p>
          <a:p>
            <a:pPr lvl="1"/>
            <a:r>
              <a:rPr kumimoji="1" lang="en-US" altLang="ja-JP" sz="1600" dirty="0"/>
              <a:t>Joint Transmission (Distributed MU-MIMO) [2]</a:t>
            </a:r>
          </a:p>
          <a:p>
            <a:pPr lvl="1"/>
            <a:r>
              <a:rPr kumimoji="1" lang="en-US" altLang="ja-JP" sz="1600" dirty="0"/>
              <a:t>Coordinated Beamforming [2]</a:t>
            </a:r>
          </a:p>
          <a:p>
            <a:pPr lvl="1"/>
            <a:r>
              <a:rPr kumimoji="1" lang="en-US" altLang="ja-JP" sz="1600" dirty="0"/>
              <a:t>Coordinated Spatial Reuse [3]</a:t>
            </a:r>
          </a:p>
          <a:p>
            <a:pPr lvl="1"/>
            <a:r>
              <a:rPr kumimoji="1" lang="en-US" altLang="ja-JP" sz="1600" dirty="0"/>
              <a:t>Coordinated OFDMA [4]</a:t>
            </a:r>
            <a:br>
              <a:rPr kumimoji="1" lang="en-US" altLang="ja-JP" sz="1600" dirty="0"/>
            </a:br>
            <a:endParaRPr kumimoji="1" lang="en-US" altLang="ja-JP" dirty="0"/>
          </a:p>
          <a:p>
            <a:r>
              <a:rPr kumimoji="1" lang="en-US" altLang="ja-JP" sz="2000" dirty="0"/>
              <a:t>As for Joint Transmission(JTX) and Coordinated Beamforming (CBF), Multi-AP sounding</a:t>
            </a:r>
            <a:r>
              <a:rPr kumimoji="1" lang="ja-JP" altLang="en-US" sz="2000" dirty="0"/>
              <a:t> </a:t>
            </a:r>
            <a:r>
              <a:rPr kumimoji="1" lang="en-US" altLang="ja-JP" sz="2000" dirty="0"/>
              <a:t>protocol will be nsecessary. </a:t>
            </a:r>
          </a:p>
          <a:p>
            <a:pPr lvl="1"/>
            <a:r>
              <a:rPr kumimoji="1" lang="en-US" altLang="ja-JP" sz="1600" dirty="0"/>
              <a:t>Multi-AP sounding protocol has been proposed in [5] [6]</a:t>
            </a:r>
            <a:br>
              <a:rPr kumimoji="1" lang="en-US" altLang="ja-JP" sz="1600" dirty="0"/>
            </a:br>
            <a:endParaRPr kumimoji="1" lang="en-US" altLang="ja-JP" sz="1600" dirty="0"/>
          </a:p>
          <a:p>
            <a:r>
              <a:rPr kumimoji="1" lang="en-US" altLang="ja-JP" sz="2000" dirty="0"/>
              <a:t>In this presentation, some points about Multi-AP Sounding protocol are discussed.</a:t>
            </a:r>
            <a:endParaRPr kumimoji="1" lang="en-US" altLang="ja-JP" sz="16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E1CE9585-D7EC-454F-B779-982576D5D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Introduction</a:t>
            </a:r>
            <a:endParaRPr kumimoji="1" lang="ja-JP" altLang="en-US" sz="28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106488-B097-4C33-9CC2-12C4B72AD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F898CAF-B6F3-4619-9119-452589D6C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972597-5914-42A4-8C71-11AE2874E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666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9942CB86-BC26-4161-8711-792A1CF3C4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kumimoji="1" lang="en-US" altLang="ja-JP" sz="2000" dirty="0"/>
              <a:t>Multi-AP Sounding Protocol in [5][6]</a:t>
            </a:r>
          </a:p>
          <a:p>
            <a:pPr lvl="1"/>
            <a:r>
              <a:rPr kumimoji="1" lang="en-US" altLang="ja-JP" sz="1800" dirty="0"/>
              <a:t>AP1(Master AP)</a:t>
            </a:r>
            <a:r>
              <a:rPr kumimoji="1" lang="ja-JP" altLang="en-US" sz="1800" dirty="0"/>
              <a:t> </a:t>
            </a:r>
            <a:r>
              <a:rPr kumimoji="1" lang="en-US" altLang="ja-JP" sz="1800" dirty="0"/>
              <a:t>transmits</a:t>
            </a:r>
            <a:r>
              <a:rPr kumimoji="1" lang="ja-JP" altLang="en-US" sz="1800" dirty="0"/>
              <a:t> </a:t>
            </a:r>
            <a:r>
              <a:rPr kumimoji="1" lang="en-US" altLang="ja-JP" sz="1800" dirty="0"/>
              <a:t>Sounding</a:t>
            </a:r>
            <a:r>
              <a:rPr kumimoji="1" lang="ja-JP" altLang="en-US" sz="1800" dirty="0"/>
              <a:t> </a:t>
            </a:r>
            <a:r>
              <a:rPr kumimoji="1" lang="en-US" altLang="ja-JP" sz="1800" dirty="0"/>
              <a:t>Trigger</a:t>
            </a:r>
            <a:r>
              <a:rPr kumimoji="1" lang="ja-JP" altLang="en-US" sz="1800" dirty="0"/>
              <a:t> </a:t>
            </a:r>
            <a:r>
              <a:rPr kumimoji="1" lang="en-US" altLang="ja-JP" sz="1800" dirty="0"/>
              <a:t>frame</a:t>
            </a:r>
            <a:r>
              <a:rPr kumimoji="1" lang="ja-JP" altLang="en-US" sz="1800" dirty="0"/>
              <a:t> </a:t>
            </a:r>
            <a:r>
              <a:rPr kumimoji="1" lang="en-US" altLang="ja-JP" sz="1800" dirty="0"/>
              <a:t>to AP2 (Slave AP)</a:t>
            </a:r>
          </a:p>
          <a:p>
            <a:pPr lvl="1"/>
            <a:r>
              <a:rPr kumimoji="1" lang="en-US" altLang="ja-JP" sz="1800" dirty="0"/>
              <a:t>AP1 and AP2 transmit EHT NDPA and</a:t>
            </a:r>
            <a:r>
              <a:rPr kumimoji="1" lang="ja-JP" altLang="en-US" sz="1800" dirty="0"/>
              <a:t> </a:t>
            </a:r>
            <a:r>
              <a:rPr kumimoji="1" lang="en-US" altLang="ja-JP" sz="1800" dirty="0"/>
              <a:t>EHT NDP synchronously</a:t>
            </a:r>
          </a:p>
          <a:p>
            <a:pPr lvl="2"/>
            <a:r>
              <a:rPr kumimoji="1" lang="en-US" altLang="ja-JP" sz="1600" dirty="0"/>
              <a:t>EHT NDPA (NDP Announcement) is the same frame among APs.</a:t>
            </a:r>
          </a:p>
          <a:p>
            <a:pPr lvl="2"/>
            <a:r>
              <a:rPr kumimoji="1" lang="en-US" altLang="ja-JP" sz="1600" dirty="0"/>
              <a:t>EHT NDP has different EHT-LTFs by Tx antennas of all APs.</a:t>
            </a:r>
          </a:p>
          <a:p>
            <a:pPr lvl="1"/>
            <a:r>
              <a:rPr kumimoji="1" lang="en-US" altLang="ja-JP" dirty="0"/>
              <a:t>AP1 collects all feedback information to control coordination.</a:t>
            </a:r>
          </a:p>
          <a:p>
            <a:endParaRPr kumimoji="1" lang="ja-JP" altLang="en-US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BD10C48D-EA5F-498B-83EE-5B5F7FB2F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Recap : Multi-AP Sounding Protocol</a:t>
            </a:r>
            <a:endParaRPr kumimoji="1" lang="ja-JP" altLang="en-US" sz="28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A5762A6-3D80-48AC-B30F-37AB099D2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34DEBAF-B393-4994-B814-1954E1354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254C54-E58E-44DF-B519-74FC5A167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7A53D4F8-C32F-4080-9AEA-2F0997EEF912}"/>
              </a:ext>
            </a:extLst>
          </p:cNvPr>
          <p:cNvGrpSpPr/>
          <p:nvPr/>
        </p:nvGrpSpPr>
        <p:grpSpPr>
          <a:xfrm>
            <a:off x="697545" y="4583435"/>
            <a:ext cx="2174668" cy="1565041"/>
            <a:chOff x="115949" y="2283426"/>
            <a:chExt cx="2599142" cy="2273601"/>
          </a:xfrm>
        </p:grpSpPr>
        <p:grpSp>
          <p:nvGrpSpPr>
            <p:cNvPr id="9" name="グループ化 8">
              <a:extLst>
                <a:ext uri="{FF2B5EF4-FFF2-40B4-BE49-F238E27FC236}">
                  <a16:creationId xmlns:a16="http://schemas.microsoft.com/office/drawing/2014/main" id="{AC3860D4-46AA-4603-B2D4-FF6FEC45F17F}"/>
                </a:ext>
              </a:extLst>
            </p:cNvPr>
            <p:cNvGrpSpPr/>
            <p:nvPr/>
          </p:nvGrpSpPr>
          <p:grpSpPr>
            <a:xfrm>
              <a:off x="447387" y="2283426"/>
              <a:ext cx="1828802" cy="756229"/>
              <a:chOff x="6997402" y="2586585"/>
              <a:chExt cx="1276434" cy="527819"/>
            </a:xfrm>
          </p:grpSpPr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F6F7E6DE-8F3A-4E66-AED8-BD106DB22BE5}"/>
                  </a:ext>
                </a:extLst>
              </p:cNvPr>
              <p:cNvSpPr txBox="1"/>
              <p:nvPr/>
            </p:nvSpPr>
            <p:spPr>
              <a:xfrm>
                <a:off x="7084841" y="2586585"/>
                <a:ext cx="280105" cy="163057"/>
              </a:xfrm>
              <a:prstGeom prst="rect">
                <a:avLst/>
              </a:prstGeom>
              <a:noFill/>
            </p:spPr>
            <p:txBody>
              <a:bodyPr wrap="none" lIns="36000" tIns="18000" rIns="36000" bIns="0" rtlCol="0" anchor="ctr" anchorCtr="0">
                <a:spAutoFit/>
              </a:bodyPr>
              <a:lstStyle/>
              <a:p>
                <a:r>
                  <a:rPr kumimoji="1" lang="en-US" altLang="ja-JP" sz="1400" dirty="0"/>
                  <a:t>AP1</a:t>
                </a:r>
                <a:endParaRPr kumimoji="1" lang="ja-JP" altLang="en-US" sz="1400" dirty="0"/>
              </a:p>
            </p:txBody>
          </p:sp>
          <p:pic>
            <p:nvPicPr>
              <p:cNvPr id="31" name="図 30">
                <a:extLst>
                  <a:ext uri="{FF2B5EF4-FFF2-40B4-BE49-F238E27FC236}">
                    <a16:creationId xmlns:a16="http://schemas.microsoft.com/office/drawing/2014/main" id="{3B0392CE-64BD-4B7E-9106-DCC295496F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997402" y="2812084"/>
                <a:ext cx="393998" cy="295004"/>
              </a:xfrm>
              <a:prstGeom prst="rect">
                <a:avLst/>
              </a:prstGeom>
            </p:spPr>
          </p:pic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80375572-59A8-48A6-A46C-C6D61BA2040F}"/>
                  </a:ext>
                </a:extLst>
              </p:cNvPr>
              <p:cNvSpPr txBox="1"/>
              <p:nvPr/>
            </p:nvSpPr>
            <p:spPr>
              <a:xfrm>
                <a:off x="7943912" y="2605463"/>
                <a:ext cx="280105" cy="163057"/>
              </a:xfrm>
              <a:prstGeom prst="rect">
                <a:avLst/>
              </a:prstGeom>
              <a:noFill/>
            </p:spPr>
            <p:txBody>
              <a:bodyPr wrap="none" lIns="36000" tIns="18000" rIns="36000" bIns="0" rtlCol="0" anchor="ctr" anchorCtr="0">
                <a:spAutoFit/>
              </a:bodyPr>
              <a:lstStyle/>
              <a:p>
                <a:r>
                  <a:rPr kumimoji="1" lang="en-US" altLang="ja-JP" sz="1400" dirty="0"/>
                  <a:t>AP2</a:t>
                </a:r>
                <a:endParaRPr kumimoji="1" lang="ja-JP" altLang="en-US" sz="1400" dirty="0"/>
              </a:p>
            </p:txBody>
          </p:sp>
          <p:pic>
            <p:nvPicPr>
              <p:cNvPr id="33" name="図 32">
                <a:extLst>
                  <a:ext uri="{FF2B5EF4-FFF2-40B4-BE49-F238E27FC236}">
                    <a16:creationId xmlns:a16="http://schemas.microsoft.com/office/drawing/2014/main" id="{8A0098B3-47E9-4036-8CC8-FE554F3C6B0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879838" y="2819400"/>
                <a:ext cx="393998" cy="295004"/>
              </a:xfrm>
              <a:prstGeom prst="rect">
                <a:avLst/>
              </a:prstGeom>
            </p:spPr>
          </p:pic>
        </p:grpSp>
        <p:cxnSp>
          <p:nvCxnSpPr>
            <p:cNvPr id="10" name="直線矢印コネクタ 9">
              <a:extLst>
                <a:ext uri="{FF2B5EF4-FFF2-40B4-BE49-F238E27FC236}">
                  <a16:creationId xmlns:a16="http://schemas.microsoft.com/office/drawing/2014/main" id="{E4536E95-BA26-471E-A92F-536EDF1125D7}"/>
                </a:ext>
              </a:extLst>
            </p:cNvPr>
            <p:cNvCxnSpPr>
              <a:cxnSpLocks/>
              <a:stCxn id="31" idx="2"/>
              <a:endCxn id="12" idx="0"/>
            </p:cNvCxnSpPr>
            <p:nvPr/>
          </p:nvCxnSpPr>
          <p:spPr>
            <a:xfrm flipH="1">
              <a:off x="329860" y="3029173"/>
              <a:ext cx="399776" cy="42058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9F755B33-8864-46A6-9C87-650318E9CC3D}"/>
                </a:ext>
              </a:extLst>
            </p:cNvPr>
            <p:cNvSpPr txBox="1"/>
            <p:nvPr/>
          </p:nvSpPr>
          <p:spPr>
            <a:xfrm>
              <a:off x="115949" y="3810000"/>
              <a:ext cx="514885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en-US" altLang="ja-JP" sz="1050" dirty="0">
                  <a:solidFill>
                    <a:srgbClr val="000000"/>
                  </a:solidFill>
                  <a:latin typeface="+mn-ea"/>
                  <a:cs typeface="Calibri" panose="020F0502020204030204" pitchFamily="34" charset="0"/>
                </a:rPr>
                <a:t>STA1</a:t>
              </a:r>
              <a:endParaRPr kumimoji="0" lang="ja-JP" altLang="en-US" sz="1050" dirty="0">
                <a:solidFill>
                  <a:srgbClr val="000000"/>
                </a:solidFill>
                <a:latin typeface="+mn-ea"/>
                <a:cs typeface="Calibri" panose="020F0502020204030204" pitchFamily="34" charset="0"/>
              </a:endParaRPr>
            </a:p>
          </p:txBody>
        </p:sp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342F1FF5-3E5A-41D6-909D-E5FEA2AB905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2524" y="3449758"/>
              <a:ext cx="254672" cy="360242"/>
            </a:xfrm>
            <a:prstGeom prst="rect">
              <a:avLst/>
            </a:prstGeom>
          </p:spPr>
        </p:pic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25B0BFEE-6392-4AF7-A5B0-87605FB3A4B8}"/>
                </a:ext>
              </a:extLst>
            </p:cNvPr>
            <p:cNvSpPr txBox="1"/>
            <p:nvPr/>
          </p:nvSpPr>
          <p:spPr>
            <a:xfrm>
              <a:off x="904806" y="3810000"/>
              <a:ext cx="514885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en-US" altLang="ja-JP" sz="1050" dirty="0">
                  <a:solidFill>
                    <a:srgbClr val="000000"/>
                  </a:solidFill>
                  <a:latin typeface="+mn-ea"/>
                  <a:cs typeface="Calibri" panose="020F0502020204030204" pitchFamily="34" charset="0"/>
                </a:rPr>
                <a:t>STA2</a:t>
              </a:r>
              <a:endParaRPr kumimoji="0" lang="ja-JP" altLang="en-US" sz="1050" dirty="0">
                <a:solidFill>
                  <a:srgbClr val="000000"/>
                </a:solidFill>
                <a:latin typeface="+mn-ea"/>
                <a:cs typeface="Calibri" panose="020F0502020204030204" pitchFamily="34" charset="0"/>
              </a:endParaRPr>
            </a:p>
          </p:txBody>
        </p:sp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E3584DAE-DD2A-4AF2-821E-9F82EB9F07E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1381" y="3433504"/>
              <a:ext cx="254672" cy="360242"/>
            </a:xfrm>
            <a:prstGeom prst="rect">
              <a:avLst/>
            </a:prstGeom>
          </p:spPr>
        </p:pic>
        <p:cxnSp>
          <p:nvCxnSpPr>
            <p:cNvPr id="15" name="直線矢印コネクタ 14">
              <a:extLst>
                <a:ext uri="{FF2B5EF4-FFF2-40B4-BE49-F238E27FC236}">
                  <a16:creationId xmlns:a16="http://schemas.microsoft.com/office/drawing/2014/main" id="{375E6996-09B0-465A-BED0-CC57177FA3B7}"/>
                </a:ext>
              </a:extLst>
            </p:cNvPr>
            <p:cNvCxnSpPr>
              <a:cxnSpLocks/>
              <a:stCxn id="31" idx="2"/>
              <a:endCxn id="14" idx="0"/>
            </p:cNvCxnSpPr>
            <p:nvPr/>
          </p:nvCxnSpPr>
          <p:spPr>
            <a:xfrm>
              <a:off x="729636" y="3029173"/>
              <a:ext cx="389081" cy="404331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矢印コネクタ 15">
              <a:extLst>
                <a:ext uri="{FF2B5EF4-FFF2-40B4-BE49-F238E27FC236}">
                  <a16:creationId xmlns:a16="http://schemas.microsoft.com/office/drawing/2014/main" id="{BB0B16DB-F03E-42C4-B797-89D5B83FFA77}"/>
                </a:ext>
              </a:extLst>
            </p:cNvPr>
            <p:cNvCxnSpPr>
              <a:cxnSpLocks/>
              <a:stCxn id="33" idx="2"/>
              <a:endCxn id="18" idx="0"/>
            </p:cNvCxnSpPr>
            <p:nvPr/>
          </p:nvCxnSpPr>
          <p:spPr>
            <a:xfrm flipH="1">
              <a:off x="1625260" y="3039655"/>
              <a:ext cx="368680" cy="410103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8C71EA2A-51A2-493D-B1C1-0CEAC3795B72}"/>
                </a:ext>
              </a:extLst>
            </p:cNvPr>
            <p:cNvSpPr txBox="1"/>
            <p:nvPr/>
          </p:nvSpPr>
          <p:spPr>
            <a:xfrm>
              <a:off x="1411349" y="3810000"/>
              <a:ext cx="514885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en-US" altLang="ja-JP" sz="1050" dirty="0">
                  <a:solidFill>
                    <a:srgbClr val="000000"/>
                  </a:solidFill>
                  <a:latin typeface="+mn-ea"/>
                  <a:cs typeface="Calibri" panose="020F0502020204030204" pitchFamily="34" charset="0"/>
                </a:rPr>
                <a:t>STA3</a:t>
              </a:r>
              <a:endParaRPr kumimoji="0" lang="ja-JP" altLang="en-US" sz="1050" dirty="0">
                <a:solidFill>
                  <a:srgbClr val="000000"/>
                </a:solidFill>
                <a:latin typeface="+mn-ea"/>
                <a:cs typeface="Calibri" panose="020F0502020204030204" pitchFamily="34" charset="0"/>
              </a:endParaRPr>
            </a:p>
          </p:txBody>
        </p:sp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85814288-90F4-4C75-AB3E-57BE3F39E8C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97924" y="3449758"/>
              <a:ext cx="254672" cy="360242"/>
            </a:xfrm>
            <a:prstGeom prst="rect">
              <a:avLst/>
            </a:prstGeom>
          </p:spPr>
        </p:pic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1AA7ACA9-B0E5-471D-8277-085422A45152}"/>
                </a:ext>
              </a:extLst>
            </p:cNvPr>
            <p:cNvSpPr txBox="1"/>
            <p:nvPr/>
          </p:nvSpPr>
          <p:spPr>
            <a:xfrm>
              <a:off x="2200206" y="3810000"/>
              <a:ext cx="514885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0" lang="en-US" altLang="ja-JP" sz="1050" dirty="0">
                  <a:solidFill>
                    <a:srgbClr val="000000"/>
                  </a:solidFill>
                  <a:latin typeface="+mn-ea"/>
                  <a:cs typeface="Calibri" panose="020F0502020204030204" pitchFamily="34" charset="0"/>
                </a:rPr>
                <a:t>STA4</a:t>
              </a:r>
              <a:endParaRPr kumimoji="0" lang="ja-JP" altLang="en-US" sz="1050" dirty="0">
                <a:solidFill>
                  <a:srgbClr val="000000"/>
                </a:solidFill>
                <a:latin typeface="+mn-ea"/>
                <a:cs typeface="Calibri" panose="020F0502020204030204" pitchFamily="34" charset="0"/>
              </a:endParaRPr>
            </a:p>
          </p:txBody>
        </p:sp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C4EF3D3F-4B39-4EC7-9F55-0622673AE6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86781" y="3433504"/>
              <a:ext cx="254672" cy="360242"/>
            </a:xfrm>
            <a:prstGeom prst="rect">
              <a:avLst/>
            </a:prstGeom>
          </p:spPr>
        </p:pic>
        <p:cxnSp>
          <p:nvCxnSpPr>
            <p:cNvPr id="21" name="直線矢印コネクタ 20">
              <a:extLst>
                <a:ext uri="{FF2B5EF4-FFF2-40B4-BE49-F238E27FC236}">
                  <a16:creationId xmlns:a16="http://schemas.microsoft.com/office/drawing/2014/main" id="{C6685FFA-6991-468A-8D9E-FD7462DED573}"/>
                </a:ext>
              </a:extLst>
            </p:cNvPr>
            <p:cNvCxnSpPr>
              <a:cxnSpLocks/>
              <a:stCxn id="33" idx="2"/>
              <a:endCxn id="20" idx="0"/>
            </p:cNvCxnSpPr>
            <p:nvPr/>
          </p:nvCxnSpPr>
          <p:spPr>
            <a:xfrm>
              <a:off x="1993940" y="3039655"/>
              <a:ext cx="420177" cy="393849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矢印コネクタ 21">
              <a:extLst>
                <a:ext uri="{FF2B5EF4-FFF2-40B4-BE49-F238E27FC236}">
                  <a16:creationId xmlns:a16="http://schemas.microsoft.com/office/drawing/2014/main" id="{DF656223-E22E-4C08-8D4B-F9F44345A886}"/>
                </a:ext>
              </a:extLst>
            </p:cNvPr>
            <p:cNvCxnSpPr>
              <a:cxnSpLocks/>
              <a:stCxn id="31" idx="2"/>
              <a:endCxn id="18" idx="0"/>
            </p:cNvCxnSpPr>
            <p:nvPr/>
          </p:nvCxnSpPr>
          <p:spPr>
            <a:xfrm>
              <a:off x="729636" y="3029173"/>
              <a:ext cx="895624" cy="420585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線矢印コネクタ 22">
              <a:extLst>
                <a:ext uri="{FF2B5EF4-FFF2-40B4-BE49-F238E27FC236}">
                  <a16:creationId xmlns:a16="http://schemas.microsoft.com/office/drawing/2014/main" id="{33DCC619-49FA-4951-B138-0EB23EF3AB91}"/>
                </a:ext>
              </a:extLst>
            </p:cNvPr>
            <p:cNvCxnSpPr>
              <a:cxnSpLocks/>
              <a:stCxn id="31" idx="2"/>
              <a:endCxn id="20" idx="0"/>
            </p:cNvCxnSpPr>
            <p:nvPr/>
          </p:nvCxnSpPr>
          <p:spPr>
            <a:xfrm>
              <a:off x="729636" y="3029173"/>
              <a:ext cx="1684481" cy="404331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矢印コネクタ 23">
              <a:extLst>
                <a:ext uri="{FF2B5EF4-FFF2-40B4-BE49-F238E27FC236}">
                  <a16:creationId xmlns:a16="http://schemas.microsoft.com/office/drawing/2014/main" id="{B8FB7FCD-68DB-4D16-BC8D-848522FD465F}"/>
                </a:ext>
              </a:extLst>
            </p:cNvPr>
            <p:cNvCxnSpPr>
              <a:cxnSpLocks/>
              <a:stCxn id="33" idx="2"/>
              <a:endCxn id="12" idx="0"/>
            </p:cNvCxnSpPr>
            <p:nvPr/>
          </p:nvCxnSpPr>
          <p:spPr>
            <a:xfrm flipH="1">
              <a:off x="329860" y="3039655"/>
              <a:ext cx="1664080" cy="410103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矢印コネクタ 24">
              <a:extLst>
                <a:ext uri="{FF2B5EF4-FFF2-40B4-BE49-F238E27FC236}">
                  <a16:creationId xmlns:a16="http://schemas.microsoft.com/office/drawing/2014/main" id="{CAF124C1-ED3D-4450-8DAA-DBAE0BCC2673}"/>
                </a:ext>
              </a:extLst>
            </p:cNvPr>
            <p:cNvCxnSpPr>
              <a:cxnSpLocks/>
              <a:stCxn id="33" idx="2"/>
              <a:endCxn id="14" idx="0"/>
            </p:cNvCxnSpPr>
            <p:nvPr/>
          </p:nvCxnSpPr>
          <p:spPr>
            <a:xfrm flipH="1">
              <a:off x="1118717" y="3039655"/>
              <a:ext cx="875223" cy="393849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矢印コネクタ 25">
              <a:extLst>
                <a:ext uri="{FF2B5EF4-FFF2-40B4-BE49-F238E27FC236}">
                  <a16:creationId xmlns:a16="http://schemas.microsoft.com/office/drawing/2014/main" id="{1AE902BA-EFE1-4D8C-9C20-7586B9053315}"/>
                </a:ext>
              </a:extLst>
            </p:cNvPr>
            <p:cNvCxnSpPr>
              <a:cxnSpLocks/>
            </p:cNvCxnSpPr>
            <p:nvPr/>
          </p:nvCxnSpPr>
          <p:spPr>
            <a:xfrm>
              <a:off x="639974" y="4247857"/>
              <a:ext cx="29525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テキスト ボックス 26">
              <a:extLst>
                <a:ext uri="{FF2B5EF4-FFF2-40B4-BE49-F238E27FC236}">
                  <a16:creationId xmlns:a16="http://schemas.microsoft.com/office/drawing/2014/main" id="{62BC93D7-5F65-47D7-B4BE-C13CFD994A03}"/>
                </a:ext>
              </a:extLst>
            </p:cNvPr>
            <p:cNvSpPr txBox="1"/>
            <p:nvPr/>
          </p:nvSpPr>
          <p:spPr>
            <a:xfrm>
              <a:off x="914599" y="4114800"/>
              <a:ext cx="121751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b="0" dirty="0"/>
                <a:t>: associated STA</a:t>
              </a:r>
              <a:endParaRPr kumimoji="1" lang="ja-JP" altLang="en-US" sz="1200" b="0" dirty="0"/>
            </a:p>
          </p:txBody>
        </p:sp>
        <p:cxnSp>
          <p:nvCxnSpPr>
            <p:cNvPr id="28" name="直線矢印コネクタ 27">
              <a:extLst>
                <a:ext uri="{FF2B5EF4-FFF2-40B4-BE49-F238E27FC236}">
                  <a16:creationId xmlns:a16="http://schemas.microsoft.com/office/drawing/2014/main" id="{186FA834-8ADB-4DF4-92F8-6B189F511D2E}"/>
                </a:ext>
              </a:extLst>
            </p:cNvPr>
            <p:cNvCxnSpPr>
              <a:cxnSpLocks/>
            </p:cNvCxnSpPr>
            <p:nvPr/>
          </p:nvCxnSpPr>
          <p:spPr>
            <a:xfrm>
              <a:off x="645016" y="4424266"/>
              <a:ext cx="295257" cy="0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ot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テキスト ボックス 28">
              <a:extLst>
                <a:ext uri="{FF2B5EF4-FFF2-40B4-BE49-F238E27FC236}">
                  <a16:creationId xmlns:a16="http://schemas.microsoft.com/office/drawing/2014/main" id="{73144B37-E33B-4210-9990-B4903474D29F}"/>
                </a:ext>
              </a:extLst>
            </p:cNvPr>
            <p:cNvSpPr txBox="1"/>
            <p:nvPr/>
          </p:nvSpPr>
          <p:spPr>
            <a:xfrm>
              <a:off x="914599" y="4280028"/>
              <a:ext cx="137140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b="0" dirty="0"/>
                <a:t>: unassociated STA</a:t>
              </a:r>
              <a:endParaRPr kumimoji="1" lang="ja-JP" altLang="en-US" sz="1200" b="0" dirty="0"/>
            </a:p>
          </p:txBody>
        </p:sp>
      </p:grp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5FBF0D37-8836-4019-A0A1-F448A0BBBC15}"/>
              </a:ext>
            </a:extLst>
          </p:cNvPr>
          <p:cNvSpPr/>
          <p:nvPr/>
        </p:nvSpPr>
        <p:spPr bwMode="auto">
          <a:xfrm>
            <a:off x="2189703" y="4091571"/>
            <a:ext cx="5126070" cy="313527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8" charset="0"/>
              </a:rPr>
              <a:t>Example of  Multi-AP Sounding Protocol</a:t>
            </a:r>
            <a:endParaRPr kumimoji="0" lang="ja-JP" altLang="en-US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E7D2434A-2CE2-4A10-ACE8-37C919A1595B}"/>
              </a:ext>
            </a:extLst>
          </p:cNvPr>
          <p:cNvCxnSpPr>
            <a:cxnSpLocks/>
          </p:cNvCxnSpPr>
          <p:nvPr/>
        </p:nvCxnSpPr>
        <p:spPr bwMode="auto">
          <a:xfrm>
            <a:off x="3645973" y="5945857"/>
            <a:ext cx="424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8" name="直線矢印コネクタ 57">
            <a:extLst>
              <a:ext uri="{FF2B5EF4-FFF2-40B4-BE49-F238E27FC236}">
                <a16:creationId xmlns:a16="http://schemas.microsoft.com/office/drawing/2014/main" id="{A88AF003-22EE-4208-BD94-3D22C2B29D40}"/>
              </a:ext>
            </a:extLst>
          </p:cNvPr>
          <p:cNvCxnSpPr>
            <a:cxnSpLocks/>
          </p:cNvCxnSpPr>
          <p:nvPr/>
        </p:nvCxnSpPr>
        <p:spPr bwMode="auto">
          <a:xfrm>
            <a:off x="3645973" y="5522862"/>
            <a:ext cx="424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D8E764DD-4C00-425A-8EDD-6E5EC01BF405}"/>
              </a:ext>
            </a:extLst>
          </p:cNvPr>
          <p:cNvCxnSpPr>
            <a:cxnSpLocks/>
          </p:cNvCxnSpPr>
          <p:nvPr/>
        </p:nvCxnSpPr>
        <p:spPr bwMode="auto">
          <a:xfrm>
            <a:off x="3667763" y="5258980"/>
            <a:ext cx="4248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B03B3346-E24F-48EC-A19B-2D7897848556}"/>
              </a:ext>
            </a:extLst>
          </p:cNvPr>
          <p:cNvSpPr txBox="1"/>
          <p:nvPr/>
        </p:nvSpPr>
        <p:spPr>
          <a:xfrm>
            <a:off x="3133229" y="5140064"/>
            <a:ext cx="5918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dirty="0"/>
              <a:t>AP1</a:t>
            </a:r>
          </a:p>
          <a:p>
            <a:pPr algn="r"/>
            <a:endParaRPr kumimoji="1" lang="en-US" altLang="ja-JP" sz="600" dirty="0"/>
          </a:p>
          <a:p>
            <a:pPr algn="r"/>
            <a:r>
              <a:rPr kumimoji="1" lang="en-US" altLang="ja-JP" sz="1200" dirty="0"/>
              <a:t>AP2</a:t>
            </a:r>
          </a:p>
          <a:p>
            <a:pPr algn="r"/>
            <a:endParaRPr kumimoji="1" lang="en-US" altLang="ja-JP" sz="1200" dirty="0"/>
          </a:p>
          <a:p>
            <a:pPr algn="r"/>
            <a:r>
              <a:rPr kumimoji="1" lang="en-US" altLang="ja-JP" sz="1200" dirty="0"/>
              <a:t>STAs</a:t>
            </a:r>
          </a:p>
        </p:txBody>
      </p:sp>
      <p:cxnSp>
        <p:nvCxnSpPr>
          <p:cNvPr id="61" name="直線矢印コネクタ 60">
            <a:extLst>
              <a:ext uri="{FF2B5EF4-FFF2-40B4-BE49-F238E27FC236}">
                <a16:creationId xmlns:a16="http://schemas.microsoft.com/office/drawing/2014/main" id="{ADED24A9-227A-4876-A9E2-77391E0B8481}"/>
              </a:ext>
            </a:extLst>
          </p:cNvPr>
          <p:cNvCxnSpPr>
            <a:cxnSpLocks/>
            <a:stCxn id="62" idx="1"/>
          </p:cNvCxnSpPr>
          <p:nvPr/>
        </p:nvCxnSpPr>
        <p:spPr bwMode="auto">
          <a:xfrm flipV="1">
            <a:off x="5884414" y="5251796"/>
            <a:ext cx="1" cy="59662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1B6FF105-26C6-44A0-A841-ED4673622E66}"/>
              </a:ext>
            </a:extLst>
          </p:cNvPr>
          <p:cNvSpPr/>
          <p:nvPr/>
        </p:nvSpPr>
        <p:spPr bwMode="auto">
          <a:xfrm>
            <a:off x="5884414" y="5753999"/>
            <a:ext cx="1512000" cy="1888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A0CC7F0A-7B66-4C53-827D-D37F690CD938}"/>
              </a:ext>
            </a:extLst>
          </p:cNvPr>
          <p:cNvGrpSpPr/>
          <p:nvPr/>
        </p:nvGrpSpPr>
        <p:grpSpPr>
          <a:xfrm>
            <a:off x="4752738" y="4652905"/>
            <a:ext cx="510076" cy="1298774"/>
            <a:chOff x="4900124" y="1499986"/>
            <a:chExt cx="510076" cy="1298774"/>
          </a:xfrm>
        </p:grpSpPr>
        <p:sp>
          <p:nvSpPr>
            <p:cNvPr id="64" name="正方形/長方形 63">
              <a:extLst>
                <a:ext uri="{FF2B5EF4-FFF2-40B4-BE49-F238E27FC236}">
                  <a16:creationId xmlns:a16="http://schemas.microsoft.com/office/drawing/2014/main" id="{7955D4B2-F4AC-4F33-BAA6-966F8C3A800D}"/>
                </a:ext>
              </a:extLst>
            </p:cNvPr>
            <p:cNvSpPr/>
            <p:nvPr/>
          </p:nvSpPr>
          <p:spPr bwMode="auto">
            <a:xfrm>
              <a:off x="4983602" y="1922980"/>
              <a:ext cx="343714" cy="18143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5" name="直線矢印コネクタ 64">
              <a:extLst>
                <a:ext uri="{FF2B5EF4-FFF2-40B4-BE49-F238E27FC236}">
                  <a16:creationId xmlns:a16="http://schemas.microsoft.com/office/drawing/2014/main" id="{4CC3B206-5FE5-49C6-87F4-5318163C41AA}"/>
                </a:ext>
              </a:extLst>
            </p:cNvPr>
            <p:cNvCxnSpPr>
              <a:cxnSpLocks/>
              <a:stCxn id="64" idx="1"/>
            </p:cNvCxnSpPr>
            <p:nvPr/>
          </p:nvCxnSpPr>
          <p:spPr bwMode="auto">
            <a:xfrm>
              <a:off x="4983602" y="2013700"/>
              <a:ext cx="0" cy="78506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8A9BDAA3-6FEB-4CBF-8DA3-CF6832BE1CC6}"/>
                </a:ext>
              </a:extLst>
            </p:cNvPr>
            <p:cNvSpPr txBox="1"/>
            <p:nvPr/>
          </p:nvSpPr>
          <p:spPr>
            <a:xfrm>
              <a:off x="4900124" y="1499986"/>
              <a:ext cx="5100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200" dirty="0"/>
                <a:t>EHT</a:t>
              </a:r>
            </a:p>
            <a:p>
              <a:r>
                <a:rPr kumimoji="1" lang="en-US" altLang="ja-JP" sz="1200" dirty="0"/>
                <a:t>NDP</a:t>
              </a:r>
              <a:endParaRPr kumimoji="1" lang="ja-JP" altLang="en-US" sz="1200" dirty="0"/>
            </a:p>
          </p:txBody>
        </p:sp>
        <p:sp>
          <p:nvSpPr>
            <p:cNvPr id="67" name="正方形/長方形 66">
              <a:extLst>
                <a:ext uri="{FF2B5EF4-FFF2-40B4-BE49-F238E27FC236}">
                  <a16:creationId xmlns:a16="http://schemas.microsoft.com/office/drawing/2014/main" id="{39196CD4-A600-4E87-AFFB-858E2BB65653}"/>
                </a:ext>
              </a:extLst>
            </p:cNvPr>
            <p:cNvSpPr/>
            <p:nvPr/>
          </p:nvSpPr>
          <p:spPr bwMode="auto">
            <a:xfrm>
              <a:off x="4983305" y="2190147"/>
              <a:ext cx="343714" cy="18143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E093E921-D0A1-4203-AA8D-BC1CEEDC9554}"/>
              </a:ext>
            </a:extLst>
          </p:cNvPr>
          <p:cNvSpPr txBox="1"/>
          <p:nvPr/>
        </p:nvSpPr>
        <p:spPr>
          <a:xfrm>
            <a:off x="7941768" y="5111624"/>
            <a:ext cx="5918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time</a:t>
            </a:r>
          </a:p>
          <a:p>
            <a:endParaRPr kumimoji="1" lang="en-US" altLang="ja-JP" sz="600" dirty="0"/>
          </a:p>
          <a:p>
            <a:r>
              <a:rPr kumimoji="1" lang="en-US" altLang="ja-JP" sz="1200" dirty="0"/>
              <a:t>time</a:t>
            </a:r>
          </a:p>
          <a:p>
            <a:endParaRPr kumimoji="1" lang="en-US" altLang="ja-JP" sz="1200" dirty="0"/>
          </a:p>
          <a:p>
            <a:r>
              <a:rPr kumimoji="1" lang="en-US" altLang="ja-JP" sz="1200" dirty="0"/>
              <a:t>time</a:t>
            </a:r>
          </a:p>
          <a:p>
            <a:endParaRPr kumimoji="1" lang="en-US" altLang="ja-JP" sz="600" dirty="0"/>
          </a:p>
        </p:txBody>
      </p:sp>
      <p:grpSp>
        <p:nvGrpSpPr>
          <p:cNvPr id="69" name="グループ化 68">
            <a:extLst>
              <a:ext uri="{FF2B5EF4-FFF2-40B4-BE49-F238E27FC236}">
                <a16:creationId xmlns:a16="http://schemas.microsoft.com/office/drawing/2014/main" id="{EBBDB31A-5C66-4276-8AE5-073F03B9415E}"/>
              </a:ext>
            </a:extLst>
          </p:cNvPr>
          <p:cNvGrpSpPr/>
          <p:nvPr/>
        </p:nvGrpSpPr>
        <p:grpSpPr>
          <a:xfrm>
            <a:off x="5192613" y="4631089"/>
            <a:ext cx="679801" cy="1320804"/>
            <a:chOff x="5486400" y="1478170"/>
            <a:chExt cx="679801" cy="1320804"/>
          </a:xfrm>
        </p:grpSpPr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49DD0BE3-AE01-4A23-8DFC-6079D6E9009F}"/>
                </a:ext>
              </a:extLst>
            </p:cNvPr>
            <p:cNvSpPr/>
            <p:nvPr/>
          </p:nvSpPr>
          <p:spPr bwMode="auto">
            <a:xfrm>
              <a:off x="5638800" y="1924622"/>
              <a:ext cx="343714" cy="18143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1" name="直線矢印コネクタ 70">
              <a:extLst>
                <a:ext uri="{FF2B5EF4-FFF2-40B4-BE49-F238E27FC236}">
                  <a16:creationId xmlns:a16="http://schemas.microsoft.com/office/drawing/2014/main" id="{E8D55AEE-35DD-4194-881F-E5F547FC85D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638945" y="2013914"/>
              <a:ext cx="0" cy="78506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72" name="テキスト ボックス 71">
              <a:extLst>
                <a:ext uri="{FF2B5EF4-FFF2-40B4-BE49-F238E27FC236}">
                  <a16:creationId xmlns:a16="http://schemas.microsoft.com/office/drawing/2014/main" id="{3DEF9D77-D9BB-415A-928A-BAACB32CEDF0}"/>
                </a:ext>
              </a:extLst>
            </p:cNvPr>
            <p:cNvSpPr txBox="1"/>
            <p:nvPr/>
          </p:nvSpPr>
          <p:spPr>
            <a:xfrm>
              <a:off x="5486400" y="1478170"/>
              <a:ext cx="6798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200" dirty="0"/>
                <a:t>BFRP</a:t>
              </a:r>
            </a:p>
            <a:p>
              <a:pPr algn="ctr"/>
              <a:r>
                <a:rPr kumimoji="1" lang="en-US" altLang="ja-JP" sz="1200" dirty="0"/>
                <a:t>Trigger</a:t>
              </a:r>
              <a:endParaRPr kumimoji="1" lang="ja-JP" altLang="en-US" sz="1200" dirty="0"/>
            </a:p>
          </p:txBody>
        </p:sp>
      </p:grp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EA0DB040-034B-4C38-A257-EFCF1D1AC41F}"/>
              </a:ext>
            </a:extLst>
          </p:cNvPr>
          <p:cNvGrpSpPr/>
          <p:nvPr/>
        </p:nvGrpSpPr>
        <p:grpSpPr>
          <a:xfrm>
            <a:off x="4205963" y="4650903"/>
            <a:ext cx="599651" cy="1298774"/>
            <a:chOff x="4201461" y="1497984"/>
            <a:chExt cx="599651" cy="1298774"/>
          </a:xfrm>
        </p:grpSpPr>
        <p:grpSp>
          <p:nvGrpSpPr>
            <p:cNvPr id="74" name="グループ化 73">
              <a:extLst>
                <a:ext uri="{FF2B5EF4-FFF2-40B4-BE49-F238E27FC236}">
                  <a16:creationId xmlns:a16="http://schemas.microsoft.com/office/drawing/2014/main" id="{77270158-2E24-41D7-802B-35776AE385C7}"/>
                </a:ext>
              </a:extLst>
            </p:cNvPr>
            <p:cNvGrpSpPr/>
            <p:nvPr/>
          </p:nvGrpSpPr>
          <p:grpSpPr>
            <a:xfrm>
              <a:off x="4338998" y="1920978"/>
              <a:ext cx="344011" cy="875780"/>
              <a:chOff x="4338998" y="1920978"/>
              <a:chExt cx="344011" cy="875780"/>
            </a:xfrm>
          </p:grpSpPr>
          <p:sp>
            <p:nvSpPr>
              <p:cNvPr id="76" name="正方形/長方形 75">
                <a:extLst>
                  <a:ext uri="{FF2B5EF4-FFF2-40B4-BE49-F238E27FC236}">
                    <a16:creationId xmlns:a16="http://schemas.microsoft.com/office/drawing/2014/main" id="{E5127C7E-0539-45AB-B2E5-A70100C7518A}"/>
                  </a:ext>
                </a:extLst>
              </p:cNvPr>
              <p:cNvSpPr/>
              <p:nvPr/>
            </p:nvSpPr>
            <p:spPr bwMode="auto">
              <a:xfrm>
                <a:off x="4339295" y="1920978"/>
                <a:ext cx="343714" cy="18143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77" name="直線矢印コネクタ 76">
                <a:extLst>
                  <a:ext uri="{FF2B5EF4-FFF2-40B4-BE49-F238E27FC236}">
                    <a16:creationId xmlns:a16="http://schemas.microsoft.com/office/drawing/2014/main" id="{BEF0AE42-4ABE-44EB-BEC5-0BCCAC45A23E}"/>
                  </a:ext>
                </a:extLst>
              </p:cNvPr>
              <p:cNvCxnSpPr>
                <a:cxnSpLocks/>
                <a:stCxn id="76" idx="1"/>
              </p:cNvCxnSpPr>
              <p:nvPr/>
            </p:nvCxnSpPr>
            <p:spPr bwMode="auto">
              <a:xfrm>
                <a:off x="4339295" y="2011698"/>
                <a:ext cx="0" cy="78506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78" name="正方形/長方形 77">
                <a:extLst>
                  <a:ext uri="{FF2B5EF4-FFF2-40B4-BE49-F238E27FC236}">
                    <a16:creationId xmlns:a16="http://schemas.microsoft.com/office/drawing/2014/main" id="{27BB7FC4-CACF-4BB1-8824-0F61A5537339}"/>
                  </a:ext>
                </a:extLst>
              </p:cNvPr>
              <p:cNvSpPr/>
              <p:nvPr/>
            </p:nvSpPr>
            <p:spPr bwMode="auto">
              <a:xfrm>
                <a:off x="4338998" y="2188145"/>
                <a:ext cx="343714" cy="181439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66823A6F-BB76-4CBE-9DC3-E90AE7717C98}"/>
                </a:ext>
              </a:extLst>
            </p:cNvPr>
            <p:cNvSpPr txBox="1"/>
            <p:nvPr/>
          </p:nvSpPr>
          <p:spPr>
            <a:xfrm>
              <a:off x="4201461" y="1497984"/>
              <a:ext cx="59965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/>
                <a:t>EHT</a:t>
              </a:r>
            </a:p>
            <a:p>
              <a:pPr algn="ctr"/>
              <a:r>
                <a:rPr kumimoji="1" lang="en-US" altLang="ja-JP" sz="1200" dirty="0"/>
                <a:t>NDPA</a:t>
              </a:r>
              <a:endParaRPr kumimoji="1" lang="ja-JP" altLang="en-US" sz="1200" dirty="0"/>
            </a:p>
          </p:txBody>
        </p:sp>
      </p:grp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019F9ADE-FC56-4102-BE38-EA9773E43AE1}"/>
              </a:ext>
            </a:extLst>
          </p:cNvPr>
          <p:cNvGrpSpPr/>
          <p:nvPr/>
        </p:nvGrpSpPr>
        <p:grpSpPr>
          <a:xfrm>
            <a:off x="3545865" y="4643494"/>
            <a:ext cx="806631" cy="879009"/>
            <a:chOff x="3464651" y="1490575"/>
            <a:chExt cx="806631" cy="879009"/>
          </a:xfrm>
        </p:grpSpPr>
        <p:sp>
          <p:nvSpPr>
            <p:cNvPr id="80" name="正方形/長方形 79">
              <a:extLst>
                <a:ext uri="{FF2B5EF4-FFF2-40B4-BE49-F238E27FC236}">
                  <a16:creationId xmlns:a16="http://schemas.microsoft.com/office/drawing/2014/main" id="{1DBDF47A-2F76-4AB4-BD12-4CABB12CD841}"/>
                </a:ext>
              </a:extLst>
            </p:cNvPr>
            <p:cNvSpPr/>
            <p:nvPr/>
          </p:nvSpPr>
          <p:spPr bwMode="auto">
            <a:xfrm>
              <a:off x="3747035" y="1922280"/>
              <a:ext cx="343714" cy="18143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1" name="テキスト ボックス 80">
              <a:extLst>
                <a:ext uri="{FF2B5EF4-FFF2-40B4-BE49-F238E27FC236}">
                  <a16:creationId xmlns:a16="http://schemas.microsoft.com/office/drawing/2014/main" id="{52A2E656-9ED8-426B-9D6D-4E7E93AD6967}"/>
                </a:ext>
              </a:extLst>
            </p:cNvPr>
            <p:cNvSpPr txBox="1"/>
            <p:nvPr/>
          </p:nvSpPr>
          <p:spPr>
            <a:xfrm>
              <a:off x="3464651" y="1490575"/>
              <a:ext cx="80663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kumimoji="1" lang="en-US" altLang="ja-JP" sz="1200" dirty="0"/>
                <a:t>Sounding</a:t>
              </a:r>
            </a:p>
            <a:p>
              <a:pPr algn="ctr"/>
              <a:r>
                <a:rPr kumimoji="1" lang="en-US" altLang="ja-JP" sz="1200" dirty="0"/>
                <a:t>Trigger</a:t>
              </a:r>
              <a:endParaRPr kumimoji="1" lang="ja-JP" altLang="en-US" sz="1200" dirty="0"/>
            </a:p>
          </p:txBody>
        </p:sp>
        <p:cxnSp>
          <p:nvCxnSpPr>
            <p:cNvPr id="82" name="直線矢印コネクタ 81">
              <a:extLst>
                <a:ext uri="{FF2B5EF4-FFF2-40B4-BE49-F238E27FC236}">
                  <a16:creationId xmlns:a16="http://schemas.microsoft.com/office/drawing/2014/main" id="{69B81E75-F2C8-47BE-9B0D-6ABB1712DA41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747035" y="2004858"/>
              <a:ext cx="0" cy="364726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762DE937-818C-43D7-B0C7-4D2CAB490A31}"/>
              </a:ext>
            </a:extLst>
          </p:cNvPr>
          <p:cNvSpPr txBox="1"/>
          <p:nvPr/>
        </p:nvSpPr>
        <p:spPr>
          <a:xfrm>
            <a:off x="6040187" y="5511657"/>
            <a:ext cx="1201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Feedback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722013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3FE5963-8010-45D6-A809-5E50D0F33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6AA2B1C-94B7-46E8-A01C-D0057A31F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605A886-BAE6-466F-8F06-A9652F266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9" name="コンテンツ プレースホルダー 1">
            <a:extLst>
              <a:ext uri="{FF2B5EF4-FFF2-40B4-BE49-F238E27FC236}">
                <a16:creationId xmlns:a16="http://schemas.microsoft.com/office/drawing/2014/main" id="{6CE2B944-C08C-4AFB-9451-DEF492A5A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kumimoji="1" lang="en-US" altLang="ja-JP" sz="2000" dirty="0"/>
              <a:t>(A) Proper Sounding Protocol for JTX / CBF</a:t>
            </a:r>
          </a:p>
          <a:p>
            <a:pPr lvl="1"/>
            <a:r>
              <a:rPr kumimoji="1" lang="en-US" altLang="ja-JP" sz="1800" dirty="0"/>
              <a:t>JTX and CBF have each Pros/Cons., so </a:t>
            </a:r>
            <a:r>
              <a:rPr kumimoji="1" lang="en-US" altLang="ja-JP" sz="1800" dirty="0" err="1">
                <a:solidFill>
                  <a:srgbClr val="0B66DF"/>
                </a:solidFill>
              </a:rPr>
              <a:t>TGbe</a:t>
            </a:r>
            <a:r>
              <a:rPr kumimoji="1" lang="en-US" altLang="ja-JP" sz="1800" dirty="0">
                <a:solidFill>
                  <a:srgbClr val="0B66DF"/>
                </a:solidFill>
              </a:rPr>
              <a:t> should support both.</a:t>
            </a:r>
          </a:p>
          <a:p>
            <a:pPr lvl="2"/>
            <a:r>
              <a:rPr kumimoji="1" lang="en-US" altLang="ja-JP" sz="1600" dirty="0"/>
              <a:t>JTX : High Throughput Gain, but strict synchronization and backhaul requirements [7].</a:t>
            </a:r>
          </a:p>
          <a:p>
            <a:pPr lvl="2"/>
            <a:r>
              <a:rPr kumimoji="1" lang="en-US" altLang="ja-JP" sz="1600" dirty="0"/>
              <a:t>CBF : Not strict synchronization and backhaul requirements, but lower throughput gain than JTX [8].</a:t>
            </a:r>
          </a:p>
          <a:p>
            <a:pPr lvl="1"/>
            <a:r>
              <a:rPr kumimoji="1" lang="en-US" altLang="ja-JP" sz="1800" dirty="0"/>
              <a:t>Slide 2 seems to be focused on JTX. </a:t>
            </a:r>
            <a:r>
              <a:rPr kumimoji="1" lang="en-US" altLang="ja-JP" sz="1800" b="1" dirty="0"/>
              <a:t>What are proper sounding protocols for JTX and CBF respectively</a:t>
            </a:r>
            <a:r>
              <a:rPr kumimoji="1" lang="en-US" altLang="ja-JP" sz="1800" dirty="0"/>
              <a:t>?</a:t>
            </a:r>
          </a:p>
          <a:p>
            <a:pPr lvl="1"/>
            <a:endParaRPr kumimoji="1" lang="en-US" altLang="ja-JP" sz="2000" dirty="0"/>
          </a:p>
          <a:p>
            <a:r>
              <a:rPr kumimoji="1" lang="en-US" altLang="ja-JP" sz="2000" dirty="0"/>
              <a:t>(B) How to optimize Feedback Information</a:t>
            </a:r>
          </a:p>
          <a:p>
            <a:pPr lvl="1"/>
            <a:r>
              <a:rPr kumimoji="1" lang="en-US" altLang="ja-JP" sz="1800" dirty="0"/>
              <a:t>If</a:t>
            </a:r>
            <a:r>
              <a:rPr kumimoji="1" lang="en-US" altLang="ja-JP" sz="1800" dirty="0">
                <a:solidFill>
                  <a:srgbClr val="FF0000"/>
                </a:solidFill>
              </a:rPr>
              <a:t> </a:t>
            </a:r>
            <a:r>
              <a:rPr kumimoji="1" lang="en-US" altLang="ja-JP" sz="1800" dirty="0"/>
              <a:t>AP collects feedback information of all links (from all APs to all STAs), </a:t>
            </a:r>
            <a:r>
              <a:rPr kumimoji="1" lang="en-US" altLang="ja-JP" sz="1800" dirty="0">
                <a:solidFill>
                  <a:srgbClr val="FF0000"/>
                </a:solidFill>
              </a:rPr>
              <a:t>overhead of reporting feedback </a:t>
            </a:r>
            <a:r>
              <a:rPr kumimoji="1" lang="en-US" altLang="ja-JP" sz="1800" dirty="0"/>
              <a:t>will become a serious problem. </a:t>
            </a:r>
            <a:endParaRPr kumimoji="1" lang="en-US" altLang="ja-JP" sz="1800" dirty="0">
              <a:highlight>
                <a:srgbClr val="FFFF00"/>
              </a:highlight>
            </a:endParaRPr>
          </a:p>
          <a:p>
            <a:pPr lvl="1"/>
            <a:r>
              <a:rPr kumimoji="1" lang="en-US" altLang="ja-JP" sz="1800" dirty="0"/>
              <a:t>Considering it, feedback information (num. of links) has better be limited. </a:t>
            </a:r>
            <a:r>
              <a:rPr kumimoji="1" lang="en-US" altLang="ja-JP" sz="1800" b="1" dirty="0"/>
              <a:t>How shall AP optimize feedback information?</a:t>
            </a:r>
          </a:p>
        </p:txBody>
      </p:sp>
      <p:sp>
        <p:nvSpPr>
          <p:cNvPr id="10" name="タイトル 2">
            <a:extLst>
              <a:ext uri="{FF2B5EF4-FFF2-40B4-BE49-F238E27FC236}">
                <a16:creationId xmlns:a16="http://schemas.microsoft.com/office/drawing/2014/main" id="{B7DC3008-6B7F-4107-B5C9-D0BF6DB67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Discussion Points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03784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F648DC-1181-4454-ADB5-0915156AD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546C862-2E6D-4B5A-8D86-B0B98CBCA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FEDD48B-CED4-4987-94DF-34474A33A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7" name="コンテンツ プレースホルダー 1">
            <a:extLst>
              <a:ext uri="{FF2B5EF4-FFF2-40B4-BE49-F238E27FC236}">
                <a16:creationId xmlns:a16="http://schemas.microsoft.com/office/drawing/2014/main" id="{607FEEB3-4672-484A-A530-6429511D8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074" y="1828800"/>
            <a:ext cx="7858126" cy="4114800"/>
          </a:xfrm>
        </p:spPr>
        <p:txBody>
          <a:bodyPr/>
          <a:lstStyle/>
          <a:p>
            <a:r>
              <a:rPr kumimoji="1" lang="en-US" altLang="ja-JP" sz="2000" dirty="0"/>
              <a:t>NDP Transmission</a:t>
            </a:r>
          </a:p>
          <a:p>
            <a:pPr lvl="1"/>
            <a:r>
              <a:rPr kumimoji="1" lang="en-US" altLang="ja-JP" sz="1800" dirty="0"/>
              <a:t>As for JTX, </a:t>
            </a:r>
            <a:r>
              <a:rPr kumimoji="1" lang="en-US" altLang="ja-JP" sz="1800" dirty="0">
                <a:solidFill>
                  <a:srgbClr val="0B66DF"/>
                </a:solidFill>
              </a:rPr>
              <a:t>synchronized transmission will be necessary.</a:t>
            </a:r>
          </a:p>
          <a:p>
            <a:pPr lvl="2"/>
            <a:r>
              <a:rPr kumimoji="1" lang="en-US" altLang="ja-JP" sz="1600" dirty="0"/>
              <a:t>Considering synchronization (CFO/SFO/timing offset),</a:t>
            </a:r>
            <a:r>
              <a:rPr kumimoji="1" lang="en-US" altLang="ja-JP" sz="1600" dirty="0">
                <a:solidFill>
                  <a:srgbClr val="0070C0"/>
                </a:solidFill>
              </a:rPr>
              <a:t> </a:t>
            </a:r>
            <a:r>
              <a:rPr kumimoji="1" lang="en-US" altLang="ja-JP" sz="1600" dirty="0">
                <a:solidFill>
                  <a:srgbClr val="FF0000"/>
                </a:solidFill>
              </a:rPr>
              <a:t>independent NDP transmission will degrade performance of JTX </a:t>
            </a:r>
            <a:r>
              <a:rPr kumimoji="1" lang="en-US" altLang="ja-JP" sz="1600" dirty="0"/>
              <a:t>[7]</a:t>
            </a:r>
          </a:p>
          <a:p>
            <a:pPr lvl="1"/>
            <a:r>
              <a:rPr kumimoji="1" lang="en-US" altLang="ja-JP" sz="1800" dirty="0"/>
              <a:t>As for CBF, </a:t>
            </a:r>
            <a:r>
              <a:rPr kumimoji="1" lang="en-US" altLang="ja-JP" sz="1800" dirty="0">
                <a:solidFill>
                  <a:srgbClr val="0B66DF"/>
                </a:solidFill>
              </a:rPr>
              <a:t>independent transmission will be better.</a:t>
            </a:r>
          </a:p>
          <a:p>
            <a:pPr lvl="2"/>
            <a:r>
              <a:rPr kumimoji="1" lang="en-US" altLang="ja-JP" sz="1600" dirty="0"/>
              <a:t>An AP makes steering matrix independently, so synchronized NDP transmission will be unnecessary. Independent will be easier. </a:t>
            </a: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EC46A207-41C4-4B58-9940-3551DB4FF5AF}"/>
              </a:ext>
            </a:extLst>
          </p:cNvPr>
          <p:cNvCxnSpPr/>
          <p:nvPr/>
        </p:nvCxnSpPr>
        <p:spPr bwMode="auto">
          <a:xfrm>
            <a:off x="5442687" y="6134817"/>
            <a:ext cx="1676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8B2C98C4-C2E3-4C5E-9342-465C791D9EE3}"/>
              </a:ext>
            </a:extLst>
          </p:cNvPr>
          <p:cNvCxnSpPr/>
          <p:nvPr/>
        </p:nvCxnSpPr>
        <p:spPr bwMode="auto">
          <a:xfrm>
            <a:off x="5442687" y="5774575"/>
            <a:ext cx="1676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D8621B87-9DD9-4545-A6F0-1A172D15DB3F}"/>
              </a:ext>
            </a:extLst>
          </p:cNvPr>
          <p:cNvCxnSpPr/>
          <p:nvPr/>
        </p:nvCxnSpPr>
        <p:spPr bwMode="auto">
          <a:xfrm>
            <a:off x="5442687" y="5364472"/>
            <a:ext cx="1676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F6212B9-D47F-46F4-9E47-55D573B53814}"/>
              </a:ext>
            </a:extLst>
          </p:cNvPr>
          <p:cNvSpPr/>
          <p:nvPr/>
        </p:nvSpPr>
        <p:spPr bwMode="auto">
          <a:xfrm>
            <a:off x="5746487" y="5049207"/>
            <a:ext cx="564498" cy="3047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</a:t>
            </a: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93150793-5E47-4E15-A82C-91A668E05404}"/>
              </a:ext>
            </a:extLst>
          </p:cNvPr>
          <p:cNvSpPr/>
          <p:nvPr/>
        </p:nvSpPr>
        <p:spPr bwMode="auto">
          <a:xfrm>
            <a:off x="6451995" y="5469792"/>
            <a:ext cx="564498" cy="3047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</a:t>
            </a: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EAE9EA9A-7768-4214-A71E-CB429B0C1D24}"/>
              </a:ext>
            </a:extLst>
          </p:cNvPr>
          <p:cNvCxnSpPr>
            <a:cxnSpLocks/>
          </p:cNvCxnSpPr>
          <p:nvPr/>
        </p:nvCxnSpPr>
        <p:spPr bwMode="auto">
          <a:xfrm>
            <a:off x="5746487" y="5049207"/>
            <a:ext cx="0" cy="10856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A55E66A-44BC-4D98-B827-2D9203C9C4DE}"/>
              </a:ext>
            </a:extLst>
          </p:cNvPr>
          <p:cNvSpPr txBox="1"/>
          <p:nvPr/>
        </p:nvSpPr>
        <p:spPr>
          <a:xfrm>
            <a:off x="5079396" y="5162666"/>
            <a:ext cx="5291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dirty="0"/>
              <a:t>AP1</a:t>
            </a:r>
          </a:p>
          <a:p>
            <a:pPr algn="r"/>
            <a:endParaRPr kumimoji="1" lang="en-US" altLang="ja-JP" sz="1200" dirty="0"/>
          </a:p>
          <a:p>
            <a:pPr algn="r"/>
            <a:r>
              <a:rPr kumimoji="1" lang="en-US" altLang="ja-JP" sz="1200" dirty="0"/>
              <a:t>AP2</a:t>
            </a:r>
          </a:p>
          <a:p>
            <a:pPr algn="r"/>
            <a:endParaRPr kumimoji="1" lang="en-US" altLang="ja-JP" sz="1200" dirty="0"/>
          </a:p>
          <a:p>
            <a:pPr algn="r"/>
            <a:r>
              <a:rPr kumimoji="1" lang="en-US" altLang="ja-JP" sz="1200" dirty="0"/>
              <a:t>STAs</a:t>
            </a: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E984A4E2-01F4-4231-A85F-246DF8D2BFC3}"/>
              </a:ext>
            </a:extLst>
          </p:cNvPr>
          <p:cNvCxnSpPr>
            <a:cxnSpLocks/>
          </p:cNvCxnSpPr>
          <p:nvPr/>
        </p:nvCxnSpPr>
        <p:spPr bwMode="auto">
          <a:xfrm>
            <a:off x="6451995" y="5469792"/>
            <a:ext cx="0" cy="64877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595B2DA-763B-4739-9718-DA562A3A95C3}"/>
              </a:ext>
            </a:extLst>
          </p:cNvPr>
          <p:cNvSpPr txBox="1"/>
          <p:nvPr/>
        </p:nvSpPr>
        <p:spPr>
          <a:xfrm>
            <a:off x="7083508" y="5239401"/>
            <a:ext cx="5291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dirty="0"/>
              <a:t>Time</a:t>
            </a:r>
          </a:p>
          <a:p>
            <a:pPr algn="r"/>
            <a:endParaRPr kumimoji="1" lang="en-US" altLang="ja-JP" sz="1200" dirty="0"/>
          </a:p>
          <a:p>
            <a:pPr algn="r"/>
            <a:r>
              <a:rPr kumimoji="1" lang="en-US" altLang="ja-JP" sz="1200" dirty="0"/>
              <a:t>Time</a:t>
            </a:r>
          </a:p>
          <a:p>
            <a:pPr algn="r"/>
            <a:endParaRPr kumimoji="1" lang="en-US" altLang="ja-JP" sz="1200" dirty="0"/>
          </a:p>
          <a:p>
            <a:pPr algn="r"/>
            <a:r>
              <a:rPr kumimoji="1" lang="en-US" altLang="ja-JP" sz="1200" dirty="0"/>
              <a:t>Time</a:t>
            </a: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C3F6DC13-ADEE-44BB-8AD5-DC79EB78DB40}"/>
              </a:ext>
            </a:extLst>
          </p:cNvPr>
          <p:cNvSpPr/>
          <p:nvPr/>
        </p:nvSpPr>
        <p:spPr bwMode="auto">
          <a:xfrm>
            <a:off x="5181253" y="4495800"/>
            <a:ext cx="2347035" cy="288000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Independent</a:t>
            </a:r>
            <a:endParaRPr kumimoji="0" lang="ja-JP" altLang="en-US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818870BE-F279-49D8-A6CD-4FCB32CA0826}"/>
              </a:ext>
            </a:extLst>
          </p:cNvPr>
          <p:cNvCxnSpPr/>
          <p:nvPr/>
        </p:nvCxnSpPr>
        <p:spPr bwMode="auto">
          <a:xfrm>
            <a:off x="2192091" y="6099634"/>
            <a:ext cx="1676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6058F256-1847-4480-ABEA-BA9B64293D53}"/>
              </a:ext>
            </a:extLst>
          </p:cNvPr>
          <p:cNvCxnSpPr/>
          <p:nvPr/>
        </p:nvCxnSpPr>
        <p:spPr bwMode="auto">
          <a:xfrm>
            <a:off x="2192091" y="5739392"/>
            <a:ext cx="1676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03B44160-5C27-4E3A-8675-E186B5DB7268}"/>
              </a:ext>
            </a:extLst>
          </p:cNvPr>
          <p:cNvCxnSpPr/>
          <p:nvPr/>
        </p:nvCxnSpPr>
        <p:spPr bwMode="auto">
          <a:xfrm>
            <a:off x="2192091" y="5329289"/>
            <a:ext cx="16764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5AC18862-F437-45F3-83CD-791E158934E7}"/>
              </a:ext>
            </a:extLst>
          </p:cNvPr>
          <p:cNvSpPr/>
          <p:nvPr/>
        </p:nvSpPr>
        <p:spPr bwMode="auto">
          <a:xfrm>
            <a:off x="2495891" y="5014024"/>
            <a:ext cx="564498" cy="3047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</a:t>
            </a: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68279D7E-7CDD-4A68-A3DB-D678CE481CBC}"/>
              </a:ext>
            </a:extLst>
          </p:cNvPr>
          <p:cNvSpPr/>
          <p:nvPr/>
        </p:nvSpPr>
        <p:spPr bwMode="auto">
          <a:xfrm>
            <a:off x="2495891" y="5434609"/>
            <a:ext cx="564498" cy="304783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NDP</a:t>
            </a: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D178A3CD-3A68-4673-8CD7-8D7D00A069B3}"/>
              </a:ext>
            </a:extLst>
          </p:cNvPr>
          <p:cNvCxnSpPr>
            <a:cxnSpLocks/>
          </p:cNvCxnSpPr>
          <p:nvPr/>
        </p:nvCxnSpPr>
        <p:spPr bwMode="auto">
          <a:xfrm>
            <a:off x="2495891" y="5014024"/>
            <a:ext cx="0" cy="108561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7DD50D28-E544-416A-A41E-FAF89B155350}"/>
              </a:ext>
            </a:extLst>
          </p:cNvPr>
          <p:cNvSpPr txBox="1"/>
          <p:nvPr/>
        </p:nvSpPr>
        <p:spPr>
          <a:xfrm>
            <a:off x="1828800" y="5127483"/>
            <a:ext cx="5291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dirty="0"/>
              <a:t>AP1</a:t>
            </a:r>
          </a:p>
          <a:p>
            <a:pPr algn="r"/>
            <a:endParaRPr kumimoji="1" lang="en-US" altLang="ja-JP" sz="1200" dirty="0"/>
          </a:p>
          <a:p>
            <a:pPr algn="r"/>
            <a:r>
              <a:rPr kumimoji="1" lang="en-US" altLang="ja-JP" sz="1200" dirty="0"/>
              <a:t>AP2</a:t>
            </a:r>
          </a:p>
          <a:p>
            <a:pPr algn="r"/>
            <a:endParaRPr kumimoji="1" lang="en-US" altLang="ja-JP" sz="1200" dirty="0"/>
          </a:p>
          <a:p>
            <a:pPr algn="r"/>
            <a:r>
              <a:rPr kumimoji="1" lang="en-US" altLang="ja-JP" sz="1200" dirty="0"/>
              <a:t>STAs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3FBB6ED-8C85-4C3C-B04B-7C7B81E6C9AC}"/>
              </a:ext>
            </a:extLst>
          </p:cNvPr>
          <p:cNvSpPr txBox="1"/>
          <p:nvPr/>
        </p:nvSpPr>
        <p:spPr>
          <a:xfrm>
            <a:off x="3792727" y="5217561"/>
            <a:ext cx="5291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dirty="0"/>
              <a:t>Time</a:t>
            </a:r>
          </a:p>
          <a:p>
            <a:pPr algn="r"/>
            <a:endParaRPr kumimoji="1" lang="en-US" altLang="ja-JP" sz="1200" dirty="0"/>
          </a:p>
          <a:p>
            <a:pPr algn="r"/>
            <a:r>
              <a:rPr kumimoji="1" lang="en-US" altLang="ja-JP" sz="1200" dirty="0"/>
              <a:t>Time</a:t>
            </a:r>
          </a:p>
          <a:p>
            <a:pPr algn="r"/>
            <a:endParaRPr kumimoji="1" lang="en-US" altLang="ja-JP" sz="1200" dirty="0"/>
          </a:p>
          <a:p>
            <a:pPr algn="r"/>
            <a:r>
              <a:rPr kumimoji="1" lang="en-US" altLang="ja-JP" sz="1200" dirty="0"/>
              <a:t>Time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BB85AE34-DF23-4D1B-AB6C-C2BB671D1F26}"/>
              </a:ext>
            </a:extLst>
          </p:cNvPr>
          <p:cNvSpPr/>
          <p:nvPr/>
        </p:nvSpPr>
        <p:spPr bwMode="auto">
          <a:xfrm>
            <a:off x="1903418" y="4495800"/>
            <a:ext cx="2347035" cy="288000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8" charset="0"/>
              </a:rPr>
              <a:t>Synchronized</a:t>
            </a:r>
            <a:endParaRPr kumimoji="0" lang="ja-JP" altLang="en-US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タイトル 2">
            <a:extLst>
              <a:ext uri="{FF2B5EF4-FFF2-40B4-BE49-F238E27FC236}">
                <a16:creationId xmlns:a16="http://schemas.microsoft.com/office/drawing/2014/main" id="{5B1C599C-3223-490D-A89F-32121AF73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(A) Proper Sounding Protocol for JTX/CBF</a:t>
            </a:r>
          </a:p>
        </p:txBody>
      </p:sp>
    </p:spTree>
    <p:extLst>
      <p:ext uri="{BB962C8B-B14F-4D97-AF65-F5344CB8AC3E}">
        <p14:creationId xmlns:p14="http://schemas.microsoft.com/office/powerpoint/2010/main" val="13420441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2CAD53-4C18-423B-8D37-5140D9998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014F2FD-E8F8-44FA-9C9C-0F7FABA81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865C09A-C81C-494E-8C5D-DDCDDA8940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42" name="コンテンツ プレースホルダー 1">
            <a:extLst>
              <a:ext uri="{FF2B5EF4-FFF2-40B4-BE49-F238E27FC236}">
                <a16:creationId xmlns:a16="http://schemas.microsoft.com/office/drawing/2014/main" id="{855878FA-1884-49DC-B2D8-AB149424D5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224" y="1828800"/>
            <a:ext cx="7858126" cy="4114800"/>
          </a:xfrm>
        </p:spPr>
        <p:txBody>
          <a:bodyPr/>
          <a:lstStyle/>
          <a:p>
            <a:r>
              <a:rPr kumimoji="1" lang="en-US" altLang="ja-JP" sz="2000" dirty="0"/>
              <a:t>Feedback Information Collection</a:t>
            </a:r>
          </a:p>
          <a:p>
            <a:pPr lvl="1"/>
            <a:r>
              <a:rPr kumimoji="1" lang="en-US" altLang="ja-JP" sz="1800" dirty="0"/>
              <a:t>As for JTX</a:t>
            </a:r>
            <a:r>
              <a:rPr kumimoji="1" lang="en-US" altLang="ja-JP" sz="1800" dirty="0">
                <a:solidFill>
                  <a:srgbClr val="0070C0"/>
                </a:solidFill>
              </a:rPr>
              <a:t>, </a:t>
            </a:r>
            <a:r>
              <a:rPr kumimoji="1" lang="en-US" altLang="ja-JP" sz="1800" dirty="0">
                <a:solidFill>
                  <a:srgbClr val="0B66DF"/>
                </a:solidFill>
              </a:rPr>
              <a:t>one AP will have to collect feedback information of all links</a:t>
            </a:r>
          </a:p>
          <a:p>
            <a:pPr lvl="2"/>
            <a:r>
              <a:rPr kumimoji="1" lang="en-US" altLang="ja-JP" sz="1600" dirty="0"/>
              <a:t>Multi-AP need to make steering matrix together, so all estimated channel state should be collected to the one AP (maybe Master AP)</a:t>
            </a:r>
          </a:p>
          <a:p>
            <a:pPr lvl="1"/>
            <a:r>
              <a:rPr kumimoji="1" lang="en-US" altLang="ja-JP" sz="1800" dirty="0"/>
              <a:t>As for CBF, </a:t>
            </a:r>
            <a:r>
              <a:rPr kumimoji="1" lang="en-US" altLang="ja-JP" sz="1800" dirty="0">
                <a:solidFill>
                  <a:srgbClr val="0B66DF"/>
                </a:solidFill>
              </a:rPr>
              <a:t>each AP will have to collect feedback information of each link</a:t>
            </a:r>
          </a:p>
          <a:p>
            <a:pPr lvl="2"/>
            <a:r>
              <a:rPr kumimoji="1" lang="en-US" altLang="ja-JP" sz="1600" dirty="0"/>
              <a:t>An AP makes steering matrix independently, so  the AP need only estimated channel state from itself to STAs.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F1A633D5-F67C-46D9-A8D3-E709154CFA07}"/>
              </a:ext>
            </a:extLst>
          </p:cNvPr>
          <p:cNvSpPr/>
          <p:nvPr/>
        </p:nvSpPr>
        <p:spPr bwMode="auto">
          <a:xfrm>
            <a:off x="4876800" y="4114800"/>
            <a:ext cx="3642396" cy="288000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600" dirty="0">
                <a:solidFill>
                  <a:schemeClr val="bg1"/>
                </a:solidFill>
                <a:latin typeface="Times New Roman" pitchFamily="18" charset="0"/>
              </a:rPr>
              <a:t>Each AP collects feedback of each link</a:t>
            </a:r>
            <a:endParaRPr lang="ja-JP" altLang="en-US" sz="1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80C2C920-71E6-4246-946F-52839DE301B9}"/>
              </a:ext>
            </a:extLst>
          </p:cNvPr>
          <p:cNvSpPr/>
          <p:nvPr/>
        </p:nvSpPr>
        <p:spPr bwMode="auto">
          <a:xfrm>
            <a:off x="798962" y="4127762"/>
            <a:ext cx="3276000" cy="288000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dirty="0">
                <a:solidFill>
                  <a:schemeClr val="bg1"/>
                </a:solidFill>
                <a:latin typeface="Times New Roman" pitchFamily="18" charset="0"/>
              </a:rPr>
              <a:t>AP1 collects feedback of all links</a:t>
            </a:r>
            <a:endParaRPr kumimoji="0" lang="ja-JP" altLang="en-US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2AF77459-B928-4905-BD21-ADBE1D80136C}"/>
              </a:ext>
            </a:extLst>
          </p:cNvPr>
          <p:cNvCxnSpPr>
            <a:cxnSpLocks/>
          </p:cNvCxnSpPr>
          <p:nvPr/>
        </p:nvCxnSpPr>
        <p:spPr bwMode="auto">
          <a:xfrm>
            <a:off x="1015799" y="5897955"/>
            <a:ext cx="290309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14BA2B84-F915-48C9-9EAE-DD0B65A8103A}"/>
              </a:ext>
            </a:extLst>
          </p:cNvPr>
          <p:cNvCxnSpPr>
            <a:cxnSpLocks/>
          </p:cNvCxnSpPr>
          <p:nvPr/>
        </p:nvCxnSpPr>
        <p:spPr bwMode="auto">
          <a:xfrm>
            <a:off x="1015799" y="5474960"/>
            <a:ext cx="290309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A1C90E51-8436-49B4-A603-2E355819F7FF}"/>
              </a:ext>
            </a:extLst>
          </p:cNvPr>
          <p:cNvCxnSpPr>
            <a:cxnSpLocks/>
          </p:cNvCxnSpPr>
          <p:nvPr/>
        </p:nvCxnSpPr>
        <p:spPr bwMode="auto">
          <a:xfrm>
            <a:off x="1037589" y="5211078"/>
            <a:ext cx="288130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0CCBD96-5BFC-42DC-A2C7-2BF9460364D2}"/>
              </a:ext>
            </a:extLst>
          </p:cNvPr>
          <p:cNvSpPr txBox="1"/>
          <p:nvPr/>
        </p:nvSpPr>
        <p:spPr>
          <a:xfrm>
            <a:off x="503055" y="5092162"/>
            <a:ext cx="5918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dirty="0"/>
              <a:t>AP1</a:t>
            </a:r>
          </a:p>
          <a:p>
            <a:pPr algn="r"/>
            <a:endParaRPr kumimoji="1" lang="en-US" altLang="ja-JP" sz="600" dirty="0"/>
          </a:p>
          <a:p>
            <a:pPr algn="r"/>
            <a:r>
              <a:rPr kumimoji="1" lang="en-US" altLang="ja-JP" sz="1200" dirty="0"/>
              <a:t>AP2</a:t>
            </a:r>
          </a:p>
          <a:p>
            <a:pPr algn="r"/>
            <a:endParaRPr kumimoji="1" lang="en-US" altLang="ja-JP" sz="1200" dirty="0"/>
          </a:p>
          <a:p>
            <a:pPr algn="r"/>
            <a:r>
              <a:rPr kumimoji="1" lang="en-US" altLang="ja-JP" sz="1200" dirty="0"/>
              <a:t>STAs</a:t>
            </a:r>
          </a:p>
        </p:txBody>
      </p: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29D4AAA8-1A9C-49BD-A539-C4BF1401BABE}"/>
              </a:ext>
            </a:extLst>
          </p:cNvPr>
          <p:cNvCxnSpPr>
            <a:cxnSpLocks/>
          </p:cNvCxnSpPr>
          <p:nvPr/>
        </p:nvCxnSpPr>
        <p:spPr bwMode="auto">
          <a:xfrm flipV="1">
            <a:off x="1987202" y="5203892"/>
            <a:ext cx="0" cy="7000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2D5E60A3-A20A-475A-8E7C-A4368E1E1BE6}"/>
              </a:ext>
            </a:extLst>
          </p:cNvPr>
          <p:cNvSpPr/>
          <p:nvPr/>
        </p:nvSpPr>
        <p:spPr bwMode="auto">
          <a:xfrm>
            <a:off x="1987201" y="5706097"/>
            <a:ext cx="1512000" cy="1888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DD85C1D6-ACFB-450A-935F-1A92FAF90B94}"/>
              </a:ext>
            </a:extLst>
          </p:cNvPr>
          <p:cNvSpPr txBox="1"/>
          <p:nvPr/>
        </p:nvSpPr>
        <p:spPr>
          <a:xfrm>
            <a:off x="3959293" y="5054445"/>
            <a:ext cx="5918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time</a:t>
            </a:r>
          </a:p>
          <a:p>
            <a:endParaRPr kumimoji="1" lang="en-US" altLang="ja-JP" sz="600" dirty="0"/>
          </a:p>
          <a:p>
            <a:r>
              <a:rPr kumimoji="1" lang="en-US" altLang="ja-JP" sz="1200" dirty="0"/>
              <a:t>time</a:t>
            </a:r>
          </a:p>
          <a:p>
            <a:endParaRPr kumimoji="1" lang="en-US" altLang="ja-JP" sz="1200" dirty="0"/>
          </a:p>
          <a:p>
            <a:r>
              <a:rPr kumimoji="1" lang="en-US" altLang="ja-JP" sz="1200" dirty="0"/>
              <a:t>time</a:t>
            </a:r>
          </a:p>
          <a:p>
            <a:endParaRPr kumimoji="1" lang="en-US" altLang="ja-JP" sz="600" dirty="0"/>
          </a:p>
        </p:txBody>
      </p: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9092432E-3230-4CC6-BCBB-36A405D96A4F}"/>
              </a:ext>
            </a:extLst>
          </p:cNvPr>
          <p:cNvGrpSpPr/>
          <p:nvPr/>
        </p:nvGrpSpPr>
        <p:grpSpPr>
          <a:xfrm>
            <a:off x="1295400" y="4583187"/>
            <a:ext cx="679801" cy="1320804"/>
            <a:chOff x="5486400" y="1478170"/>
            <a:chExt cx="679801" cy="1320804"/>
          </a:xfrm>
        </p:grpSpPr>
        <p:sp>
          <p:nvSpPr>
            <p:cNvPr id="53" name="正方形/長方形 52">
              <a:extLst>
                <a:ext uri="{FF2B5EF4-FFF2-40B4-BE49-F238E27FC236}">
                  <a16:creationId xmlns:a16="http://schemas.microsoft.com/office/drawing/2014/main" id="{62548A1E-1D95-4D35-8CF7-7DB3DDA79603}"/>
                </a:ext>
              </a:extLst>
            </p:cNvPr>
            <p:cNvSpPr/>
            <p:nvPr/>
          </p:nvSpPr>
          <p:spPr bwMode="auto">
            <a:xfrm>
              <a:off x="5638800" y="1924622"/>
              <a:ext cx="343714" cy="18143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4" name="直線矢印コネクタ 53">
              <a:extLst>
                <a:ext uri="{FF2B5EF4-FFF2-40B4-BE49-F238E27FC236}">
                  <a16:creationId xmlns:a16="http://schemas.microsoft.com/office/drawing/2014/main" id="{76C82D8E-5BD7-4C24-81E2-D9848C5DFC6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638945" y="2013914"/>
              <a:ext cx="0" cy="78506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764F57CF-1AFD-4F5E-A454-F7F1472108A1}"/>
                </a:ext>
              </a:extLst>
            </p:cNvPr>
            <p:cNvSpPr txBox="1"/>
            <p:nvPr/>
          </p:nvSpPr>
          <p:spPr>
            <a:xfrm>
              <a:off x="5486400" y="1478170"/>
              <a:ext cx="6798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200" dirty="0"/>
                <a:t>BFRP</a:t>
              </a:r>
            </a:p>
            <a:p>
              <a:pPr algn="ctr"/>
              <a:r>
                <a:rPr kumimoji="1" lang="en-US" altLang="ja-JP" sz="1200" dirty="0"/>
                <a:t>Trigger</a:t>
              </a:r>
              <a:endParaRPr kumimoji="1" lang="ja-JP" altLang="en-US" sz="1200" dirty="0"/>
            </a:p>
          </p:txBody>
        </p:sp>
      </p:grp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E1AAA317-29BC-4AB8-A670-3C0A2D925EAE}"/>
              </a:ext>
            </a:extLst>
          </p:cNvPr>
          <p:cNvSpPr txBox="1"/>
          <p:nvPr/>
        </p:nvSpPr>
        <p:spPr>
          <a:xfrm>
            <a:off x="1164655" y="5862935"/>
            <a:ext cx="3155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Feedback of all links</a:t>
            </a:r>
            <a:br>
              <a:rPr kumimoji="1" lang="en-US" altLang="ja-JP" sz="1200" dirty="0"/>
            </a:br>
            <a:r>
              <a:rPr kumimoji="1" lang="en-US" altLang="ja-JP" sz="1200" dirty="0"/>
              <a:t> (AP1-STAs &amp; AP2-STAs)</a:t>
            </a:r>
            <a:endParaRPr kumimoji="1" lang="ja-JP" altLang="en-US" sz="1200" dirty="0"/>
          </a:p>
        </p:txBody>
      </p: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9613849F-50FA-4C37-B1D7-42E534C2FCFF}"/>
              </a:ext>
            </a:extLst>
          </p:cNvPr>
          <p:cNvCxnSpPr>
            <a:cxnSpLocks/>
          </p:cNvCxnSpPr>
          <p:nvPr/>
        </p:nvCxnSpPr>
        <p:spPr bwMode="auto">
          <a:xfrm>
            <a:off x="5222109" y="5841647"/>
            <a:ext cx="319021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8" name="直線矢印コネクタ 57">
            <a:extLst>
              <a:ext uri="{FF2B5EF4-FFF2-40B4-BE49-F238E27FC236}">
                <a16:creationId xmlns:a16="http://schemas.microsoft.com/office/drawing/2014/main" id="{C9B28617-E9AB-40CD-A61D-505CE9A8FAAB}"/>
              </a:ext>
            </a:extLst>
          </p:cNvPr>
          <p:cNvCxnSpPr>
            <a:cxnSpLocks/>
          </p:cNvCxnSpPr>
          <p:nvPr/>
        </p:nvCxnSpPr>
        <p:spPr bwMode="auto">
          <a:xfrm>
            <a:off x="5222109" y="5418652"/>
            <a:ext cx="319021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AFE26CB1-244F-41AD-99B8-D25CD3919352}"/>
              </a:ext>
            </a:extLst>
          </p:cNvPr>
          <p:cNvCxnSpPr>
            <a:cxnSpLocks/>
          </p:cNvCxnSpPr>
          <p:nvPr/>
        </p:nvCxnSpPr>
        <p:spPr bwMode="auto">
          <a:xfrm>
            <a:off x="5243899" y="5154770"/>
            <a:ext cx="3168429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2CCADAE1-B7A8-4E35-BCFC-8A38C5589A62}"/>
              </a:ext>
            </a:extLst>
          </p:cNvPr>
          <p:cNvSpPr txBox="1"/>
          <p:nvPr/>
        </p:nvSpPr>
        <p:spPr>
          <a:xfrm>
            <a:off x="4709365" y="5035854"/>
            <a:ext cx="5918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200" dirty="0"/>
              <a:t>AP1</a:t>
            </a:r>
          </a:p>
          <a:p>
            <a:pPr algn="r"/>
            <a:endParaRPr kumimoji="1" lang="en-US" altLang="ja-JP" sz="600" dirty="0"/>
          </a:p>
          <a:p>
            <a:pPr algn="r"/>
            <a:r>
              <a:rPr kumimoji="1" lang="en-US" altLang="ja-JP" sz="1200" dirty="0"/>
              <a:t>AP2</a:t>
            </a:r>
          </a:p>
          <a:p>
            <a:pPr algn="r"/>
            <a:endParaRPr kumimoji="1" lang="en-US" altLang="ja-JP" sz="1200" dirty="0"/>
          </a:p>
          <a:p>
            <a:pPr algn="r"/>
            <a:r>
              <a:rPr kumimoji="1" lang="en-US" altLang="ja-JP" sz="1200" dirty="0"/>
              <a:t>STAs</a:t>
            </a:r>
          </a:p>
        </p:txBody>
      </p:sp>
      <p:cxnSp>
        <p:nvCxnSpPr>
          <p:cNvPr id="61" name="直線矢印コネクタ 60">
            <a:extLst>
              <a:ext uri="{FF2B5EF4-FFF2-40B4-BE49-F238E27FC236}">
                <a16:creationId xmlns:a16="http://schemas.microsoft.com/office/drawing/2014/main" id="{DA4617DE-8AF0-467D-9324-7290BD4DD499}"/>
              </a:ext>
            </a:extLst>
          </p:cNvPr>
          <p:cNvCxnSpPr>
            <a:cxnSpLocks/>
          </p:cNvCxnSpPr>
          <p:nvPr/>
        </p:nvCxnSpPr>
        <p:spPr bwMode="auto">
          <a:xfrm flipV="1">
            <a:off x="5949602" y="5147584"/>
            <a:ext cx="0" cy="7000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944AD283-484F-4A4D-8180-F2C241618669}"/>
              </a:ext>
            </a:extLst>
          </p:cNvPr>
          <p:cNvSpPr/>
          <p:nvPr/>
        </p:nvSpPr>
        <p:spPr bwMode="auto">
          <a:xfrm>
            <a:off x="5949601" y="5649789"/>
            <a:ext cx="756000" cy="1888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5BF9EC39-7F29-4BA9-9019-91BF20836B95}"/>
              </a:ext>
            </a:extLst>
          </p:cNvPr>
          <p:cNvSpPr txBox="1"/>
          <p:nvPr/>
        </p:nvSpPr>
        <p:spPr>
          <a:xfrm>
            <a:off x="8342606" y="5005081"/>
            <a:ext cx="5918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/>
              <a:t>time</a:t>
            </a:r>
          </a:p>
          <a:p>
            <a:endParaRPr kumimoji="1" lang="en-US" altLang="ja-JP" sz="600" dirty="0"/>
          </a:p>
          <a:p>
            <a:r>
              <a:rPr kumimoji="1" lang="en-US" altLang="ja-JP" sz="1200" dirty="0"/>
              <a:t>time</a:t>
            </a:r>
          </a:p>
          <a:p>
            <a:endParaRPr kumimoji="1" lang="en-US" altLang="ja-JP" sz="1200" dirty="0"/>
          </a:p>
          <a:p>
            <a:r>
              <a:rPr kumimoji="1" lang="en-US" altLang="ja-JP" sz="1200" dirty="0"/>
              <a:t>time</a:t>
            </a:r>
          </a:p>
          <a:p>
            <a:endParaRPr kumimoji="1" lang="en-US" altLang="ja-JP" sz="600" dirty="0"/>
          </a:p>
        </p:txBody>
      </p: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8F0BE839-DD66-4A15-8D07-2496018C7508}"/>
              </a:ext>
            </a:extLst>
          </p:cNvPr>
          <p:cNvGrpSpPr/>
          <p:nvPr/>
        </p:nvGrpSpPr>
        <p:grpSpPr>
          <a:xfrm>
            <a:off x="5257800" y="4526879"/>
            <a:ext cx="679801" cy="1320804"/>
            <a:chOff x="5486400" y="1478170"/>
            <a:chExt cx="679801" cy="1320804"/>
          </a:xfrm>
        </p:grpSpPr>
        <p:sp>
          <p:nvSpPr>
            <p:cNvPr id="65" name="正方形/長方形 64">
              <a:extLst>
                <a:ext uri="{FF2B5EF4-FFF2-40B4-BE49-F238E27FC236}">
                  <a16:creationId xmlns:a16="http://schemas.microsoft.com/office/drawing/2014/main" id="{1A2987F5-263F-4AB4-8934-0BCE50F3D04B}"/>
                </a:ext>
              </a:extLst>
            </p:cNvPr>
            <p:cNvSpPr/>
            <p:nvPr/>
          </p:nvSpPr>
          <p:spPr bwMode="auto">
            <a:xfrm>
              <a:off x="5638800" y="1924622"/>
              <a:ext cx="343714" cy="18143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66" name="直線矢印コネクタ 65">
              <a:extLst>
                <a:ext uri="{FF2B5EF4-FFF2-40B4-BE49-F238E27FC236}">
                  <a16:creationId xmlns:a16="http://schemas.microsoft.com/office/drawing/2014/main" id="{D9E347A4-D273-4C0E-A44C-4E16DE10FBAC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638945" y="2013914"/>
              <a:ext cx="0" cy="78506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A824B83B-A8FF-4920-A346-FAE44A30E0C8}"/>
                </a:ext>
              </a:extLst>
            </p:cNvPr>
            <p:cNvSpPr txBox="1"/>
            <p:nvPr/>
          </p:nvSpPr>
          <p:spPr>
            <a:xfrm>
              <a:off x="5486400" y="1478170"/>
              <a:ext cx="6798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200" dirty="0"/>
                <a:t>BFRP</a:t>
              </a:r>
            </a:p>
            <a:p>
              <a:pPr algn="ctr"/>
              <a:r>
                <a:rPr kumimoji="1" lang="en-US" altLang="ja-JP" sz="1200" dirty="0"/>
                <a:t>Trigger</a:t>
              </a:r>
              <a:endParaRPr kumimoji="1" lang="ja-JP" altLang="en-US" sz="1200" dirty="0"/>
            </a:p>
          </p:txBody>
        </p:sp>
      </p:grp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F63A6A48-AA34-422C-9E11-2AFC94A635A4}"/>
              </a:ext>
            </a:extLst>
          </p:cNvPr>
          <p:cNvCxnSpPr>
            <a:cxnSpLocks/>
          </p:cNvCxnSpPr>
          <p:nvPr/>
        </p:nvCxnSpPr>
        <p:spPr bwMode="auto">
          <a:xfrm flipV="1">
            <a:off x="7420293" y="5431063"/>
            <a:ext cx="0" cy="4075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A0360D7E-E480-4814-B2E2-93C95B405196}"/>
              </a:ext>
            </a:extLst>
          </p:cNvPr>
          <p:cNvSpPr/>
          <p:nvPr/>
        </p:nvSpPr>
        <p:spPr bwMode="auto">
          <a:xfrm>
            <a:off x="7415531" y="5649789"/>
            <a:ext cx="756000" cy="188838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71" name="グループ化 70">
            <a:extLst>
              <a:ext uri="{FF2B5EF4-FFF2-40B4-BE49-F238E27FC236}">
                <a16:creationId xmlns:a16="http://schemas.microsoft.com/office/drawing/2014/main" id="{F1DD3BA7-25CB-4AC0-B88B-A41324CA50E3}"/>
              </a:ext>
            </a:extLst>
          </p:cNvPr>
          <p:cNvGrpSpPr/>
          <p:nvPr/>
        </p:nvGrpSpPr>
        <p:grpSpPr>
          <a:xfrm>
            <a:off x="6751987" y="4741489"/>
            <a:ext cx="679801" cy="1085067"/>
            <a:chOff x="5471523" y="1713907"/>
            <a:chExt cx="679801" cy="1085067"/>
          </a:xfrm>
        </p:grpSpPr>
        <p:sp>
          <p:nvSpPr>
            <p:cNvPr id="72" name="正方形/長方形 71">
              <a:extLst>
                <a:ext uri="{FF2B5EF4-FFF2-40B4-BE49-F238E27FC236}">
                  <a16:creationId xmlns:a16="http://schemas.microsoft.com/office/drawing/2014/main" id="{141557FF-5D03-47B5-9A72-2B06B02AB6E1}"/>
                </a:ext>
              </a:extLst>
            </p:cNvPr>
            <p:cNvSpPr/>
            <p:nvPr/>
          </p:nvSpPr>
          <p:spPr bwMode="auto">
            <a:xfrm>
              <a:off x="5639567" y="2210545"/>
              <a:ext cx="343714" cy="181439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73" name="直線矢印コネクタ 72">
              <a:extLst>
                <a:ext uri="{FF2B5EF4-FFF2-40B4-BE49-F238E27FC236}">
                  <a16:creationId xmlns:a16="http://schemas.microsoft.com/office/drawing/2014/main" id="{167FC03D-2F33-4F75-8345-B09B9A40442D}"/>
                </a:ext>
              </a:extLst>
            </p:cNvPr>
            <p:cNvCxnSpPr>
              <a:cxnSpLocks/>
              <a:stCxn id="72" idx="1"/>
            </p:cNvCxnSpPr>
            <p:nvPr/>
          </p:nvCxnSpPr>
          <p:spPr bwMode="auto">
            <a:xfrm flipH="1">
              <a:off x="5638945" y="2301265"/>
              <a:ext cx="622" cy="49770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74" name="テキスト ボックス 73">
              <a:extLst>
                <a:ext uri="{FF2B5EF4-FFF2-40B4-BE49-F238E27FC236}">
                  <a16:creationId xmlns:a16="http://schemas.microsoft.com/office/drawing/2014/main" id="{B4092079-7069-4A3D-966A-240CC84DBF3B}"/>
                </a:ext>
              </a:extLst>
            </p:cNvPr>
            <p:cNvSpPr txBox="1"/>
            <p:nvPr/>
          </p:nvSpPr>
          <p:spPr>
            <a:xfrm>
              <a:off x="5471523" y="1713907"/>
              <a:ext cx="67980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1200" dirty="0"/>
                <a:t>BFRP</a:t>
              </a:r>
            </a:p>
            <a:p>
              <a:pPr algn="ctr"/>
              <a:r>
                <a:rPr kumimoji="1" lang="en-US" altLang="ja-JP" sz="1200" dirty="0"/>
                <a:t>Trigger</a:t>
              </a:r>
              <a:endParaRPr kumimoji="1" lang="ja-JP" altLang="en-US" sz="1200" dirty="0"/>
            </a:p>
          </p:txBody>
        </p:sp>
      </p:grpSp>
      <p:sp>
        <p:nvSpPr>
          <p:cNvPr id="77" name="タイトル 2">
            <a:extLst>
              <a:ext uri="{FF2B5EF4-FFF2-40B4-BE49-F238E27FC236}">
                <a16:creationId xmlns:a16="http://schemas.microsoft.com/office/drawing/2014/main" id="{D97EE153-ED09-49E2-817F-E3998264B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kumimoji="1" lang="en-US" altLang="ja-JP" sz="2800" dirty="0"/>
              <a:t>(A) Proper Sounding Protocol for JTX/CBF</a:t>
            </a:r>
          </a:p>
        </p:txBody>
      </p: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8271FB5B-B0E2-4B86-8DC6-42B99E558BE0}"/>
              </a:ext>
            </a:extLst>
          </p:cNvPr>
          <p:cNvSpPr txBox="1"/>
          <p:nvPr/>
        </p:nvSpPr>
        <p:spPr>
          <a:xfrm>
            <a:off x="5410200" y="5826400"/>
            <a:ext cx="1731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Feedback </a:t>
            </a:r>
          </a:p>
          <a:p>
            <a:pPr algn="ctr"/>
            <a:r>
              <a:rPr kumimoji="1" lang="en-US" altLang="ja-JP" sz="1200" dirty="0"/>
              <a:t>of AP1-STAs</a:t>
            </a: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08C8202B-2D8F-4E64-B353-8136D7C81D10}"/>
              </a:ext>
            </a:extLst>
          </p:cNvPr>
          <p:cNvSpPr txBox="1"/>
          <p:nvPr/>
        </p:nvSpPr>
        <p:spPr>
          <a:xfrm>
            <a:off x="7010400" y="5823650"/>
            <a:ext cx="17313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/>
              <a:t>Feedback</a:t>
            </a:r>
          </a:p>
          <a:p>
            <a:pPr algn="ctr"/>
            <a:r>
              <a:rPr kumimoji="1" lang="en-US" altLang="ja-JP" sz="1200" dirty="0"/>
              <a:t>of AP2-STAs</a:t>
            </a:r>
          </a:p>
        </p:txBody>
      </p:sp>
    </p:spTree>
    <p:extLst>
      <p:ext uri="{BB962C8B-B14F-4D97-AF65-F5344CB8AC3E}">
        <p14:creationId xmlns:p14="http://schemas.microsoft.com/office/powerpoint/2010/main" val="10316111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グループ化 71">
            <a:extLst>
              <a:ext uri="{FF2B5EF4-FFF2-40B4-BE49-F238E27FC236}">
                <a16:creationId xmlns:a16="http://schemas.microsoft.com/office/drawing/2014/main" id="{438EB64D-C673-4EE5-99D3-B350CDE00F7F}"/>
              </a:ext>
            </a:extLst>
          </p:cNvPr>
          <p:cNvGrpSpPr/>
          <p:nvPr/>
        </p:nvGrpSpPr>
        <p:grpSpPr>
          <a:xfrm>
            <a:off x="49488" y="4439619"/>
            <a:ext cx="8876887" cy="1275449"/>
            <a:chOff x="313689" y="4303883"/>
            <a:chExt cx="7611111" cy="1054090"/>
          </a:xfrm>
        </p:grpSpPr>
        <p:pic>
          <p:nvPicPr>
            <p:cNvPr id="70" name="図 69">
              <a:extLst>
                <a:ext uri="{FF2B5EF4-FFF2-40B4-BE49-F238E27FC236}">
                  <a16:creationId xmlns:a16="http://schemas.microsoft.com/office/drawing/2014/main" id="{564594E7-141B-4241-964D-ED1C10CA727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76722" y="4303883"/>
              <a:ext cx="4148078" cy="1054090"/>
            </a:xfrm>
            <a:prstGeom prst="rect">
              <a:avLst/>
            </a:prstGeom>
          </p:spPr>
        </p:pic>
        <p:pic>
          <p:nvPicPr>
            <p:cNvPr id="71" name="図 70">
              <a:extLst>
                <a:ext uri="{FF2B5EF4-FFF2-40B4-BE49-F238E27FC236}">
                  <a16:creationId xmlns:a16="http://schemas.microsoft.com/office/drawing/2014/main" id="{3BE1E0A7-C541-4486-8539-5E5F36056A5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3689" y="4303883"/>
              <a:ext cx="3580491" cy="1054090"/>
            </a:xfrm>
            <a:prstGeom prst="rect">
              <a:avLst/>
            </a:prstGeom>
          </p:spPr>
        </p:pic>
      </p:grpSp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AD3B68AE-AF93-4031-A5D6-BA820CDFF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8210758" cy="4114800"/>
          </a:xfrm>
        </p:spPr>
        <p:txBody>
          <a:bodyPr/>
          <a:lstStyle/>
          <a:p>
            <a:r>
              <a:rPr kumimoji="1" lang="en-US" altLang="ja-JP" sz="2000" dirty="0"/>
              <a:t>Observation and Proposal</a:t>
            </a:r>
          </a:p>
          <a:p>
            <a:pPr lvl="1"/>
            <a:r>
              <a:rPr kumimoji="1" lang="en-US" altLang="ja-JP" sz="1800" dirty="0"/>
              <a:t>Multi-AP Sounding Protocol would be designed for JTX and CBF respectively.</a:t>
            </a:r>
          </a:p>
          <a:p>
            <a:pPr lvl="1"/>
            <a:r>
              <a:rPr kumimoji="1" lang="en-US" altLang="ja-JP" sz="1800" dirty="0"/>
              <a:t>Therefore, </a:t>
            </a:r>
            <a:r>
              <a:rPr kumimoji="1" lang="en-US" altLang="ja-JP" sz="1800" b="1" dirty="0">
                <a:solidFill>
                  <a:srgbClr val="0B66DF"/>
                </a:solidFill>
              </a:rPr>
              <a:t>AP should be able to use both properly depending on coordination schemes.</a:t>
            </a:r>
          </a:p>
          <a:p>
            <a:pPr lvl="2"/>
            <a:r>
              <a:rPr kumimoji="1" lang="en-US" altLang="ja-JP" sz="1600" dirty="0"/>
              <a:t>In that case, Sounding Trigger and/or NDPA should indicate a coordination scheme, JTX or CBF.</a:t>
            </a:r>
            <a:endParaRPr kumimoji="1" lang="en-US" altLang="ja-JP" sz="1200" dirty="0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8500A60-C960-44C8-810E-ADA894BCC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(A) Proper Sounding Protocol for JTX/CBF</a:t>
            </a:r>
            <a:endParaRPr kumimoji="1" lang="ja-JP" altLang="en-US" sz="28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128FE4-5FB3-41DE-A28F-2ECF61135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BFABE94-1230-46EF-B9A8-EBAAA4DF4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2400" y="6475413"/>
            <a:ext cx="535404" cy="184666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17876A3-77F7-4AD1-82B2-E36AD8914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7400" y="6475413"/>
            <a:ext cx="2676526" cy="184666"/>
          </a:xfrm>
        </p:spPr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sp>
        <p:nvSpPr>
          <p:cNvPr id="73" name="正方形/長方形 72">
            <a:extLst>
              <a:ext uri="{FF2B5EF4-FFF2-40B4-BE49-F238E27FC236}">
                <a16:creationId xmlns:a16="http://schemas.microsoft.com/office/drawing/2014/main" id="{4301E224-C6E5-44F9-BB72-BF6A9B67E8ED}"/>
              </a:ext>
            </a:extLst>
          </p:cNvPr>
          <p:cNvSpPr/>
          <p:nvPr/>
        </p:nvSpPr>
        <p:spPr bwMode="auto">
          <a:xfrm>
            <a:off x="4323557" y="4030386"/>
            <a:ext cx="4573001" cy="288000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600" dirty="0">
                <a:solidFill>
                  <a:schemeClr val="bg1"/>
                </a:solidFill>
                <a:latin typeface="Times New Roman" pitchFamily="18" charset="0"/>
              </a:rPr>
              <a:t>Multi-AP Sounding Protocol for CBF</a:t>
            </a:r>
            <a:endParaRPr lang="ja-JP" altLang="en-US" sz="16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288D591E-0037-4DAB-82E0-73923981DF53}"/>
              </a:ext>
            </a:extLst>
          </p:cNvPr>
          <p:cNvSpPr/>
          <p:nvPr/>
        </p:nvSpPr>
        <p:spPr bwMode="auto">
          <a:xfrm>
            <a:off x="209756" y="4030387"/>
            <a:ext cx="3943913" cy="288000"/>
          </a:xfrm>
          <a:prstGeom prst="rect">
            <a:avLst/>
          </a:prstGeom>
          <a:ln>
            <a:noFill/>
            <a:headEnd type="none" w="sm" len="sm"/>
            <a:tailEnd type="none" w="sm" len="sm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</a:rPr>
              <a:t>Multi-AP  Sounding Protocol for JTX</a:t>
            </a:r>
            <a:endParaRPr kumimoji="0" lang="ja-JP" altLang="en-US" sz="1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B303DF6-9C88-4350-8158-5C146A3C673F}"/>
              </a:ext>
            </a:extLst>
          </p:cNvPr>
          <p:cNvSpPr txBox="1"/>
          <p:nvPr/>
        </p:nvSpPr>
        <p:spPr>
          <a:xfrm>
            <a:off x="2545291" y="5998804"/>
            <a:ext cx="4053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dirty="0">
                <a:solidFill>
                  <a:srgbClr val="0B66DF"/>
                </a:solidFill>
              </a:rPr>
              <a:t>AP should be able  to use both properly</a:t>
            </a:r>
            <a:endParaRPr kumimoji="1" lang="ja-JP" altLang="en-US" sz="1800" dirty="0">
              <a:solidFill>
                <a:srgbClr val="0B66DF"/>
              </a:solidFill>
            </a:endParaRP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4A3CFF2E-64BD-4279-9074-61DD97920E0C}"/>
              </a:ext>
            </a:extLst>
          </p:cNvPr>
          <p:cNvCxnSpPr/>
          <p:nvPr/>
        </p:nvCxnSpPr>
        <p:spPr bwMode="auto">
          <a:xfrm flipH="1" flipV="1">
            <a:off x="2933700" y="5594609"/>
            <a:ext cx="228600" cy="40088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B66DF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60DAAED9-9DEE-4DE1-8DD5-B1D29F555FCF}"/>
              </a:ext>
            </a:extLst>
          </p:cNvPr>
          <p:cNvCxnSpPr>
            <a:cxnSpLocks/>
          </p:cNvCxnSpPr>
          <p:nvPr/>
        </p:nvCxnSpPr>
        <p:spPr bwMode="auto">
          <a:xfrm flipV="1">
            <a:off x="5867400" y="5627670"/>
            <a:ext cx="247444" cy="4033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B66DF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652836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AD3B68AE-AF93-4031-A5D6-BA820CDFF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kumimoji="1" lang="en-US" altLang="ja-JP" sz="2000" dirty="0"/>
              <a:t>Consideration Point : </a:t>
            </a:r>
            <a:r>
              <a:rPr kumimoji="1" lang="en-US" altLang="ja-JP" sz="2000" dirty="0">
                <a:solidFill>
                  <a:srgbClr val="0B66DF"/>
                </a:solidFill>
              </a:rPr>
              <a:t>AP can reduce feedback information from non-overlapping STAs.</a:t>
            </a:r>
          </a:p>
          <a:p>
            <a:pPr lvl="1"/>
            <a:r>
              <a:rPr kumimoji="1" lang="en-US" altLang="ja-JP" sz="1800" b="1" dirty="0"/>
              <a:t>Overlapping STAs </a:t>
            </a:r>
            <a:r>
              <a:rPr kumimoji="1" lang="en-US" altLang="ja-JP" sz="1800" dirty="0"/>
              <a:t>can get large coordination gain, so they need to report feedback information of</a:t>
            </a:r>
            <a:r>
              <a:rPr kumimoji="1" lang="en-US" altLang="ja-JP" sz="1800" dirty="0">
                <a:solidFill>
                  <a:srgbClr val="0B66DF"/>
                </a:solidFill>
              </a:rPr>
              <a:t> </a:t>
            </a:r>
            <a:r>
              <a:rPr kumimoji="1" lang="en-US" altLang="ja-JP" sz="1800" b="1" dirty="0"/>
              <a:t>multi links : multi-APs - itself.</a:t>
            </a:r>
          </a:p>
          <a:p>
            <a:pPr lvl="1"/>
            <a:r>
              <a:rPr kumimoji="1" lang="en-US" altLang="ja-JP" sz="1800" b="1" dirty="0"/>
              <a:t>Non-overlapping STAs </a:t>
            </a:r>
            <a:r>
              <a:rPr kumimoji="1" lang="en-US" altLang="ja-JP" sz="1800" dirty="0"/>
              <a:t>won’t get large coordination gain due to low interference level  from non-associated AP. So they need to report feedback information of </a:t>
            </a:r>
            <a:r>
              <a:rPr kumimoji="1" lang="en-US" altLang="ja-JP" sz="1800" b="1" dirty="0"/>
              <a:t>only one link : associated AP - itself. 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8500A60-C960-44C8-810E-ADA894BCC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(B) How</a:t>
            </a:r>
            <a:r>
              <a:rPr kumimoji="1" lang="ja-JP" altLang="en-US" sz="2800" dirty="0"/>
              <a:t> </a:t>
            </a:r>
            <a:r>
              <a:rPr kumimoji="1" lang="en-US" altLang="ja-JP" sz="2800" dirty="0"/>
              <a:t>to Optimize Feedback Information</a:t>
            </a:r>
            <a:endParaRPr kumimoji="1" lang="ja-JP" altLang="en-US" sz="28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128FE4-5FB3-41DE-A28F-2ECF61135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BFABE94-1230-46EF-B9A8-EBAAA4DF4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17876A3-77F7-4AD1-82B2-E36AD8914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E7612571-1BAA-4EFD-9607-DC2CB7519E0B}"/>
              </a:ext>
            </a:extLst>
          </p:cNvPr>
          <p:cNvGrpSpPr/>
          <p:nvPr/>
        </p:nvGrpSpPr>
        <p:grpSpPr>
          <a:xfrm>
            <a:off x="1592580" y="4286140"/>
            <a:ext cx="6710197" cy="1752600"/>
            <a:chOff x="2439123" y="3680490"/>
            <a:chExt cx="8909246" cy="2326959"/>
          </a:xfrm>
        </p:grpSpPr>
        <p:sp>
          <p:nvSpPr>
            <p:cNvPr id="8" name="楕円 7">
              <a:extLst>
                <a:ext uri="{FF2B5EF4-FFF2-40B4-BE49-F238E27FC236}">
                  <a16:creationId xmlns:a16="http://schemas.microsoft.com/office/drawing/2014/main" id="{51DE754A-7472-4CEE-8A74-97E87BC4DA18}"/>
                </a:ext>
              </a:extLst>
            </p:cNvPr>
            <p:cNvSpPr/>
            <p:nvPr/>
          </p:nvSpPr>
          <p:spPr bwMode="auto">
            <a:xfrm>
              <a:off x="2439123" y="3698336"/>
              <a:ext cx="2848153" cy="2309113"/>
            </a:xfrm>
            <a:prstGeom prst="ellipse">
              <a:avLst/>
            </a:prstGeom>
            <a:solidFill>
              <a:schemeClr val="accent6">
                <a:alpha val="2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9" name="楕円 8">
              <a:extLst>
                <a:ext uri="{FF2B5EF4-FFF2-40B4-BE49-F238E27FC236}">
                  <a16:creationId xmlns:a16="http://schemas.microsoft.com/office/drawing/2014/main" id="{47B98B36-5BB7-40E6-A5B4-F16378B8CDFE}"/>
                </a:ext>
              </a:extLst>
            </p:cNvPr>
            <p:cNvSpPr/>
            <p:nvPr/>
          </p:nvSpPr>
          <p:spPr bwMode="auto">
            <a:xfrm>
              <a:off x="3915724" y="3680490"/>
              <a:ext cx="2848153" cy="2309113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24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CCFC7108-2131-4773-B834-74F5C1B347F5}"/>
                </a:ext>
              </a:extLst>
            </p:cNvPr>
            <p:cNvGrpSpPr/>
            <p:nvPr/>
          </p:nvGrpSpPr>
          <p:grpSpPr>
            <a:xfrm>
              <a:off x="3106277" y="3993697"/>
              <a:ext cx="3124200" cy="1975472"/>
              <a:chOff x="115949" y="2283426"/>
              <a:chExt cx="2599142" cy="1780490"/>
            </a:xfrm>
          </p:grpSpPr>
          <p:grpSp>
            <p:nvGrpSpPr>
              <p:cNvPr id="14" name="グループ化 13">
                <a:extLst>
                  <a:ext uri="{FF2B5EF4-FFF2-40B4-BE49-F238E27FC236}">
                    <a16:creationId xmlns:a16="http://schemas.microsoft.com/office/drawing/2014/main" id="{2B5CF8DA-AABA-43BC-8FFE-B25BA89E8930}"/>
                  </a:ext>
                </a:extLst>
              </p:cNvPr>
              <p:cNvGrpSpPr/>
              <p:nvPr/>
            </p:nvGrpSpPr>
            <p:grpSpPr>
              <a:xfrm>
                <a:off x="447387" y="2283426"/>
                <a:ext cx="1828802" cy="756229"/>
                <a:chOff x="6997402" y="2586585"/>
                <a:chExt cx="1276434" cy="527819"/>
              </a:xfrm>
            </p:grpSpPr>
            <p:sp>
              <p:nvSpPr>
                <p:cNvPr id="31" name="テキスト ボックス 30">
                  <a:extLst>
                    <a:ext uri="{FF2B5EF4-FFF2-40B4-BE49-F238E27FC236}">
                      <a16:creationId xmlns:a16="http://schemas.microsoft.com/office/drawing/2014/main" id="{C02193AE-C496-4B9A-8F41-FB6868ACE0D0}"/>
                    </a:ext>
                  </a:extLst>
                </p:cNvPr>
                <p:cNvSpPr txBox="1"/>
                <p:nvPr/>
              </p:nvSpPr>
              <p:spPr>
                <a:xfrm>
                  <a:off x="7084841" y="2586585"/>
                  <a:ext cx="280105" cy="163057"/>
                </a:xfrm>
                <a:prstGeom prst="rect">
                  <a:avLst/>
                </a:prstGeom>
                <a:noFill/>
              </p:spPr>
              <p:txBody>
                <a:bodyPr wrap="none" lIns="36000" tIns="18000" rIns="36000" bIns="0" rtlCol="0" anchor="ctr" anchorCtr="0">
                  <a:spAutoFit/>
                </a:bodyPr>
                <a:lstStyle/>
                <a:p>
                  <a:r>
                    <a:rPr kumimoji="1" lang="en-US" altLang="ja-JP" sz="1400" dirty="0"/>
                    <a:t>AP1</a:t>
                  </a:r>
                  <a:endParaRPr kumimoji="1" lang="ja-JP" altLang="en-US" sz="1400" dirty="0"/>
                </a:p>
              </p:txBody>
            </p:sp>
            <p:pic>
              <p:nvPicPr>
                <p:cNvPr id="32" name="図 31">
                  <a:extLst>
                    <a:ext uri="{FF2B5EF4-FFF2-40B4-BE49-F238E27FC236}">
                      <a16:creationId xmlns:a16="http://schemas.microsoft.com/office/drawing/2014/main" id="{0515E632-D3DA-49FB-BFFA-23CD23185CA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997402" y="2812084"/>
                  <a:ext cx="393998" cy="295004"/>
                </a:xfrm>
                <a:prstGeom prst="rect">
                  <a:avLst/>
                </a:prstGeom>
              </p:spPr>
            </p:pic>
            <p:sp>
              <p:nvSpPr>
                <p:cNvPr id="33" name="テキスト ボックス 32">
                  <a:extLst>
                    <a:ext uri="{FF2B5EF4-FFF2-40B4-BE49-F238E27FC236}">
                      <a16:creationId xmlns:a16="http://schemas.microsoft.com/office/drawing/2014/main" id="{F86AD61A-08CF-491B-8BCA-EE221E67A57E}"/>
                    </a:ext>
                  </a:extLst>
                </p:cNvPr>
                <p:cNvSpPr txBox="1"/>
                <p:nvPr/>
              </p:nvSpPr>
              <p:spPr>
                <a:xfrm>
                  <a:off x="7943912" y="2605463"/>
                  <a:ext cx="280105" cy="163057"/>
                </a:xfrm>
                <a:prstGeom prst="rect">
                  <a:avLst/>
                </a:prstGeom>
                <a:noFill/>
              </p:spPr>
              <p:txBody>
                <a:bodyPr wrap="none" lIns="36000" tIns="18000" rIns="36000" bIns="0" rtlCol="0" anchor="ctr" anchorCtr="0">
                  <a:spAutoFit/>
                </a:bodyPr>
                <a:lstStyle/>
                <a:p>
                  <a:r>
                    <a:rPr kumimoji="1" lang="en-US" altLang="ja-JP" sz="1400" dirty="0"/>
                    <a:t>AP2</a:t>
                  </a:r>
                  <a:endParaRPr kumimoji="1" lang="ja-JP" altLang="en-US" sz="1400" dirty="0"/>
                </a:p>
              </p:txBody>
            </p:sp>
            <p:pic>
              <p:nvPicPr>
                <p:cNvPr id="34" name="図 33">
                  <a:extLst>
                    <a:ext uri="{FF2B5EF4-FFF2-40B4-BE49-F238E27FC236}">
                      <a16:creationId xmlns:a16="http://schemas.microsoft.com/office/drawing/2014/main" id="{BB914F43-9F70-46F5-82AC-F8433B33EBA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7879838" y="2819400"/>
                  <a:ext cx="393998" cy="295004"/>
                </a:xfrm>
                <a:prstGeom prst="rect">
                  <a:avLst/>
                </a:prstGeom>
              </p:spPr>
            </p:pic>
          </p:grpSp>
          <p:cxnSp>
            <p:nvCxnSpPr>
              <p:cNvPr id="15" name="直線矢印コネクタ 14">
                <a:extLst>
                  <a:ext uri="{FF2B5EF4-FFF2-40B4-BE49-F238E27FC236}">
                    <a16:creationId xmlns:a16="http://schemas.microsoft.com/office/drawing/2014/main" id="{843372C1-B3D1-4BE2-8311-CFC1A99F8A30}"/>
                  </a:ext>
                </a:extLst>
              </p:cNvPr>
              <p:cNvCxnSpPr>
                <a:cxnSpLocks/>
                <a:stCxn id="32" idx="2"/>
                <a:endCxn id="17" idx="0"/>
              </p:cNvCxnSpPr>
              <p:nvPr/>
            </p:nvCxnSpPr>
            <p:spPr>
              <a:xfrm flipH="1">
                <a:off x="329860" y="3029173"/>
                <a:ext cx="399776" cy="420585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9A17B27E-0F5C-40B0-A0C1-94EC784C6965}"/>
                  </a:ext>
                </a:extLst>
              </p:cNvPr>
              <p:cNvSpPr txBox="1"/>
              <p:nvPr/>
            </p:nvSpPr>
            <p:spPr>
              <a:xfrm>
                <a:off x="115949" y="3810000"/>
                <a:ext cx="514885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0" lang="en-US" altLang="ja-JP" sz="1050" dirty="0">
                    <a:solidFill>
                      <a:srgbClr val="000000"/>
                    </a:solidFill>
                    <a:latin typeface="+mn-ea"/>
                    <a:cs typeface="Calibri" panose="020F0502020204030204" pitchFamily="34" charset="0"/>
                  </a:rPr>
                  <a:t>STA1</a:t>
                </a:r>
                <a:endParaRPr kumimoji="0" lang="ja-JP" altLang="en-US" sz="1050" dirty="0">
                  <a:solidFill>
                    <a:srgbClr val="000000"/>
                  </a:solidFill>
                  <a:latin typeface="+mn-ea"/>
                  <a:cs typeface="Calibri" panose="020F0502020204030204" pitchFamily="34" charset="0"/>
                </a:endParaRPr>
              </a:p>
            </p:txBody>
          </p:sp>
          <p:pic>
            <p:nvPicPr>
              <p:cNvPr id="17" name="図 16">
                <a:extLst>
                  <a:ext uri="{FF2B5EF4-FFF2-40B4-BE49-F238E27FC236}">
                    <a16:creationId xmlns:a16="http://schemas.microsoft.com/office/drawing/2014/main" id="{494B5AFB-F933-4C11-8882-8C2B708AC38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02524" y="3449758"/>
                <a:ext cx="254672" cy="360242"/>
              </a:xfrm>
              <a:prstGeom prst="rect">
                <a:avLst/>
              </a:prstGeom>
            </p:spPr>
          </p:pic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1210E8AF-B531-42DD-9CC7-C82D1FC9A966}"/>
                  </a:ext>
                </a:extLst>
              </p:cNvPr>
              <p:cNvSpPr txBox="1"/>
              <p:nvPr/>
            </p:nvSpPr>
            <p:spPr>
              <a:xfrm>
                <a:off x="904806" y="3810000"/>
                <a:ext cx="514885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0" lang="en-US" altLang="ja-JP" sz="1050" dirty="0">
                    <a:solidFill>
                      <a:srgbClr val="000000"/>
                    </a:solidFill>
                    <a:latin typeface="+mn-ea"/>
                    <a:cs typeface="Calibri" panose="020F0502020204030204" pitchFamily="34" charset="0"/>
                  </a:rPr>
                  <a:t>STA2</a:t>
                </a:r>
                <a:endParaRPr kumimoji="0" lang="ja-JP" altLang="en-US" sz="1050" dirty="0">
                  <a:solidFill>
                    <a:srgbClr val="000000"/>
                  </a:solidFill>
                  <a:latin typeface="+mn-ea"/>
                  <a:cs typeface="Calibri" panose="020F0502020204030204" pitchFamily="34" charset="0"/>
                </a:endParaRPr>
              </a:p>
            </p:txBody>
          </p:sp>
          <p:pic>
            <p:nvPicPr>
              <p:cNvPr id="19" name="図 18">
                <a:extLst>
                  <a:ext uri="{FF2B5EF4-FFF2-40B4-BE49-F238E27FC236}">
                    <a16:creationId xmlns:a16="http://schemas.microsoft.com/office/drawing/2014/main" id="{BCDC1B30-9B1B-4E6A-BC24-3AC48AB6912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991381" y="3433504"/>
                <a:ext cx="254672" cy="360242"/>
              </a:xfrm>
              <a:prstGeom prst="rect">
                <a:avLst/>
              </a:prstGeom>
            </p:spPr>
          </p:pic>
          <p:cxnSp>
            <p:nvCxnSpPr>
              <p:cNvPr id="20" name="直線矢印コネクタ 19">
                <a:extLst>
                  <a:ext uri="{FF2B5EF4-FFF2-40B4-BE49-F238E27FC236}">
                    <a16:creationId xmlns:a16="http://schemas.microsoft.com/office/drawing/2014/main" id="{3244C3F9-A2BB-4910-BEEA-8BEDA1E98DC7}"/>
                  </a:ext>
                </a:extLst>
              </p:cNvPr>
              <p:cNvCxnSpPr>
                <a:cxnSpLocks/>
                <a:stCxn id="32" idx="2"/>
                <a:endCxn id="19" idx="0"/>
              </p:cNvCxnSpPr>
              <p:nvPr/>
            </p:nvCxnSpPr>
            <p:spPr>
              <a:xfrm>
                <a:off x="729636" y="3029173"/>
                <a:ext cx="389081" cy="40433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矢印コネクタ 20">
                <a:extLst>
                  <a:ext uri="{FF2B5EF4-FFF2-40B4-BE49-F238E27FC236}">
                    <a16:creationId xmlns:a16="http://schemas.microsoft.com/office/drawing/2014/main" id="{16A4592D-8941-4E9C-BA5C-8D3987FEE3AD}"/>
                  </a:ext>
                </a:extLst>
              </p:cNvPr>
              <p:cNvCxnSpPr>
                <a:cxnSpLocks/>
                <a:stCxn id="34" idx="2"/>
                <a:endCxn id="23" idx="0"/>
              </p:cNvCxnSpPr>
              <p:nvPr/>
            </p:nvCxnSpPr>
            <p:spPr>
              <a:xfrm flipH="1">
                <a:off x="1625260" y="3039655"/>
                <a:ext cx="368680" cy="41010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C98AB627-6373-405B-8BF1-DDAE467B16F6}"/>
                  </a:ext>
                </a:extLst>
              </p:cNvPr>
              <p:cNvSpPr txBox="1"/>
              <p:nvPr/>
            </p:nvSpPr>
            <p:spPr>
              <a:xfrm>
                <a:off x="1411349" y="3810000"/>
                <a:ext cx="514885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0" lang="en-US" altLang="ja-JP" sz="1050" dirty="0">
                    <a:solidFill>
                      <a:srgbClr val="000000"/>
                    </a:solidFill>
                    <a:latin typeface="+mn-ea"/>
                    <a:cs typeface="Calibri" panose="020F0502020204030204" pitchFamily="34" charset="0"/>
                  </a:rPr>
                  <a:t>STA3</a:t>
                </a:r>
                <a:endParaRPr kumimoji="0" lang="ja-JP" altLang="en-US" sz="1050" dirty="0">
                  <a:solidFill>
                    <a:srgbClr val="000000"/>
                  </a:solidFill>
                  <a:latin typeface="+mn-ea"/>
                  <a:cs typeface="Calibri" panose="020F0502020204030204" pitchFamily="34" charset="0"/>
                </a:endParaRPr>
              </a:p>
            </p:txBody>
          </p:sp>
          <p:pic>
            <p:nvPicPr>
              <p:cNvPr id="23" name="図 22">
                <a:extLst>
                  <a:ext uri="{FF2B5EF4-FFF2-40B4-BE49-F238E27FC236}">
                    <a16:creationId xmlns:a16="http://schemas.microsoft.com/office/drawing/2014/main" id="{3792EF64-FDD2-4F62-BC49-A42E7F23B7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497924" y="3449758"/>
                <a:ext cx="254672" cy="360242"/>
              </a:xfrm>
              <a:prstGeom prst="rect">
                <a:avLst/>
              </a:prstGeom>
            </p:spPr>
          </p:pic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A7087E6E-20FA-44A8-9DEF-9004869A9A53}"/>
                  </a:ext>
                </a:extLst>
              </p:cNvPr>
              <p:cNvSpPr txBox="1"/>
              <p:nvPr/>
            </p:nvSpPr>
            <p:spPr>
              <a:xfrm>
                <a:off x="2200206" y="3810000"/>
                <a:ext cx="514885" cy="2539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kumimoji="0" lang="en-US" altLang="ja-JP" sz="1050" dirty="0">
                    <a:solidFill>
                      <a:srgbClr val="000000"/>
                    </a:solidFill>
                    <a:latin typeface="+mn-ea"/>
                    <a:cs typeface="Calibri" panose="020F0502020204030204" pitchFamily="34" charset="0"/>
                  </a:rPr>
                  <a:t>STA4</a:t>
                </a:r>
                <a:endParaRPr kumimoji="0" lang="ja-JP" altLang="en-US" sz="1050" dirty="0">
                  <a:solidFill>
                    <a:srgbClr val="000000"/>
                  </a:solidFill>
                  <a:latin typeface="+mn-ea"/>
                  <a:cs typeface="Calibri" panose="020F0502020204030204" pitchFamily="34" charset="0"/>
                </a:endParaRPr>
              </a:p>
            </p:txBody>
          </p:sp>
          <p:pic>
            <p:nvPicPr>
              <p:cNvPr id="25" name="図 24">
                <a:extLst>
                  <a:ext uri="{FF2B5EF4-FFF2-40B4-BE49-F238E27FC236}">
                    <a16:creationId xmlns:a16="http://schemas.microsoft.com/office/drawing/2014/main" id="{ECE69A4C-7F87-4AC0-AF20-FA28C21567C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286781" y="3433504"/>
                <a:ext cx="254672" cy="360242"/>
              </a:xfrm>
              <a:prstGeom prst="rect">
                <a:avLst/>
              </a:prstGeom>
            </p:spPr>
          </p:pic>
          <p:cxnSp>
            <p:nvCxnSpPr>
              <p:cNvPr id="26" name="直線矢印コネクタ 25">
                <a:extLst>
                  <a:ext uri="{FF2B5EF4-FFF2-40B4-BE49-F238E27FC236}">
                    <a16:creationId xmlns:a16="http://schemas.microsoft.com/office/drawing/2014/main" id="{1046D38F-82C5-4956-852D-5F3D70BF41BB}"/>
                  </a:ext>
                </a:extLst>
              </p:cNvPr>
              <p:cNvCxnSpPr>
                <a:cxnSpLocks/>
                <a:stCxn id="34" idx="2"/>
                <a:endCxn id="25" idx="0"/>
              </p:cNvCxnSpPr>
              <p:nvPr/>
            </p:nvCxnSpPr>
            <p:spPr>
              <a:xfrm>
                <a:off x="1993940" y="3039655"/>
                <a:ext cx="420177" cy="393849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直線矢印コネクタ 26">
                <a:extLst>
                  <a:ext uri="{FF2B5EF4-FFF2-40B4-BE49-F238E27FC236}">
                    <a16:creationId xmlns:a16="http://schemas.microsoft.com/office/drawing/2014/main" id="{26A31625-2CF2-492D-A569-9F48A0BEDA9E}"/>
                  </a:ext>
                </a:extLst>
              </p:cNvPr>
              <p:cNvCxnSpPr>
                <a:cxnSpLocks/>
                <a:stCxn id="32" idx="2"/>
                <a:endCxn id="23" idx="0"/>
              </p:cNvCxnSpPr>
              <p:nvPr/>
            </p:nvCxnSpPr>
            <p:spPr>
              <a:xfrm>
                <a:off x="729636" y="3029173"/>
                <a:ext cx="895624" cy="420585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prstDash val="sys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矢印コネクタ 27">
                <a:extLst>
                  <a:ext uri="{FF2B5EF4-FFF2-40B4-BE49-F238E27FC236}">
                    <a16:creationId xmlns:a16="http://schemas.microsoft.com/office/drawing/2014/main" id="{D46CE14E-8DCF-4752-8FA8-4BF046D313C2}"/>
                  </a:ext>
                </a:extLst>
              </p:cNvPr>
              <p:cNvCxnSpPr>
                <a:cxnSpLocks/>
                <a:stCxn id="32" idx="2"/>
                <a:endCxn id="25" idx="0"/>
              </p:cNvCxnSpPr>
              <p:nvPr/>
            </p:nvCxnSpPr>
            <p:spPr>
              <a:xfrm>
                <a:off x="729636" y="3029173"/>
                <a:ext cx="1684481" cy="40433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prstDash val="sys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矢印コネクタ 28">
                <a:extLst>
                  <a:ext uri="{FF2B5EF4-FFF2-40B4-BE49-F238E27FC236}">
                    <a16:creationId xmlns:a16="http://schemas.microsoft.com/office/drawing/2014/main" id="{91271CBD-73CD-4DF8-882A-093D57A4845E}"/>
                  </a:ext>
                </a:extLst>
              </p:cNvPr>
              <p:cNvCxnSpPr>
                <a:cxnSpLocks/>
                <a:stCxn id="34" idx="2"/>
                <a:endCxn id="17" idx="0"/>
              </p:cNvCxnSpPr>
              <p:nvPr/>
            </p:nvCxnSpPr>
            <p:spPr>
              <a:xfrm flipH="1">
                <a:off x="329860" y="3039655"/>
                <a:ext cx="1664080" cy="41010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prstDash val="sys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矢印コネクタ 29">
                <a:extLst>
                  <a:ext uri="{FF2B5EF4-FFF2-40B4-BE49-F238E27FC236}">
                    <a16:creationId xmlns:a16="http://schemas.microsoft.com/office/drawing/2014/main" id="{F478BA11-A274-4D84-9BEA-59B7D4EE307F}"/>
                  </a:ext>
                </a:extLst>
              </p:cNvPr>
              <p:cNvCxnSpPr>
                <a:cxnSpLocks/>
                <a:stCxn id="34" idx="2"/>
                <a:endCxn id="19" idx="0"/>
              </p:cNvCxnSpPr>
              <p:nvPr/>
            </p:nvCxnSpPr>
            <p:spPr>
              <a:xfrm flipH="1">
                <a:off x="1118717" y="3039655"/>
                <a:ext cx="875223" cy="393849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prstDash val="sysDot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19B783ED-B428-4BE8-BC2B-D75C393EE50A}"/>
                </a:ext>
              </a:extLst>
            </p:cNvPr>
            <p:cNvSpPr/>
            <p:nvPr/>
          </p:nvSpPr>
          <p:spPr bwMode="auto">
            <a:xfrm>
              <a:off x="3896449" y="5054431"/>
              <a:ext cx="1385812" cy="914737"/>
            </a:xfrm>
            <a:prstGeom prst="roundRect">
              <a:avLst/>
            </a:prstGeom>
            <a:noFill/>
            <a:ln w="28575" cap="flat" cmpd="sng" algn="ctr">
              <a:solidFill>
                <a:srgbClr val="0B66DF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149264D9-8036-447C-8174-303E270E442B}"/>
                </a:ext>
              </a:extLst>
            </p:cNvPr>
            <p:cNvSpPr txBox="1"/>
            <p:nvPr/>
          </p:nvSpPr>
          <p:spPr>
            <a:xfrm>
              <a:off x="6767000" y="5142467"/>
              <a:ext cx="4581369" cy="4903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800" dirty="0">
                  <a:solidFill>
                    <a:srgbClr val="0B66DF"/>
                  </a:solidFill>
                </a:rPr>
                <a:t>STA with large coordination gain</a:t>
              </a:r>
              <a:endParaRPr kumimoji="1" lang="ja-JP" altLang="en-US" sz="1800" dirty="0">
                <a:solidFill>
                  <a:srgbClr val="0B66DF"/>
                </a:solidFill>
              </a:endParaRPr>
            </a:p>
          </p:txBody>
        </p:sp>
        <p:cxnSp>
          <p:nvCxnSpPr>
            <p:cNvPr id="13" name="直線矢印コネクタ 12">
              <a:extLst>
                <a:ext uri="{FF2B5EF4-FFF2-40B4-BE49-F238E27FC236}">
                  <a16:creationId xmlns:a16="http://schemas.microsoft.com/office/drawing/2014/main" id="{18F06022-BF82-4D9F-8B04-92F1946B8CD2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5304199" y="5525935"/>
              <a:ext cx="1531467" cy="161511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rgbClr val="0B66DF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EF51EC0-9962-4275-AF39-350008D3F55E}"/>
              </a:ext>
            </a:extLst>
          </p:cNvPr>
          <p:cNvSpPr txBox="1"/>
          <p:nvPr/>
        </p:nvSpPr>
        <p:spPr>
          <a:xfrm>
            <a:off x="5012024" y="4191000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800" b="0" dirty="0"/>
              <a:t>coverage area</a:t>
            </a:r>
            <a:endParaRPr kumimoji="1" lang="ja-JP" altLang="en-US" sz="1800" b="0" dirty="0"/>
          </a:p>
        </p:txBody>
      </p: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AFD4DC6D-D2CC-44D1-9AFB-98D9384F23CA}"/>
              </a:ext>
            </a:extLst>
          </p:cNvPr>
          <p:cNvCxnSpPr>
            <a:cxnSpLocks/>
          </p:cNvCxnSpPr>
          <p:nvPr/>
        </p:nvCxnSpPr>
        <p:spPr bwMode="auto">
          <a:xfrm flipV="1">
            <a:off x="4715439" y="4416797"/>
            <a:ext cx="308913" cy="25582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3235082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AD3B68AE-AF93-4031-A5D6-BA820CDFF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kumimoji="1" lang="en-US" altLang="ja-JP" sz="2000" dirty="0"/>
              <a:t>How shall AP get to know which STAs are non-overlapping?</a:t>
            </a:r>
          </a:p>
          <a:p>
            <a:endParaRPr kumimoji="1" lang="en-US" altLang="ja-JP" sz="2000" dirty="0"/>
          </a:p>
          <a:p>
            <a:r>
              <a:rPr kumimoji="1" lang="en-US" altLang="ja-JP" sz="2000" dirty="0"/>
              <a:t>Approach.1 : Measurement before sounding</a:t>
            </a:r>
          </a:p>
          <a:p>
            <a:pPr lvl="1"/>
            <a:r>
              <a:rPr kumimoji="1" lang="en-US" altLang="ja-JP" sz="1800" dirty="0"/>
              <a:t>AP will operate the existing measurement in advance.</a:t>
            </a:r>
          </a:p>
          <a:p>
            <a:pPr lvl="2"/>
            <a:r>
              <a:rPr kumimoji="1" lang="en-US" altLang="ja-JP" sz="1600" dirty="0"/>
              <a:t>Such as Radio Measurement in IEEE802.11-2016.</a:t>
            </a:r>
          </a:p>
          <a:p>
            <a:pPr lvl="1"/>
            <a:r>
              <a:rPr kumimoji="1" lang="en-US" altLang="ja-JP" sz="1800" dirty="0">
                <a:solidFill>
                  <a:srgbClr val="FF0000"/>
                </a:solidFill>
              </a:rPr>
              <a:t>Long additional process is necessary.</a:t>
            </a:r>
            <a:endParaRPr kumimoji="1" lang="en-US" altLang="ja-JP" sz="2000" dirty="0"/>
          </a:p>
          <a:p>
            <a:endParaRPr kumimoji="1" lang="en-US" altLang="ja-JP" sz="2000" dirty="0"/>
          </a:p>
          <a:p>
            <a:r>
              <a:rPr kumimoji="1" lang="en-US" altLang="ja-JP" sz="2000" dirty="0"/>
              <a:t>Approach.2 :  Measurement by using NDP</a:t>
            </a:r>
          </a:p>
          <a:p>
            <a:pPr lvl="1"/>
            <a:r>
              <a:rPr kumimoji="1" lang="en-US" altLang="ja-JP" sz="1800" dirty="0"/>
              <a:t>AP will collect some information about NDP reception and get to know which STAs are in overlapping area or not.</a:t>
            </a:r>
          </a:p>
          <a:p>
            <a:pPr lvl="1"/>
            <a:r>
              <a:rPr kumimoji="1" lang="en-US" altLang="ja-JP" sz="1800" dirty="0">
                <a:solidFill>
                  <a:srgbClr val="0B66DF"/>
                </a:solidFill>
              </a:rPr>
              <a:t>Only short frame exchanges will be necessary.</a:t>
            </a:r>
          </a:p>
          <a:p>
            <a:endParaRPr kumimoji="1" lang="en-US" altLang="ja-JP" sz="2000" dirty="0">
              <a:solidFill>
                <a:srgbClr val="0B66DF"/>
              </a:solidFill>
            </a:endParaRPr>
          </a:p>
          <a:p>
            <a:r>
              <a:rPr kumimoji="1" lang="en-US" altLang="ja-JP" sz="2000" dirty="0"/>
              <a:t>Considering overhead,  Approach.2 would be better.</a:t>
            </a:r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28500A60-C960-44C8-810E-ADA894BCC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(B) How</a:t>
            </a:r>
            <a:r>
              <a:rPr kumimoji="1" lang="ja-JP" altLang="en-US" sz="2800" dirty="0"/>
              <a:t> </a:t>
            </a:r>
            <a:r>
              <a:rPr kumimoji="1" lang="en-US" altLang="ja-JP" sz="2800" dirty="0"/>
              <a:t>to Optimize Feedback Information</a:t>
            </a:r>
            <a:endParaRPr kumimoji="1" lang="ja-JP" altLang="en-US" sz="2800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128FE4-5FB3-41DE-A28F-2ECF611350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BFABE94-1230-46EF-B9A8-EBAAA4DF4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17876A3-77F7-4AD1-82B2-E36AD89147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Kosuke Aio(Sony Corporation), et 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63688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137570</TotalTime>
  <Words>1520</Words>
  <Application>Microsoft Office PowerPoint</Application>
  <PresentationFormat>画面に合わせる (4:3)</PresentationFormat>
  <Paragraphs>344</Paragraphs>
  <Slides>13</Slides>
  <Notes>10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18" baseType="lpstr">
      <vt:lpstr>ＭＳ Ｐゴシック</vt:lpstr>
      <vt:lpstr>Arial</vt:lpstr>
      <vt:lpstr>Calibri</vt:lpstr>
      <vt:lpstr>Times New Roman</vt:lpstr>
      <vt:lpstr>Default Design</vt:lpstr>
      <vt:lpstr>Consideration on Multi-AP Sounding</vt:lpstr>
      <vt:lpstr>Introduction</vt:lpstr>
      <vt:lpstr>Recap : Multi-AP Sounding Protocol</vt:lpstr>
      <vt:lpstr>Discussion Points</vt:lpstr>
      <vt:lpstr>(A) Proper Sounding Protocol for JTX/CBF</vt:lpstr>
      <vt:lpstr>(A) Proper Sounding Protocol for JTX/CBF</vt:lpstr>
      <vt:lpstr>(A) Proper Sounding Protocol for JTX/CBF</vt:lpstr>
      <vt:lpstr>(B) How to Optimize Feedback Information</vt:lpstr>
      <vt:lpstr>(B) How to Optimize Feedback Information</vt:lpstr>
      <vt:lpstr>(B) How to Optimize Feedback Information</vt:lpstr>
      <vt:lpstr>(B) How to Optimize Feedback Information</vt:lpstr>
      <vt:lpstr>Summary</vt:lpstr>
      <vt:lpstr>Reference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Case and Draft Texts for PAR/CSD</dc:title>
  <dc:creator>Yusuke.YT.Tanaka@sony.com</dc:creator>
  <cp:lastModifiedBy>Tanaka, Yusuke (Sony)</cp:lastModifiedBy>
  <cp:revision>3782</cp:revision>
  <cp:lastPrinted>2018-09-03T08:43:03Z</cp:lastPrinted>
  <dcterms:created xsi:type="dcterms:W3CDTF">1998-02-10T13:07:52Z</dcterms:created>
  <dcterms:modified xsi:type="dcterms:W3CDTF">2019-07-15T13:15:50Z</dcterms:modified>
</cp:coreProperties>
</file>