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965" r:id="rId3"/>
    <p:sldId id="956" r:id="rId4"/>
    <p:sldId id="968" r:id="rId5"/>
    <p:sldId id="970" r:id="rId6"/>
    <p:sldId id="974" r:id="rId7"/>
    <p:sldId id="971" r:id="rId8"/>
    <p:sldId id="930" r:id="rId9"/>
    <p:sldId id="950" r:id="rId10"/>
    <p:sldId id="951" r:id="rId11"/>
    <p:sldId id="953" r:id="rId12"/>
    <p:sldId id="955" r:id="rId13"/>
    <p:sldId id="958" r:id="rId14"/>
    <p:sldId id="966" r:id="rId15"/>
    <p:sldId id="972" r:id="rId16"/>
    <p:sldId id="957" r:id="rId17"/>
    <p:sldId id="954" r:id="rId18"/>
    <p:sldId id="962" r:id="rId19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6429" autoAdjust="0"/>
  </p:normalViewPr>
  <p:slideViewPr>
    <p:cSldViewPr>
      <p:cViewPr varScale="1">
        <p:scale>
          <a:sx n="108" d="100"/>
          <a:sy n="108" d="100"/>
        </p:scale>
        <p:origin x="11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76" y="90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5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3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2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2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5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3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2078" y="9624098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9" y="6475413"/>
            <a:ext cx="17488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5049" y="6475413"/>
            <a:ext cx="17488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802.11-19/1132r1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min1230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Channel coding issue in HARQ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952184"/>
              </p:ext>
            </p:extLst>
          </p:nvPr>
        </p:nvGraphicFramePr>
        <p:xfrm>
          <a:off x="762000" y="2895599"/>
          <a:ext cx="7620000" cy="3048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29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jinmin1230.kim@lge.com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in short packet (ARQ)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709853" y="1802921"/>
            <a:ext cx="4471747" cy="459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Simulation </a:t>
            </a:r>
            <a:r>
              <a:rPr lang="en-US" altLang="ko-KR" dirty="0"/>
              <a:t>parameter</a:t>
            </a:r>
          </a:p>
          <a:p>
            <a:pPr lvl="1"/>
            <a:r>
              <a:rPr lang="en-US" altLang="ko-KR" dirty="0"/>
              <a:t>802.11ax, 20 </a:t>
            </a:r>
            <a:r>
              <a:rPr lang="en-US" altLang="ko-KR" dirty="0" smtClean="0"/>
              <a:t>MHz,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</a:p>
          <a:p>
            <a:pPr lvl="1"/>
            <a:r>
              <a:rPr lang="en-US" altLang="ko-KR" dirty="0" smtClean="0"/>
              <a:t>SISO, BCC/LDPC, MCS 0~7</a:t>
            </a:r>
          </a:p>
          <a:p>
            <a:pPr lvl="1"/>
            <a:r>
              <a:rPr lang="en-US" altLang="ko-KR" dirty="0" smtClean="0"/>
              <a:t>Optimal MCS selection</a:t>
            </a:r>
            <a:endParaRPr lang="en-US" altLang="ko-KR" dirty="0"/>
          </a:p>
          <a:p>
            <a:pPr lvl="1"/>
            <a:r>
              <a:rPr lang="en-US" altLang="ko-KR" dirty="0" smtClean="0"/>
              <a:t>Packet </a:t>
            </a:r>
            <a:r>
              <a:rPr lang="en-US" altLang="ko-KR" dirty="0"/>
              <a:t>length </a:t>
            </a:r>
            <a:r>
              <a:rPr lang="en-US" altLang="ko-KR" dirty="0" smtClean="0"/>
              <a:t>(see previous page)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/>
              <a:t>LDPC shows </a:t>
            </a:r>
            <a:r>
              <a:rPr lang="en-US" altLang="ko-KR" dirty="0" smtClean="0"/>
              <a:t>1~3dB </a:t>
            </a:r>
            <a:r>
              <a:rPr lang="en-US" altLang="ko-KR" dirty="0"/>
              <a:t>better </a:t>
            </a:r>
            <a:r>
              <a:rPr lang="en-US" altLang="ko-KR" dirty="0" smtClean="0"/>
              <a:t>performance than BCC even </a:t>
            </a:r>
            <a:r>
              <a:rPr lang="en-US" altLang="ko-KR" dirty="0"/>
              <a:t>in </a:t>
            </a:r>
            <a:r>
              <a:rPr lang="en-US" altLang="ko-KR" dirty="0" smtClean="0"/>
              <a:t>maximum </a:t>
            </a:r>
            <a:r>
              <a:rPr lang="en-US" altLang="ko-KR" dirty="0"/>
              <a:t>puncturing case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127" y="4038600"/>
            <a:ext cx="3755117" cy="28193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458200" y="4319873"/>
            <a:ext cx="719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−</a:t>
            </a:r>
            <a:r>
              <a:rPr lang="en-US" altLang="ko-KR" dirty="0" smtClean="0">
                <a:solidFill>
                  <a:srgbClr val="FF0000"/>
                </a:solidFill>
              </a:rPr>
              <a:t> BCC</a:t>
            </a:r>
          </a:p>
          <a:p>
            <a:r>
              <a:rPr lang="en-US" altLang="ko-KR" b="1" dirty="0" smtClean="0">
                <a:solidFill>
                  <a:srgbClr val="0000FF"/>
                </a:solidFill>
              </a:rPr>
              <a:t>−</a:t>
            </a:r>
            <a:r>
              <a:rPr lang="en-US" altLang="ko-KR" dirty="0" smtClean="0">
                <a:solidFill>
                  <a:srgbClr val="0000FF"/>
                </a:solidFill>
              </a:rPr>
              <a:t> LDPC</a:t>
            </a:r>
            <a:endParaRPr lang="ko-KR" altLang="en-US" dirty="0">
              <a:solidFill>
                <a:srgbClr val="0000FF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0127" y="1355106"/>
            <a:ext cx="3745753" cy="28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91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in short packet </a:t>
            </a:r>
            <a:r>
              <a:rPr lang="en-US" altLang="ko-KR" dirty="0" smtClean="0"/>
              <a:t>(HARQ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18" name="내용 개체 틀 17"/>
          <p:cNvSpPr>
            <a:spLocks noGrp="1"/>
          </p:cNvSpPr>
          <p:nvPr>
            <p:ph idx="1"/>
          </p:nvPr>
        </p:nvSpPr>
        <p:spPr>
          <a:xfrm>
            <a:off x="685800" y="1752600"/>
            <a:ext cx="46482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Simulation parameter</a:t>
            </a:r>
          </a:p>
          <a:p>
            <a:pPr lvl="1"/>
            <a:r>
              <a:rPr lang="en-US" altLang="ko-KR" dirty="0" smtClean="0"/>
              <a:t>BCC IR[11, 13] / LDPC IR</a:t>
            </a:r>
          </a:p>
          <a:p>
            <a:pPr lvl="1"/>
            <a:r>
              <a:rPr lang="en-US" altLang="ko-KR" dirty="0" smtClean="0"/>
              <a:t>Packet length (see the appendix)</a:t>
            </a:r>
          </a:p>
          <a:p>
            <a:pPr lvl="1"/>
            <a:r>
              <a:rPr lang="en-US" altLang="ko-KR" dirty="0" smtClean="0"/>
              <a:t>Optimal MCS selection</a:t>
            </a:r>
          </a:p>
          <a:p>
            <a:pPr lvl="1"/>
            <a:r>
              <a:rPr lang="en-US" altLang="ko-KR" dirty="0" smtClean="0"/>
              <a:t>Up to 2 (re)transmissions</a:t>
            </a:r>
          </a:p>
          <a:p>
            <a:pPr lvl="1"/>
            <a:r>
              <a:rPr lang="en-US" altLang="ko-KR" dirty="0" smtClean="0"/>
              <a:t>PHY&amp;MAC overhead are considered</a:t>
            </a:r>
          </a:p>
          <a:p>
            <a:pPr lvl="2"/>
            <a:r>
              <a:rPr lang="en-US" altLang="ko-KR" dirty="0" smtClean="0"/>
              <a:t>PHY Preamble, IFS,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, ACK duration</a:t>
            </a:r>
          </a:p>
          <a:p>
            <a:endParaRPr lang="en-US" altLang="ko-KR" dirty="0"/>
          </a:p>
          <a:p>
            <a:r>
              <a:rPr lang="en-US" altLang="ko-KR" dirty="0" smtClean="0"/>
              <a:t>Even considering PHY&amp;MAC overhead, HARQ shows better performance and smoother curve than ARQ </a:t>
            </a:r>
          </a:p>
          <a:p>
            <a:pPr lvl="1"/>
            <a:r>
              <a:rPr lang="en-US" altLang="ko-KR" dirty="0" smtClean="0"/>
              <a:t>The gap can be increased if we consider realistic link adaptation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886200"/>
            <a:ext cx="3754319" cy="28188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382000" y="4191000"/>
            <a:ext cx="719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−</a:t>
            </a:r>
            <a:r>
              <a:rPr lang="en-US" altLang="ko-KR" dirty="0" smtClean="0">
                <a:solidFill>
                  <a:srgbClr val="FF0000"/>
                </a:solidFill>
              </a:rPr>
              <a:t> BCC</a:t>
            </a:r>
          </a:p>
          <a:p>
            <a:r>
              <a:rPr lang="en-US" altLang="ko-KR" b="1" dirty="0" smtClean="0">
                <a:solidFill>
                  <a:srgbClr val="0000FF"/>
                </a:solidFill>
              </a:rPr>
              <a:t>−</a:t>
            </a:r>
            <a:r>
              <a:rPr lang="en-US" altLang="ko-KR" dirty="0" smtClean="0">
                <a:solidFill>
                  <a:srgbClr val="0000FF"/>
                </a:solidFill>
              </a:rPr>
              <a:t> LDPC</a:t>
            </a:r>
            <a:endParaRPr lang="ko-KR" altLang="en-US" dirty="0">
              <a:solidFill>
                <a:srgbClr val="0000FF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6935" y="1337046"/>
            <a:ext cx="3699651" cy="2777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554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We show HARQ performance and verify that HARQ brings </a:t>
            </a:r>
            <a:r>
              <a:rPr lang="en-US" altLang="ko-KR" dirty="0"/>
              <a:t>benefits to Wi-Fi system </a:t>
            </a:r>
            <a:r>
              <a:rPr lang="en-US" altLang="ko-KR" dirty="0" smtClean="0"/>
              <a:t>even in sub-optimal scenario</a:t>
            </a:r>
          </a:p>
          <a:p>
            <a:pPr lvl="1"/>
            <a:r>
              <a:rPr lang="en-US" altLang="ko-KR" dirty="0" smtClean="0"/>
              <a:t>The more </a:t>
            </a:r>
            <a:r>
              <a:rPr lang="en-US" altLang="ko-KR" dirty="0"/>
              <a:t>sophisticated </a:t>
            </a:r>
            <a:r>
              <a:rPr lang="en-US" altLang="ko-KR" dirty="0" smtClean="0"/>
              <a:t>HARQ scheme can increase the gain.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Even in short packet case, </a:t>
            </a:r>
            <a:r>
              <a:rPr lang="en-US" altLang="ko-KR" dirty="0"/>
              <a:t>HARQ shows better performance and smoother curve than ARQ </a:t>
            </a:r>
            <a:r>
              <a:rPr lang="en-US" altLang="ko-KR" dirty="0" smtClean="0"/>
              <a:t>considering </a:t>
            </a:r>
            <a:r>
              <a:rPr lang="en-US" altLang="ko-KR" dirty="0"/>
              <a:t>PHY&amp;MAC overhead </a:t>
            </a:r>
          </a:p>
          <a:p>
            <a:pPr lvl="1"/>
            <a:r>
              <a:rPr lang="en-US" altLang="ko-KR" dirty="0" smtClean="0"/>
              <a:t>In our results, LDPC always shows better performance than BCC even in maximum puncturing case</a:t>
            </a:r>
          </a:p>
          <a:p>
            <a:pPr lvl="1"/>
            <a:r>
              <a:rPr lang="en-US" altLang="ko-KR" dirty="0" smtClean="0"/>
              <a:t>Considering current chip manufacturing skill, HW complexity is no longer a problem</a:t>
            </a:r>
          </a:p>
          <a:p>
            <a:pPr lvl="1"/>
            <a:r>
              <a:rPr lang="en-US" altLang="ko-KR" dirty="0" smtClean="0"/>
              <a:t>So, we may need to reconsider whether we keep BCC in 11be if we adapt HARQ in 11be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809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poll/motion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 err="1" smtClean="0"/>
              <a:t>TGbe</a:t>
            </a:r>
            <a:r>
              <a:rPr lang="en-US" altLang="ko-KR" dirty="0" smtClean="0"/>
              <a:t> shall support HARQ for data frame transmission</a:t>
            </a:r>
          </a:p>
          <a:p>
            <a:pPr lvl="2"/>
            <a:r>
              <a:rPr lang="en-US" altLang="ko-KR" dirty="0" smtClean="0"/>
              <a:t>Other frames(control, management) is TBD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529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poll/motion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 err="1"/>
              <a:t>TGbe</a:t>
            </a:r>
            <a:r>
              <a:rPr lang="en-US" altLang="ko-KR" dirty="0"/>
              <a:t> shall support LDPC as the mandatory coding scheme for HARQ transmission.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202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poll/motion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 err="1" smtClean="0"/>
              <a:t>TGbe</a:t>
            </a:r>
            <a:r>
              <a:rPr lang="en-US" altLang="ko-KR" dirty="0" smtClean="0"/>
              <a:t> </a:t>
            </a:r>
            <a:r>
              <a:rPr lang="en-US" altLang="ko-KR" dirty="0"/>
              <a:t>shall support </a:t>
            </a:r>
            <a:r>
              <a:rPr lang="en-US" altLang="ko-KR" dirty="0" smtClean="0"/>
              <a:t>IR(incremental </a:t>
            </a:r>
            <a:r>
              <a:rPr lang="en-US" altLang="ko-KR" dirty="0"/>
              <a:t>redundancy) scheme</a:t>
            </a:r>
            <a:r>
              <a:rPr lang="en-US" altLang="ko-KR" dirty="0" smtClean="0"/>
              <a:t> which includes to transmit </a:t>
            </a:r>
            <a:r>
              <a:rPr lang="en-US" altLang="ko-KR" dirty="0"/>
              <a:t>additional parity </a:t>
            </a:r>
            <a:r>
              <a:rPr lang="en-US" altLang="ko-KR" dirty="0" smtClean="0"/>
              <a:t>bits for </a:t>
            </a:r>
            <a:r>
              <a:rPr lang="en-US" altLang="ko-KR" dirty="0"/>
              <a:t>HARQ </a:t>
            </a:r>
            <a:r>
              <a:rPr lang="en-US" altLang="ko-KR" dirty="0" smtClean="0"/>
              <a:t>retransmission</a:t>
            </a:r>
            <a:r>
              <a:rPr lang="en-US" altLang="ko-KR" dirty="0"/>
              <a:t>.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03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1] 18/1116r0, “Distributed MU-MIMO and HARQ Support for EHT”</a:t>
            </a:r>
          </a:p>
          <a:p>
            <a:pPr marL="0" indent="0">
              <a:buNone/>
            </a:pPr>
            <a:r>
              <a:rPr lang="en-US" altLang="ko-KR" sz="1800" dirty="0"/>
              <a:t>[2] 18/1547r0, “Technology Features for 802.11 EHT”</a:t>
            </a:r>
          </a:p>
          <a:p>
            <a:pPr marL="0" lvl="0" indent="0">
              <a:buNone/>
            </a:pPr>
            <a:r>
              <a:rPr lang="en-US" altLang="ko-KR" sz="1800" dirty="0"/>
              <a:t>[3] 18/1549r0, “Recommended Direction for EHT”</a:t>
            </a:r>
            <a:endParaRPr lang="ko-KR" altLang="ko-KR" sz="1800"/>
          </a:p>
          <a:p>
            <a:pPr marL="0" lvl="0" indent="0">
              <a:buNone/>
            </a:pPr>
            <a:r>
              <a:rPr lang="en-US" altLang="ko-KR" sz="1800" dirty="0"/>
              <a:t>[4] 18/1587r1, “HARQ for EHT”</a:t>
            </a:r>
          </a:p>
          <a:p>
            <a:pPr marL="0" indent="0">
              <a:buNone/>
            </a:pPr>
            <a:r>
              <a:rPr lang="en-US" altLang="ko-KR" sz="1800" dirty="0"/>
              <a:t>[5] 18/1955r0, “HARQ for EHT – Further Information”</a:t>
            </a:r>
          </a:p>
          <a:p>
            <a:pPr marL="0" lvl="0" indent="0">
              <a:buNone/>
            </a:pPr>
            <a:r>
              <a:rPr lang="en-US" altLang="ko-KR" sz="1800" dirty="0"/>
              <a:t>[6] 18/1963r1, “Discussion on HARQ for EHT”</a:t>
            </a:r>
          </a:p>
          <a:p>
            <a:pPr marL="0" indent="0">
              <a:buNone/>
            </a:pPr>
            <a:r>
              <a:rPr lang="en-US" altLang="ko-KR" sz="1800" dirty="0"/>
              <a:t>[7] 18/1979r1, “HARQ performance analysis”</a:t>
            </a:r>
          </a:p>
          <a:p>
            <a:pPr marL="0" lvl="0" indent="0">
              <a:buNone/>
            </a:pPr>
            <a:r>
              <a:rPr lang="en-US" altLang="ko-KR" sz="1800" dirty="0"/>
              <a:t>[8] 18/1992r1, “HARQ Feasibility for EHT”</a:t>
            </a:r>
          </a:p>
          <a:p>
            <a:pPr marL="0" lvl="0" indent="0">
              <a:buNone/>
            </a:pPr>
            <a:r>
              <a:rPr lang="en-US" altLang="ko-KR" sz="1800" dirty="0"/>
              <a:t>[9] 18/2029r1, “HARQ in EHT”</a:t>
            </a:r>
          </a:p>
          <a:p>
            <a:pPr marL="0" lvl="0" indent="0">
              <a:buNone/>
            </a:pPr>
            <a:r>
              <a:rPr lang="en-US" altLang="ko-KR" sz="1800" dirty="0"/>
              <a:t>[10] 18/2031r0, “HARQ Gain Studies”</a:t>
            </a:r>
          </a:p>
          <a:p>
            <a:pPr marL="0" indent="0">
              <a:buNone/>
            </a:pPr>
            <a:r>
              <a:rPr lang="en-US" altLang="ko-KR" sz="1800" dirty="0"/>
              <a:t>[11] 19/0070r0, “HARQ in Collision-Free and Collision-Dominated Environments”</a:t>
            </a:r>
          </a:p>
          <a:p>
            <a:pPr marL="0" indent="0">
              <a:buNone/>
            </a:pPr>
            <a:r>
              <a:rPr lang="en-US" altLang="ko-KR" sz="1800" dirty="0"/>
              <a:t>[12] 19/0390r0, “Effect of Preamble Decoding on HARQ in 802.11be</a:t>
            </a:r>
            <a:r>
              <a:rPr lang="en-US" altLang="ko-KR" sz="1800" dirty="0" smtClean="0"/>
              <a:t>”</a:t>
            </a:r>
          </a:p>
          <a:p>
            <a:pPr marL="0" indent="0">
              <a:buNone/>
            </a:pPr>
            <a:r>
              <a:rPr lang="en-US" altLang="ko-KR" sz="1800" dirty="0" smtClean="0"/>
              <a:t>[13] 19/0780r0 “Consideration on HARQ”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14] </a:t>
            </a:r>
            <a:r>
              <a:rPr lang="en-US" altLang="ko-KR" sz="1800" dirty="0"/>
              <a:t>19/0792r0, “Comparisons of HARQ transmission schemes for 11be”</a:t>
            </a:r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15] </a:t>
            </a:r>
            <a:r>
              <a:rPr lang="en-US" altLang="ko-KR" sz="1800" dirty="0"/>
              <a:t>19/0798r0, “HARQ Simulation Results”</a:t>
            </a:r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16] </a:t>
            </a:r>
            <a:r>
              <a:rPr lang="en-US" altLang="ko-KR" sz="1800" dirty="0"/>
              <a:t>19/0873r0, “HARQ Framing”</a:t>
            </a:r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17] </a:t>
            </a:r>
            <a:r>
              <a:rPr lang="en-US" altLang="ko-KR" sz="1800" dirty="0"/>
              <a:t>19/1038r0, “HARQ with A-MPDU in 11be”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6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 of VoIP</a:t>
            </a:r>
            <a:r>
              <a:rPr lang="en-US" altLang="ko-KR" dirty="0"/>
              <a:t> </a:t>
            </a:r>
            <a:r>
              <a:rPr lang="en-US" altLang="ko-KR" dirty="0" smtClean="0"/>
              <a:t>packet size</a:t>
            </a:r>
          </a:p>
          <a:p>
            <a:pPr lvl="1"/>
            <a:r>
              <a:rPr lang="en-US" altLang="ko-KR" dirty="0" smtClean="0"/>
              <a:t>In IEEE </a:t>
            </a:r>
            <a:r>
              <a:rPr lang="en-US" altLang="ko-KR" dirty="0"/>
              <a:t>802.16m Evaluation Methodology Document(IEEE 802.16m-08/004r5</a:t>
            </a:r>
            <a:r>
              <a:rPr lang="en-US" altLang="ko-KR" dirty="0" smtClean="0"/>
              <a:t>)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grpSp>
        <p:nvGrpSpPr>
          <p:cNvPr id="11" name="그룹 10"/>
          <p:cNvGrpSpPr/>
          <p:nvPr/>
        </p:nvGrpSpPr>
        <p:grpSpPr>
          <a:xfrm>
            <a:off x="4482355" y="2590800"/>
            <a:ext cx="4625385" cy="3884613"/>
            <a:chOff x="1168196" y="2798763"/>
            <a:chExt cx="5022373" cy="4481341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68196" y="2798763"/>
              <a:ext cx="5016220" cy="3638550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2688"/>
            <a:stretch/>
          </p:blipFill>
          <p:spPr>
            <a:xfrm>
              <a:off x="1174349" y="6384737"/>
              <a:ext cx="5016220" cy="895367"/>
            </a:xfrm>
            <a:prstGeom prst="rect">
              <a:avLst/>
            </a:prstGeom>
          </p:spPr>
        </p:pic>
      </p:grpSp>
      <p:sp>
        <p:nvSpPr>
          <p:cNvPr id="17" name="내용 개체 틀 2"/>
          <p:cNvSpPr txBox="1">
            <a:spLocks/>
          </p:cNvSpPr>
          <p:nvPr/>
        </p:nvSpPr>
        <p:spPr bwMode="auto">
          <a:xfrm>
            <a:off x="640331" y="2819400"/>
            <a:ext cx="3704657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2"/>
            <a:r>
              <a:rPr kumimoji="0" lang="en-US" altLang="ko-KR" sz="1800" kern="0" dirty="0" smtClean="0"/>
              <a:t>Instead of 802.16e Header and CRC, we assume 802.11 Header and CRC (34bytes) and AMR without Header compression IPv4 active(73 bytes)</a:t>
            </a:r>
          </a:p>
          <a:p>
            <a:pPr lvl="3"/>
            <a:r>
              <a:rPr kumimoji="0" lang="en-US" altLang="ko-KR" kern="0" dirty="0" smtClean="0"/>
              <a:t>In this case, total VoIP packet size is 107byts</a:t>
            </a:r>
          </a:p>
          <a:p>
            <a:pPr lvl="2"/>
            <a:endParaRPr kumimoji="0" lang="en-US" altLang="ko-KR" sz="1800" kern="0" dirty="0" smtClean="0"/>
          </a:p>
          <a:p>
            <a:pPr lvl="2"/>
            <a:endParaRPr kumimoji="0" lang="en-US" altLang="ko-KR" sz="1800" kern="0" dirty="0" smtClean="0"/>
          </a:p>
          <a:p>
            <a:endParaRPr kumimoji="0" lang="ko-KR" altLang="en-US" kern="0" dirty="0"/>
          </a:p>
        </p:txBody>
      </p:sp>
    </p:spTree>
    <p:extLst>
      <p:ext uri="{BB962C8B-B14F-4D97-AF65-F5344CB8AC3E}">
        <p14:creationId xmlns:p14="http://schemas.microsoft.com/office/powerpoint/2010/main" val="1763805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maximum puncturing case in HARQ</a:t>
            </a:r>
          </a:p>
          <a:p>
            <a:pPr lvl="1"/>
            <a:r>
              <a:rPr lang="en-US" altLang="ko-KR" dirty="0" smtClean="0"/>
              <a:t>Since we encode </a:t>
            </a:r>
            <a:r>
              <a:rPr lang="en-US" altLang="ko-KR" dirty="0"/>
              <a:t>with one level lower </a:t>
            </a:r>
            <a:r>
              <a:rPr lang="en-US" altLang="ko-KR" dirty="0" smtClean="0"/>
              <a:t>code rate except MCS 0, 1 and 3, the number of punctured bits is different from ARQ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MCS 0, 1 and 3 have ½ code rate which is lowest one.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381000" y="3048000"/>
          <a:ext cx="8612184" cy="177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/>
                <a:gridCol w="800298"/>
                <a:gridCol w="800298"/>
                <a:gridCol w="800298"/>
                <a:gridCol w="800298"/>
                <a:gridCol w="800298"/>
                <a:gridCol w="800298"/>
                <a:gridCol w="800298"/>
                <a:gridCol w="800298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MCS(20MHz, </a:t>
                      </a:r>
                      <a:r>
                        <a:rPr lang="en-US" altLang="ko-KR" sz="1400" dirty="0" err="1" smtClean="0"/>
                        <a:t>Nss</a:t>
                      </a:r>
                      <a:r>
                        <a:rPr lang="en-US" altLang="ko-KR" sz="1400" dirty="0" smtClean="0"/>
                        <a:t>=1)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Information size(bytes)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247B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247B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331B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162B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331B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256B</a:t>
                      </a:r>
                      <a:endParaRPr lang="ko-KR" altLang="en-US" sz="140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351B</a:t>
                      </a:r>
                      <a:endParaRPr lang="ko-KR" altLang="en-US" sz="140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390B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The</a:t>
                      </a:r>
                      <a:r>
                        <a:rPr lang="en-US" altLang="ko-KR" sz="1400" baseline="0" dirty="0" smtClean="0"/>
                        <a:t> number of punctured bits per CW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296bits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352bits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352bits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614bits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336bits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278bits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Ratio %</a:t>
                      </a:r>
                    </a:p>
                    <a:p>
                      <a:pPr latinLnBrk="1"/>
                      <a:r>
                        <a:rPr lang="en-US" altLang="ko-KR" sz="1400" dirty="0" smtClean="0"/>
                        <a:t>(Punctured</a:t>
                      </a:r>
                      <a:r>
                        <a:rPr lang="en-US" altLang="ko-KR" sz="1400" baseline="0" dirty="0" smtClean="0"/>
                        <a:t> bits/parity bits)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30.5%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28.6%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54.3%</a:t>
                      </a:r>
                      <a:endParaRPr lang="ko-KR" altLang="en-US" sz="140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27.6%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54.3%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63.2%</a:t>
                      </a:r>
                      <a:endParaRPr lang="ko-KR" altLang="en-US" sz="140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51.9%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57.2%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46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[1-17]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atinLnBrk="1"/>
            <a:r>
              <a:rPr lang="en-US" altLang="ko-KR" dirty="0" smtClean="0"/>
              <a:t>So far, even if the </a:t>
            </a:r>
            <a:r>
              <a:rPr lang="en-US" altLang="ko-KR" dirty="0"/>
              <a:t>amount of gain is </a:t>
            </a:r>
            <a:r>
              <a:rPr lang="en-US" altLang="ko-KR" dirty="0" smtClean="0"/>
              <a:t>different, [1-17] show </a:t>
            </a:r>
            <a:r>
              <a:rPr lang="en-US" altLang="ko-KR" dirty="0"/>
              <a:t>the </a:t>
            </a:r>
            <a:r>
              <a:rPr lang="en-US" altLang="ko-KR" dirty="0" smtClean="0"/>
              <a:t>benefits and throughput gain of HARQ </a:t>
            </a:r>
          </a:p>
          <a:p>
            <a:pPr lvl="1" latinLnBrk="1"/>
            <a:r>
              <a:rPr lang="en-US" altLang="ko-KR" dirty="0" smtClean="0"/>
              <a:t>And, various issues (e.g. HARQ method(CC/IR/punctured CC), HARQ unit, collision issue, HW complexity, HARQ-SIG/feedback design, etc.) are discussed</a:t>
            </a:r>
          </a:p>
          <a:p>
            <a:pPr lvl="1" latinLnBrk="1"/>
            <a:endParaRPr lang="en-US" altLang="ko-KR" dirty="0" smtClean="0"/>
          </a:p>
          <a:p>
            <a:r>
              <a:rPr lang="en-US" altLang="ko-KR" dirty="0" smtClean="0"/>
              <a:t>Based on our simulation results in this contribution, we want to make it more clear that HARQ will bring benefits to Wi-Fi system </a:t>
            </a:r>
          </a:p>
          <a:p>
            <a:pPr lvl="1"/>
            <a:endParaRPr lang="en-US" altLang="ko-KR" dirty="0" smtClean="0"/>
          </a:p>
          <a:p>
            <a:pPr latinLnBrk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7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First of all, to evaluate the </a:t>
            </a:r>
            <a:r>
              <a:rPr lang="en-US" altLang="ko-KR" dirty="0"/>
              <a:t>performance </a:t>
            </a:r>
            <a:r>
              <a:rPr lang="en-US" altLang="ko-KR" dirty="0" smtClean="0"/>
              <a:t>of HARQ, </a:t>
            </a:r>
            <a:r>
              <a:rPr lang="en-US" altLang="ko-KR" dirty="0"/>
              <a:t>we consider LDPC IR method below to transmit </a:t>
            </a:r>
            <a:r>
              <a:rPr lang="en-US" altLang="ko-KR" dirty="0" smtClean="0"/>
              <a:t>additional parity bits </a:t>
            </a:r>
            <a:r>
              <a:rPr lang="en-US" altLang="ko-KR" b="0" dirty="0" smtClean="0"/>
              <a:t>(</a:t>
            </a:r>
            <a:r>
              <a:rPr lang="en-US" altLang="ko-KR" b="0" u="sng" dirty="0" smtClean="0"/>
              <a:t>This is </a:t>
            </a:r>
            <a:r>
              <a:rPr lang="en-US" altLang="ko-KR" b="0" u="sng" dirty="0"/>
              <a:t>just </a:t>
            </a:r>
            <a:r>
              <a:rPr lang="en-US" altLang="ko-KR" b="0" u="sng" dirty="0" smtClean="0"/>
              <a:t>example, </a:t>
            </a:r>
            <a:r>
              <a:rPr lang="en-US" altLang="ko-KR" b="0" u="sng" dirty="0"/>
              <a:t>other </a:t>
            </a:r>
            <a:r>
              <a:rPr lang="en-US" altLang="ko-KR" b="0" u="sng" dirty="0" smtClean="0"/>
              <a:t>methods are </a:t>
            </a:r>
            <a:r>
              <a:rPr lang="en-US" altLang="ko-KR" b="0" u="sng" dirty="0"/>
              <a:t>possible</a:t>
            </a:r>
            <a:r>
              <a:rPr lang="en-US" altLang="ko-KR" b="0" dirty="0" smtClean="0"/>
              <a:t>)</a:t>
            </a:r>
          </a:p>
          <a:p>
            <a:pPr lvl="1"/>
            <a:r>
              <a:rPr lang="en-US" altLang="ko-KR" dirty="0" smtClean="0"/>
              <a:t>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step: Encoding with one level lower </a:t>
            </a:r>
            <a:r>
              <a:rPr lang="en-US" altLang="ko-KR" dirty="0" err="1" smtClean="0"/>
              <a:t>coderate</a:t>
            </a:r>
            <a:r>
              <a:rPr lang="en-US" altLang="ko-KR" dirty="0" smtClean="0"/>
              <a:t> </a:t>
            </a:r>
            <a:r>
              <a:rPr lang="en-US" altLang="ko-KR" dirty="0"/>
              <a:t>than </a:t>
            </a:r>
            <a:r>
              <a:rPr lang="en-US" altLang="ko-KR" dirty="0" smtClean="0"/>
              <a:t>designated code rate (code rate set : [1/2, 2/3, 3/4, 5/6])</a:t>
            </a:r>
          </a:p>
          <a:p>
            <a:pPr lvl="1"/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step: Puncturing parity bits to make same code rate as designated code rate</a:t>
            </a:r>
          </a:p>
          <a:p>
            <a:pPr lvl="1"/>
            <a:r>
              <a:rPr lang="en-US" altLang="ko-KR" dirty="0" smtClean="0"/>
              <a:t>3</a:t>
            </a:r>
            <a:r>
              <a:rPr lang="en-US" altLang="ko-KR" baseline="30000" dirty="0" smtClean="0"/>
              <a:t>rd</a:t>
            </a:r>
            <a:r>
              <a:rPr lang="en-US" altLang="ko-KR" dirty="0" smtClean="0"/>
              <a:t> step: For retransmission, different puncturing pattern is used</a:t>
            </a:r>
          </a:p>
          <a:p>
            <a:pPr marL="457200" lvl="1" indent="0">
              <a:buNone/>
            </a:pPr>
            <a:endParaRPr lang="en-US" altLang="ko-KR" sz="1500" dirty="0" smtClean="0"/>
          </a:p>
          <a:p>
            <a:pPr marL="457200" lvl="1" indent="0">
              <a:buNone/>
            </a:pPr>
            <a:r>
              <a:rPr lang="en-US" altLang="ko-KR" sz="1500" dirty="0" smtClean="0"/>
              <a:t>※ </a:t>
            </a:r>
            <a:r>
              <a:rPr lang="en-US" altLang="ko-KR" sz="1500" u="sng" dirty="0" smtClean="0"/>
              <a:t>This example assumes self-decodable packet in any (re)transmissions. So, it doesn’t require the increase in LDPC CW processing rate.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LDPC IR method in HARQ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77397" y="4022478"/>
            <a:ext cx="9219003" cy="2835522"/>
            <a:chOff x="77453" y="3870960"/>
            <a:chExt cx="9219003" cy="2835522"/>
          </a:xfrm>
        </p:grpSpPr>
        <p:sp>
          <p:nvSpPr>
            <p:cNvPr id="9" name="직사각형 8"/>
            <p:cNvSpPr/>
            <p:nvPr/>
          </p:nvSpPr>
          <p:spPr bwMode="auto">
            <a:xfrm>
              <a:off x="739007" y="4800600"/>
              <a:ext cx="1676400" cy="3810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Information</a:t>
              </a:r>
              <a:r>
                <a:rPr kumimoji="0" lang="en-US" altLang="ko-KR" sz="1200" b="0" i="0" u="none" strike="noStrike" cap="none" normalizeH="0" dirty="0" smtClean="0">
                  <a:ln>
                    <a:noFill/>
                  </a:ln>
                  <a:effectLst/>
                  <a:latin typeface="Times New Roman" pitchFamily="18" charset="0"/>
                </a:rPr>
                <a:t> bits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4985422" y="4343400"/>
              <a:ext cx="1260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Information bits</a:t>
              </a:r>
              <a:endParaRPr kumimoji="0" lang="ko-KR" altLang="en-US"/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2415407" y="4800600"/>
              <a:ext cx="8382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Parity bits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77453" y="4835313"/>
              <a:ext cx="838200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R=2/3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6245422" y="4343400"/>
              <a:ext cx="1260000" cy="381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Parity bits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오른쪽 화살표 19"/>
            <p:cNvSpPr/>
            <p:nvPr/>
          </p:nvSpPr>
          <p:spPr bwMode="auto">
            <a:xfrm rot="5400000">
              <a:off x="1670042" y="5047863"/>
              <a:ext cx="294008" cy="789292"/>
            </a:xfrm>
            <a:prstGeom prst="righ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32" name="그룹 31"/>
            <p:cNvGrpSpPr/>
            <p:nvPr/>
          </p:nvGrpSpPr>
          <p:grpSpPr>
            <a:xfrm>
              <a:off x="3657600" y="5257971"/>
              <a:ext cx="2520000" cy="381711"/>
              <a:chOff x="3657600" y="4957051"/>
              <a:chExt cx="2520000" cy="381711"/>
            </a:xfrm>
          </p:grpSpPr>
          <p:sp>
            <p:nvSpPr>
              <p:cNvPr id="17" name="직사각형 16"/>
              <p:cNvSpPr/>
              <p:nvPr/>
            </p:nvSpPr>
            <p:spPr bwMode="auto">
              <a:xfrm>
                <a:off x="4917600" y="4957762"/>
                <a:ext cx="1260000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Parity bits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직사각형 21"/>
              <p:cNvSpPr/>
              <p:nvPr/>
            </p:nvSpPr>
            <p:spPr bwMode="auto">
              <a:xfrm>
                <a:off x="5547600" y="4957051"/>
                <a:ext cx="630000" cy="381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직사각형 22"/>
              <p:cNvSpPr/>
              <p:nvPr/>
            </p:nvSpPr>
            <p:spPr bwMode="auto">
              <a:xfrm>
                <a:off x="3657600" y="4957051"/>
                <a:ext cx="1260000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dirty="0"/>
                  <a:t>Information bits</a:t>
                </a:r>
                <a:endParaRPr kumimoji="0" lang="ko-KR" altLang="en-US"/>
              </a:p>
            </p:txBody>
          </p:sp>
        </p:grpSp>
        <p:sp>
          <p:nvSpPr>
            <p:cNvPr id="27" name="직사각형 26"/>
            <p:cNvSpPr/>
            <p:nvPr/>
          </p:nvSpPr>
          <p:spPr bwMode="auto">
            <a:xfrm>
              <a:off x="5715000" y="3908789"/>
              <a:ext cx="838200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800" dirty="0" smtClean="0">
                  <a:solidFill>
                    <a:srgbClr val="FF0000"/>
                  </a:solidFill>
                </a:rPr>
                <a:t>HARQ</a:t>
              </a:r>
              <a:endParaRPr kumimoji="0" lang="ko-KR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  <p:cxnSp>
          <p:nvCxnSpPr>
            <p:cNvPr id="29" name="직선 연결선 28"/>
            <p:cNvCxnSpPr/>
            <p:nvPr/>
          </p:nvCxnSpPr>
          <p:spPr bwMode="auto">
            <a:xfrm>
              <a:off x="3429000" y="3870960"/>
              <a:ext cx="0" cy="23218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직사각형 29"/>
            <p:cNvSpPr/>
            <p:nvPr/>
          </p:nvSpPr>
          <p:spPr bwMode="auto">
            <a:xfrm>
              <a:off x="3413455" y="4381500"/>
              <a:ext cx="1684778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Actual encoding R=1/2</a:t>
              </a:r>
            </a:p>
          </p:txBody>
        </p:sp>
        <p:grpSp>
          <p:nvGrpSpPr>
            <p:cNvPr id="31" name="그룹 30"/>
            <p:cNvGrpSpPr/>
            <p:nvPr/>
          </p:nvGrpSpPr>
          <p:grpSpPr>
            <a:xfrm>
              <a:off x="6477000" y="5258658"/>
              <a:ext cx="2521229" cy="381024"/>
              <a:chOff x="6477000" y="4953000"/>
              <a:chExt cx="2521229" cy="381024"/>
            </a:xfrm>
          </p:grpSpPr>
          <p:sp>
            <p:nvSpPr>
              <p:cNvPr id="18" name="직사각형 17"/>
              <p:cNvSpPr/>
              <p:nvPr/>
            </p:nvSpPr>
            <p:spPr bwMode="auto">
              <a:xfrm>
                <a:off x="7751917" y="4953000"/>
                <a:ext cx="1246312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Parity bits</a:t>
                </a: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5" name="직사각형 24"/>
              <p:cNvSpPr/>
              <p:nvPr/>
            </p:nvSpPr>
            <p:spPr bwMode="auto">
              <a:xfrm>
                <a:off x="6477000" y="4953024"/>
                <a:ext cx="1274917" cy="3810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altLang="ko-KR" dirty="0"/>
                  <a:t>Information bits</a:t>
                </a:r>
                <a:endParaRPr kumimoji="0" lang="ko-KR" altLang="en-US"/>
              </a:p>
            </p:txBody>
          </p:sp>
          <p:sp>
            <p:nvSpPr>
              <p:cNvPr id="24" name="직사각형 23"/>
              <p:cNvSpPr/>
              <p:nvPr/>
            </p:nvSpPr>
            <p:spPr bwMode="auto">
              <a:xfrm>
                <a:off x="7752000" y="4953012"/>
                <a:ext cx="630000" cy="3810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kumimoji="0" lang="ko-KR" altLang="en-US" dirty="0"/>
              </a:p>
            </p:txBody>
          </p:sp>
        </p:grpSp>
        <p:cxnSp>
          <p:nvCxnSpPr>
            <p:cNvPr id="34" name="직선 화살표 연결선 33"/>
            <p:cNvCxnSpPr/>
            <p:nvPr/>
          </p:nvCxnSpPr>
          <p:spPr bwMode="auto">
            <a:xfrm flipH="1">
              <a:off x="4985422" y="4851716"/>
              <a:ext cx="958178" cy="2536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직선 화살표 연결선 35"/>
            <p:cNvCxnSpPr/>
            <p:nvPr/>
          </p:nvCxnSpPr>
          <p:spPr bwMode="auto">
            <a:xfrm>
              <a:off x="6553200" y="4851716"/>
              <a:ext cx="1198717" cy="2536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7" name="왼쪽 중괄호 36"/>
            <p:cNvSpPr/>
            <p:nvPr/>
          </p:nvSpPr>
          <p:spPr bwMode="auto">
            <a:xfrm rot="5400000">
              <a:off x="5786222" y="4867660"/>
              <a:ext cx="152755" cy="630000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5555219" y="4876800"/>
              <a:ext cx="1378982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altLang="ko-KR" sz="1000" dirty="0" smtClean="0"/>
                <a:t>Discard punctured bits</a:t>
              </a:r>
            </a:p>
          </p:txBody>
        </p:sp>
        <p:sp>
          <p:nvSpPr>
            <p:cNvPr id="39" name="왼쪽 중괄호 38"/>
            <p:cNvSpPr/>
            <p:nvPr/>
          </p:nvSpPr>
          <p:spPr bwMode="auto">
            <a:xfrm rot="5400000">
              <a:off x="7993439" y="4866778"/>
              <a:ext cx="152755" cy="630000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6912254" y="6020682"/>
              <a:ext cx="1774546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altLang="ko-KR" sz="1600" b="1" dirty="0">
                  <a:solidFill>
                    <a:srgbClr val="0000FF"/>
                  </a:solidFill>
                </a:rPr>
                <a:t>Re-transmission</a:t>
              </a:r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3429000" y="5658094"/>
              <a:ext cx="1606462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ko-KR" dirty="0" smtClean="0"/>
                <a:t>Transmitted </a:t>
              </a:r>
              <a:r>
                <a:rPr kumimoji="0" lang="en-US" altLang="ko-KR" dirty="0" smtClean="0"/>
                <a:t>R=2/3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직사각형 42"/>
            <p:cNvSpPr/>
            <p:nvPr/>
          </p:nvSpPr>
          <p:spPr bwMode="auto">
            <a:xfrm>
              <a:off x="7848600" y="5638876"/>
              <a:ext cx="1447856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ko-KR" dirty="0" smtClean="0"/>
                <a:t>Transmitted </a:t>
              </a:r>
              <a:r>
                <a:rPr kumimoji="0" lang="en-US" altLang="ko-KR" dirty="0" smtClean="0"/>
                <a:t>R=2/3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오른쪽 화살표 43"/>
            <p:cNvSpPr/>
            <p:nvPr/>
          </p:nvSpPr>
          <p:spPr bwMode="auto">
            <a:xfrm rot="5400000">
              <a:off x="4770596" y="5516664"/>
              <a:ext cx="294008" cy="789292"/>
            </a:xfrm>
            <a:prstGeom prst="righ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5" name="오른쪽 화살표 44"/>
            <p:cNvSpPr/>
            <p:nvPr/>
          </p:nvSpPr>
          <p:spPr bwMode="auto">
            <a:xfrm rot="5400000">
              <a:off x="7562898" y="5511712"/>
              <a:ext cx="294008" cy="789292"/>
            </a:xfrm>
            <a:prstGeom prst="rightArrow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6" name="직선 연결선 45"/>
            <p:cNvCxnSpPr/>
            <p:nvPr/>
          </p:nvCxnSpPr>
          <p:spPr bwMode="auto">
            <a:xfrm>
              <a:off x="6324600" y="5105400"/>
              <a:ext cx="0" cy="12962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8" name="직사각형 47"/>
            <p:cNvSpPr/>
            <p:nvPr/>
          </p:nvSpPr>
          <p:spPr bwMode="auto">
            <a:xfrm>
              <a:off x="6413095" y="3962400"/>
              <a:ext cx="1926167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(Designated R=2/3)</a:t>
              </a:r>
            </a:p>
          </p:txBody>
        </p:sp>
        <p:grpSp>
          <p:nvGrpSpPr>
            <p:cNvPr id="52" name="그룹 51"/>
            <p:cNvGrpSpPr/>
            <p:nvPr/>
          </p:nvGrpSpPr>
          <p:grpSpPr>
            <a:xfrm>
              <a:off x="1066800" y="4267200"/>
              <a:ext cx="2459567" cy="381000"/>
              <a:chOff x="1066800" y="4343400"/>
              <a:chExt cx="2459567" cy="381000"/>
            </a:xfrm>
          </p:grpSpPr>
          <p:sp>
            <p:nvSpPr>
              <p:cNvPr id="19" name="직사각형 18"/>
              <p:cNvSpPr/>
              <p:nvPr/>
            </p:nvSpPr>
            <p:spPr bwMode="auto">
              <a:xfrm>
                <a:off x="1066800" y="4343400"/>
                <a:ext cx="838200" cy="30480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800" dirty="0" smtClean="0">
                    <a:solidFill>
                      <a:srgbClr val="FF0000"/>
                    </a:solidFill>
                  </a:rPr>
                  <a:t>ARQ</a:t>
                </a:r>
                <a:endParaRPr kumimoji="0" lang="ko-KR" altLang="en-US" sz="1800" b="0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</a:endParaRPr>
              </a:p>
            </p:txBody>
          </p:sp>
          <p:sp>
            <p:nvSpPr>
              <p:cNvPr id="49" name="직사각형 48"/>
              <p:cNvSpPr/>
              <p:nvPr/>
            </p:nvSpPr>
            <p:spPr bwMode="auto">
              <a:xfrm>
                <a:off x="1600200" y="4419600"/>
                <a:ext cx="1926167" cy="30480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dirty="0" smtClean="0"/>
                  <a:t>(Designated R=2/3)</a:t>
                </a:r>
              </a:p>
            </p:txBody>
          </p:sp>
        </p:grpSp>
        <p:sp>
          <p:nvSpPr>
            <p:cNvPr id="50" name="직사각형 49"/>
            <p:cNvSpPr/>
            <p:nvPr/>
          </p:nvSpPr>
          <p:spPr bwMode="auto">
            <a:xfrm>
              <a:off x="3831394" y="6047458"/>
              <a:ext cx="2036006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dirty="0" smtClean="0">
                  <a:solidFill>
                    <a:srgbClr val="0000FF"/>
                  </a:solidFill>
                </a:rPr>
                <a:t>Initial transmission</a:t>
              </a:r>
            </a:p>
          </p:txBody>
        </p:sp>
        <p:sp>
          <p:nvSpPr>
            <p:cNvPr id="51" name="직사각형 50"/>
            <p:cNvSpPr/>
            <p:nvPr/>
          </p:nvSpPr>
          <p:spPr bwMode="auto">
            <a:xfrm>
              <a:off x="1098579" y="5638876"/>
              <a:ext cx="1507443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dirty="0" smtClean="0">
                  <a:solidFill>
                    <a:srgbClr val="0000FF"/>
                  </a:solidFill>
                </a:rPr>
                <a:t>Transmission</a:t>
              </a:r>
            </a:p>
          </p:txBody>
        </p:sp>
        <p:sp>
          <p:nvSpPr>
            <p:cNvPr id="47" name="직사각형 46"/>
            <p:cNvSpPr/>
            <p:nvPr/>
          </p:nvSpPr>
          <p:spPr bwMode="auto">
            <a:xfrm>
              <a:off x="7751917" y="4861842"/>
              <a:ext cx="1365976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altLang="ko-KR" sz="1000" dirty="0" smtClean="0"/>
                <a:t>Discard punctured bits</a:t>
              </a:r>
            </a:p>
          </p:txBody>
        </p:sp>
        <p:sp>
          <p:nvSpPr>
            <p:cNvPr id="53" name="직사각형 52"/>
            <p:cNvSpPr/>
            <p:nvPr/>
          </p:nvSpPr>
          <p:spPr bwMode="auto">
            <a:xfrm>
              <a:off x="5210646" y="6401682"/>
              <a:ext cx="2561810" cy="30480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ko-KR" dirty="0" smtClean="0"/>
                <a:t>If combining, effective R=1/2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4248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Simulation assumptions</a:t>
            </a:r>
            <a:endParaRPr lang="en-US" altLang="ko-KR" dirty="0"/>
          </a:p>
          <a:p>
            <a:pPr lvl="1"/>
            <a:r>
              <a:rPr lang="en-US" altLang="ko-KR" dirty="0"/>
              <a:t>802.11ax, </a:t>
            </a:r>
            <a:r>
              <a:rPr lang="en-US" altLang="ko-KR" dirty="0" smtClean="0"/>
              <a:t>80 </a:t>
            </a:r>
            <a:r>
              <a:rPr lang="en-US" altLang="ko-KR" dirty="0"/>
              <a:t>MHz, Regular GI, 4x HE-LTF,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</a:t>
            </a:r>
            <a:r>
              <a:rPr lang="en-US" altLang="ko-KR" dirty="0"/>
              <a:t>channel</a:t>
            </a:r>
          </a:p>
          <a:p>
            <a:pPr lvl="1"/>
            <a:r>
              <a:rPr lang="en-US" altLang="ko-KR" dirty="0" smtClean="0"/>
              <a:t>MIMO(2x2), LDPC, </a:t>
            </a:r>
            <a:r>
              <a:rPr lang="en-US" altLang="ko-KR" dirty="0"/>
              <a:t>MCS </a:t>
            </a:r>
            <a:r>
              <a:rPr lang="en-US" altLang="ko-KR" dirty="0" smtClean="0"/>
              <a:t>0~7</a:t>
            </a:r>
          </a:p>
          <a:p>
            <a:pPr lvl="2"/>
            <a:r>
              <a:rPr lang="en-US" altLang="ko-KR" dirty="0" smtClean="0"/>
              <a:t>Optimal MCS</a:t>
            </a:r>
          </a:p>
          <a:p>
            <a:pPr lvl="2"/>
            <a:r>
              <a:rPr lang="en-US" altLang="ko-KR" dirty="0" smtClean="0"/>
              <a:t>Sub-optimal MCS selection</a:t>
            </a:r>
          </a:p>
          <a:p>
            <a:pPr lvl="3"/>
            <a:r>
              <a:rPr lang="en-US" altLang="ko-KR" dirty="0" smtClean="0"/>
              <a:t>Select highest MCS with &lt;10% PER based on long-term measurement</a:t>
            </a:r>
          </a:p>
          <a:p>
            <a:pPr lvl="2"/>
            <a:r>
              <a:rPr lang="en-US" altLang="ko-KR" dirty="0"/>
              <a:t>Packet </a:t>
            </a:r>
            <a:r>
              <a:rPr lang="en-US" altLang="ko-KR" dirty="0" smtClean="0"/>
              <a:t>length=1000bytes, </a:t>
            </a:r>
            <a:r>
              <a:rPr lang="en-US" altLang="ko-KR" dirty="0"/>
              <a:t>single MPDU per</a:t>
            </a:r>
            <a:r>
              <a:rPr lang="ko-KR" altLang="en-US"/>
              <a:t> </a:t>
            </a:r>
            <a:r>
              <a:rPr lang="en-US" altLang="ko-KR" dirty="0"/>
              <a:t>PPDU</a:t>
            </a:r>
          </a:p>
          <a:p>
            <a:pPr lvl="1"/>
            <a:r>
              <a:rPr lang="en-US" altLang="ko-KR" dirty="0" smtClean="0"/>
              <a:t>Up to 2 (re)transmissions</a:t>
            </a:r>
          </a:p>
          <a:p>
            <a:pPr lvl="1"/>
            <a:r>
              <a:rPr lang="en-US" altLang="ko-KR" dirty="0" smtClean="0"/>
              <a:t>Same channel realization is </a:t>
            </a:r>
            <a:r>
              <a:rPr lang="en-US" altLang="ko-KR" dirty="0"/>
              <a:t>applied across all (</a:t>
            </a:r>
            <a:r>
              <a:rPr lang="en-US" altLang="ko-KR" dirty="0" smtClean="0"/>
              <a:t>re)transmissions</a:t>
            </a:r>
          </a:p>
          <a:p>
            <a:pPr lvl="2"/>
            <a:r>
              <a:rPr lang="en-US" altLang="ko-KR" dirty="0" smtClean="0"/>
              <a:t>If we consider different channel, HARQ can bring a more gain due to time diversity.</a:t>
            </a:r>
          </a:p>
          <a:p>
            <a:pPr lvl="1"/>
            <a:r>
              <a:rPr lang="en-US" altLang="ko-KR" dirty="0" smtClean="0"/>
              <a:t>No impairments, ideal channel estimation, ideal ACK/NACK feedback</a:t>
            </a:r>
          </a:p>
          <a:p>
            <a:pPr marL="857250" lvl="2" indent="0">
              <a:buNone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77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Results: PER performance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>
            <a:normAutofit fontScale="92500" lnSpcReduction="1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Observation points:</a:t>
            </a:r>
          </a:p>
          <a:p>
            <a:pPr lvl="1"/>
            <a:r>
              <a:rPr lang="en-US" altLang="ko-KR" dirty="0" smtClean="0"/>
              <a:t>IR scheme shows better performance than CC and ARQ. </a:t>
            </a:r>
          </a:p>
          <a:p>
            <a:pPr lvl="2"/>
            <a:r>
              <a:rPr lang="en-US" altLang="ko-KR" dirty="0"/>
              <a:t>Especially for </a:t>
            </a:r>
            <a:r>
              <a:rPr lang="en-US" altLang="ko-KR" dirty="0" smtClean="0"/>
              <a:t>non-½ MCSs, additional parity </a:t>
            </a:r>
            <a:r>
              <a:rPr lang="en-US" altLang="ko-KR" dirty="0"/>
              <a:t>bits </a:t>
            </a:r>
            <a:r>
              <a:rPr lang="en-US" altLang="ko-KR" dirty="0" smtClean="0"/>
              <a:t>increase the gain  </a:t>
            </a:r>
            <a:r>
              <a:rPr lang="en-US" altLang="ko-KR" dirty="0"/>
              <a:t>effectively</a:t>
            </a:r>
            <a:r>
              <a:rPr lang="en-US" altLang="ko-KR" dirty="0" smtClean="0"/>
              <a:t>. (e.g. MCS=2, 4, 5, 6 and 7)</a:t>
            </a:r>
          </a:p>
          <a:p>
            <a:pPr lvl="1"/>
            <a:r>
              <a:rPr lang="en-US" altLang="ko-KR" dirty="0" smtClean="0"/>
              <a:t>And, the PER curve per MCS in IR is evenly distributed than others.</a:t>
            </a:r>
          </a:p>
          <a:p>
            <a:pPr lvl="2"/>
            <a:r>
              <a:rPr lang="en-US" altLang="ko-KR" dirty="0" smtClean="0"/>
              <a:t>It means that link adaptation can be managed efficiently.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524000"/>
            <a:ext cx="3810000" cy="28606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15262" y="2307972"/>
            <a:ext cx="128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dirty="0" smtClean="0"/>
              <a:t>ARQ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>
                <a:solidFill>
                  <a:srgbClr val="FF0000"/>
                </a:solidFill>
              </a:rPr>
              <a:t>HARQ (CC)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>
                <a:solidFill>
                  <a:srgbClr val="0070C0"/>
                </a:solidFill>
              </a:rPr>
              <a:t>HARQ (IR)</a:t>
            </a:r>
            <a:endParaRPr lang="en-US" altLang="ko-KR" dirty="0">
              <a:solidFill>
                <a:srgbClr val="0070C0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0932" y="1506415"/>
            <a:ext cx="3833422" cy="287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68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Results: </a:t>
            </a:r>
            <a:r>
              <a:rPr lang="en-US" altLang="ko-KR" dirty="0" err="1" smtClean="0"/>
              <a:t>Goodput</a:t>
            </a:r>
            <a:r>
              <a:rPr lang="en-US" altLang="ko-KR" dirty="0" smtClean="0"/>
              <a:t> performance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Observation points:</a:t>
            </a:r>
          </a:p>
          <a:p>
            <a:pPr lvl="1"/>
            <a:r>
              <a:rPr lang="en-US" altLang="ko-KR" dirty="0" smtClean="0"/>
              <a:t>In low SNR region, HARQ shows better performance than ARQ</a:t>
            </a:r>
          </a:p>
          <a:p>
            <a:pPr lvl="2"/>
            <a:r>
              <a:rPr lang="en-US" altLang="ko-KR" dirty="0" smtClean="0"/>
              <a:t>The IR shows better performance even in high SNR region</a:t>
            </a:r>
          </a:p>
          <a:p>
            <a:pPr lvl="1"/>
            <a:r>
              <a:rPr lang="en-US" altLang="ko-KR" dirty="0" smtClean="0"/>
              <a:t>The IR scheme enables </a:t>
            </a:r>
            <a:r>
              <a:rPr lang="en-US" altLang="ko-KR" dirty="0"/>
              <a:t>sophisticated link adaptation without additional MCS </a:t>
            </a:r>
            <a:r>
              <a:rPr lang="en-US" altLang="ko-KR" dirty="0" smtClean="0"/>
              <a:t>definition due to </a:t>
            </a:r>
            <a:r>
              <a:rPr lang="en-US" altLang="ko-KR" dirty="0"/>
              <a:t>smoother </a:t>
            </a:r>
            <a:r>
              <a:rPr lang="en-US" altLang="ko-KR" dirty="0" smtClean="0"/>
              <a:t>curve</a:t>
            </a:r>
          </a:p>
          <a:p>
            <a:pPr lvl="2"/>
            <a:r>
              <a:rPr lang="en-US" altLang="ko-KR" dirty="0" smtClean="0"/>
              <a:t>It is caused by evenly distributed PER curve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604" y="1524000"/>
            <a:ext cx="3789198" cy="2844987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9003" y="1524000"/>
            <a:ext cx="3789197" cy="28449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85965" y="2132219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srgbClr val="FF0000"/>
                </a:solidFill>
              </a:rPr>
              <a:t>Optimal MCS selection</a:t>
            </a:r>
            <a:endParaRPr lang="ko-KR" altLang="en-US" sz="1400" b="1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72951" y="2132219"/>
            <a:ext cx="2781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 b="1"/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Sub-optimal MCS selection</a:t>
            </a:r>
            <a:endParaRPr lang="ko-KR" altLang="en-US">
              <a:solidFill>
                <a:srgbClr val="FF0000"/>
              </a:solidFill>
            </a:endParaRP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45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of HARQ into Wi-Fi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Although we assume self-decodable packet, only up to 2 (re)transmission and initial version of LDPC IR method, HARQ shows better performance than ARQ</a:t>
            </a:r>
          </a:p>
          <a:p>
            <a:pPr lvl="1"/>
            <a:r>
              <a:rPr lang="en-US" altLang="ko-KR" dirty="0" smtClean="0"/>
              <a:t>It is clear that if we consider partial IR, further enhanced IR scheme and optimal retransmission number(e.g. up to 3 or 4), the gain from HARQ can be increasing.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So, we think </a:t>
            </a:r>
            <a:r>
              <a:rPr lang="en-US" altLang="ko-KR" dirty="0" err="1" smtClean="0"/>
              <a:t>TGbe</a:t>
            </a:r>
            <a:r>
              <a:rPr lang="en-US" altLang="ko-KR" dirty="0" smtClean="0"/>
              <a:t> </a:t>
            </a:r>
            <a:r>
              <a:rPr lang="en-US" altLang="ko-KR" dirty="0"/>
              <a:t>shall support </a:t>
            </a:r>
            <a:r>
              <a:rPr lang="en-US" altLang="ko-KR" dirty="0" smtClean="0"/>
              <a:t>HARQ for data frame</a:t>
            </a:r>
          </a:p>
          <a:p>
            <a:pPr lvl="1"/>
            <a:r>
              <a:rPr lang="en-US" altLang="ko-KR" dirty="0"/>
              <a:t>Other frames(control, management) is TBD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Also, since </a:t>
            </a:r>
            <a:r>
              <a:rPr lang="en-US" altLang="ko-KR" dirty="0" smtClean="0"/>
              <a:t>the IR </a:t>
            </a:r>
            <a:r>
              <a:rPr lang="en-US" altLang="ko-KR" dirty="0"/>
              <a:t>scheme </a:t>
            </a:r>
            <a:r>
              <a:rPr lang="en-US" altLang="ko-KR" dirty="0" smtClean="0"/>
              <a:t>shows </a:t>
            </a:r>
            <a:r>
              <a:rPr lang="en-US" altLang="ko-KR" dirty="0"/>
              <a:t>better performance than other </a:t>
            </a:r>
            <a:r>
              <a:rPr lang="en-US" altLang="ko-KR" dirty="0" smtClean="0"/>
              <a:t>methods, </a:t>
            </a:r>
            <a:r>
              <a:rPr lang="en-US" altLang="ko-KR" dirty="0"/>
              <a:t>we should consider IR scheme in </a:t>
            </a:r>
            <a:r>
              <a:rPr lang="en-US" altLang="ko-KR" dirty="0" smtClean="0"/>
              <a:t>HARQ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334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coding issue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From </a:t>
            </a:r>
            <a:r>
              <a:rPr lang="en-US" altLang="ko-KR" dirty="0"/>
              <a:t>802.11a, Wi-Fi system has kept the BCC </a:t>
            </a:r>
            <a:r>
              <a:rPr lang="en-US" altLang="ko-KR" dirty="0" smtClean="0"/>
              <a:t>because it </a:t>
            </a:r>
            <a:r>
              <a:rPr lang="en-US" altLang="ko-KR" dirty="0"/>
              <a:t>has a merit in short packet case and </a:t>
            </a:r>
            <a:r>
              <a:rPr lang="en-US" altLang="ko-KR" dirty="0" smtClean="0"/>
              <a:t>has low </a:t>
            </a:r>
            <a:r>
              <a:rPr lang="en-US" altLang="ko-KR" dirty="0"/>
              <a:t>HW complexity</a:t>
            </a:r>
          </a:p>
          <a:p>
            <a:pPr lvl="1"/>
            <a:r>
              <a:rPr lang="en-US" altLang="ko-KR" dirty="0" smtClean="0"/>
              <a:t>In general, parity check matrix in LDPC is designed to have a best performance when there are no punctured bits</a:t>
            </a:r>
          </a:p>
          <a:p>
            <a:pPr lvl="1"/>
            <a:r>
              <a:rPr lang="en-US" altLang="ko-KR" dirty="0" smtClean="0"/>
              <a:t>However, in short packet case, many parity bits are punctured in order not to increase PPDU length compared to BCC case. This may cause performance degradation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Furthermore, </a:t>
            </a:r>
            <a:r>
              <a:rPr lang="en-US" altLang="ko-KR" dirty="0"/>
              <a:t>high PHY preamble </a:t>
            </a:r>
            <a:r>
              <a:rPr lang="en-US" altLang="ko-KR" dirty="0" smtClean="0"/>
              <a:t>ratio in short </a:t>
            </a:r>
            <a:r>
              <a:rPr lang="en-US" altLang="ko-KR" dirty="0"/>
              <a:t>packet </a:t>
            </a:r>
            <a:r>
              <a:rPr lang="en-US" altLang="ko-KR" dirty="0" smtClean="0"/>
              <a:t>case increases the retransmission overhead</a:t>
            </a:r>
          </a:p>
          <a:p>
            <a:endParaRPr lang="en-US" altLang="ko-KR" dirty="0"/>
          </a:p>
          <a:p>
            <a:r>
              <a:rPr lang="en-US" altLang="ko-KR" dirty="0" smtClean="0"/>
              <a:t>So, we’d like to investigate HARQ performance in short packet case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number of punctured bits </a:t>
            </a:r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In</a:t>
                </a:r>
                <a:r>
                  <a:rPr lang="ko-KR" altLang="en-US" smtClean="0"/>
                  <a:t> </a:t>
                </a:r>
                <a:r>
                  <a:rPr lang="en-US" altLang="ko-KR" dirty="0" smtClean="0"/>
                  <a:t>spec., the number of punctured bits is computed by following equation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𝒑𝒖𝒏𝒄</m:t>
                        </m:r>
                      </m:sub>
                    </m:sSub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𝒎𝒂𝒙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altLang="ko-KR" b="1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US" altLang="ko-KR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𝑵</m:t>
                            </m:r>
                          </m:e>
                          <m:sub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</a:rPr>
                              <m:t>𝑪𝑾</m:t>
                            </m:r>
                          </m:sub>
                        </m:sSub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altLang="ko-K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altLang="ko-KR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𝑳𝑫𝑷𝑪</m:t>
                            </m:r>
                          </m:sub>
                        </m:sSub>
                      </m:e>
                    </m:d>
                    <m:r>
                      <a:rPr lang="en-US" altLang="ko-K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𝒂𝒗𝒃𝒊𝒕𝒔</m:t>
                        </m:r>
                      </m:sub>
                    </m:sSub>
                    <m:r>
                      <a:rPr lang="en-US" altLang="ko-K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altLang="ko-KR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𝒔𝒉𝒓𝒕</m:t>
                        </m:r>
                      </m:sub>
                    </m:sSub>
                    <m:r>
                      <a:rPr lang="en-US" altLang="ko-K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ko-KR" dirty="0"/>
              </a:p>
              <a:p>
                <a:pPr lvl="2"/>
                <a:r>
                  <a:rPr lang="en-US" altLang="ko-KR" dirty="0" smtClean="0"/>
                  <a:t>The BW, number </a:t>
                </a:r>
                <a:r>
                  <a:rPr lang="en-US" altLang="ko-KR" dirty="0"/>
                  <a:t>of information </a:t>
                </a:r>
                <a:r>
                  <a:rPr lang="en-US" altLang="ko-KR" dirty="0" smtClean="0"/>
                  <a:t>bits, MCS and </a:t>
                </a:r>
                <a:r>
                  <a:rPr lang="en-US" altLang="ko-KR" dirty="0" err="1" smtClean="0"/>
                  <a:t>Nss</a:t>
                </a:r>
                <a:r>
                  <a:rPr lang="en-US" altLang="ko-KR" dirty="0" smtClean="0"/>
                  <a:t> are the factors to calculate the number of punctured bits </a:t>
                </a:r>
              </a:p>
              <a:p>
                <a:pPr lvl="1"/>
                <a:r>
                  <a:rPr lang="en-US" altLang="ko-KR" dirty="0" smtClean="0"/>
                  <a:t>When we assume reasonable packet length(&gt;100bytes, e.g. VoIP, Appendix 1), The table below shows the </a:t>
                </a:r>
                <a:r>
                  <a:rPr lang="en-US" altLang="ko-KR" dirty="0"/>
                  <a:t>maximum puncturing </a:t>
                </a:r>
                <a:r>
                  <a:rPr lang="en-US" altLang="ko-KR" dirty="0" smtClean="0"/>
                  <a:t>case per MCS</a:t>
                </a:r>
              </a:p>
              <a:p>
                <a:pPr lvl="3"/>
                <a:endParaRPr lang="en-US" altLang="ko-KR" dirty="0" smtClean="0"/>
              </a:p>
              <a:p>
                <a:pPr lvl="1"/>
                <a:endParaRPr lang="en-US" altLang="ko-KR" dirty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endParaRPr lang="en-US" altLang="ko-KR" dirty="0"/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475332"/>
              </p:ext>
            </p:extLst>
          </p:nvPr>
        </p:nvGraphicFramePr>
        <p:xfrm>
          <a:off x="381000" y="4572000"/>
          <a:ext cx="8612184" cy="177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/>
                <a:gridCol w="800298"/>
                <a:gridCol w="800298"/>
                <a:gridCol w="800298"/>
                <a:gridCol w="800298"/>
                <a:gridCol w="800298"/>
                <a:gridCol w="800298"/>
                <a:gridCol w="800298"/>
                <a:gridCol w="800298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MCS</a:t>
                      </a:r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(20MHz, </a:t>
                      </a:r>
                      <a:r>
                        <a:rPr lang="en-US" altLang="ko-KR" sz="1400" dirty="0" err="1" smtClean="0">
                          <a:solidFill>
                            <a:srgbClr val="FF0000"/>
                          </a:solidFill>
                        </a:rPr>
                        <a:t>Nss</a:t>
                      </a:r>
                      <a:r>
                        <a:rPr lang="en-US" altLang="ko-KR" sz="1400" dirty="0" smtClean="0">
                          <a:solidFill>
                            <a:srgbClr val="FF0000"/>
                          </a:solidFill>
                        </a:rPr>
                        <a:t>=1)</a:t>
                      </a:r>
                      <a:endParaRPr lang="ko-KR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Information size(bytes)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247B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247B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238B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162B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248B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329B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373B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417B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The</a:t>
                      </a:r>
                      <a:r>
                        <a:rPr lang="en-US" altLang="ko-KR" sz="1400" baseline="0" dirty="0" smtClean="0"/>
                        <a:t> number of punctured bits per CW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296bits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138bits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126bits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173bits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128bits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84bits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Ratio %</a:t>
                      </a:r>
                    </a:p>
                    <a:p>
                      <a:pPr latinLnBrk="1"/>
                      <a:r>
                        <a:rPr lang="en-US" altLang="ko-KR" sz="1400" dirty="0" smtClean="0"/>
                        <a:t>(Punctured</a:t>
                      </a:r>
                      <a:r>
                        <a:rPr lang="en-US" altLang="ko-KR" sz="1400" baseline="0" dirty="0" smtClean="0"/>
                        <a:t> bits/parity bits)</a:t>
                      </a:r>
                      <a:endParaRPr lang="ko-KR" altLang="en-US" sz="140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30.5%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28.6%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28.4%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27.6%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25.9%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26.7%</a:t>
                      </a:r>
                      <a:endParaRPr lang="ko-KR" alt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26.3%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25.9%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40107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9995046</TotalTime>
  <Words>1618</Words>
  <Application>Microsoft Office PowerPoint</Application>
  <PresentationFormat>화면 슬라이드 쇼(4:3)</PresentationFormat>
  <Paragraphs>343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4" baseType="lpstr">
      <vt:lpstr>굴림</vt:lpstr>
      <vt:lpstr>맑은 고딕</vt:lpstr>
      <vt:lpstr>Arial</vt:lpstr>
      <vt:lpstr>Cambria Math</vt:lpstr>
      <vt:lpstr>Times New Roman</vt:lpstr>
      <vt:lpstr>802-11-Submission</vt:lpstr>
      <vt:lpstr>Channel coding issue in HARQ</vt:lpstr>
      <vt:lpstr>Recap on [1-17]</vt:lpstr>
      <vt:lpstr>LDPC IR method in HARQ</vt:lpstr>
      <vt:lpstr>Simulation Assumptions</vt:lpstr>
      <vt:lpstr>Simulation Results: PER performance</vt:lpstr>
      <vt:lpstr>Simulation Results: Goodput performance</vt:lpstr>
      <vt:lpstr>Introduction of HARQ into Wi-Fi</vt:lpstr>
      <vt:lpstr>Channel coding issue</vt:lpstr>
      <vt:lpstr>The number of punctured bits </vt:lpstr>
      <vt:lpstr>Performance in short packet (ARQ)</vt:lpstr>
      <vt:lpstr>Performance in short packet (HARQ)</vt:lpstr>
      <vt:lpstr>Conclusions</vt:lpstr>
      <vt:lpstr>Straw poll/motion #1</vt:lpstr>
      <vt:lpstr>Straw poll/motion #2</vt:lpstr>
      <vt:lpstr>Straw poll/motion #3</vt:lpstr>
      <vt:lpstr>References</vt:lpstr>
      <vt:lpstr>Appendix 1</vt:lpstr>
      <vt:lpstr>Appendix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김진민/선임연구원/차세대표준(연)IoT팀(jinmin1230.kim@lge.com)</cp:lastModifiedBy>
  <cp:revision>5320</cp:revision>
  <cp:lastPrinted>2019-09-11T06:10:08Z</cp:lastPrinted>
  <dcterms:created xsi:type="dcterms:W3CDTF">2007-05-21T21:00:37Z</dcterms:created>
  <dcterms:modified xsi:type="dcterms:W3CDTF">2019-09-14T14:30:59Z</dcterms:modified>
</cp:coreProperties>
</file>