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83" r:id="rId2"/>
    <p:sldId id="965" r:id="rId3"/>
    <p:sldId id="930" r:id="rId4"/>
    <p:sldId id="950" r:id="rId5"/>
    <p:sldId id="951" r:id="rId6"/>
    <p:sldId id="956" r:id="rId7"/>
    <p:sldId id="953" r:id="rId8"/>
    <p:sldId id="955" r:id="rId9"/>
    <p:sldId id="958" r:id="rId10"/>
    <p:sldId id="966" r:id="rId11"/>
    <p:sldId id="957" r:id="rId12"/>
    <p:sldId id="954" r:id="rId13"/>
    <p:sldId id="962" r:id="rId14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168420"/>
    <a:srgbClr val="006C31"/>
    <a:srgbClr val="00863D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651" autoAdjust="0"/>
    <p:restoredTop sz="96429" autoAdjust="0"/>
  </p:normalViewPr>
  <p:slideViewPr>
    <p:cSldViewPr>
      <p:cViewPr>
        <p:scale>
          <a:sx n="125" d="100"/>
          <a:sy n="125" d="100"/>
        </p:scale>
        <p:origin x="90" y="-4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4" d="100"/>
          <a:sy n="114" d="100"/>
        </p:scale>
        <p:origin x="2076" y="90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95049" y="6475413"/>
            <a:ext cx="17488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Jinmin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July </a:t>
            </a:r>
            <a:r>
              <a:rPr lang="en-US" dirty="0" smtClean="0"/>
              <a:t>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95048" y="6475413"/>
            <a:ext cx="174887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Jinmin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July </a:t>
            </a:r>
            <a:r>
              <a:rPr lang="en-US" dirty="0" smtClean="0"/>
              <a:t>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July </a:t>
            </a:r>
            <a:r>
              <a:rPr lang="en-US" dirty="0" smtClean="0"/>
              <a:t>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95049" y="6475413"/>
            <a:ext cx="17488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Jinmin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5" y="332601"/>
            <a:ext cx="327025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802.11-19/1132r0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inmin1230.kim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js.choi@lge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July 2019</a:t>
            </a:r>
            <a:endParaRPr lang="en-US" altLang="ko-KR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95048" y="6475413"/>
            <a:ext cx="174887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Jinmin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Channel coding issue in HARQ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2019-07-16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8952184"/>
              </p:ext>
            </p:extLst>
          </p:nvPr>
        </p:nvGraphicFramePr>
        <p:xfrm>
          <a:off x="762000" y="2895599"/>
          <a:ext cx="7620000" cy="3048000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67293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50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Jinmin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jinmin1230.kim@lge.com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5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Song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taewon.song@lge.com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5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5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5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js.choi@lge.com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poll/motion </a:t>
            </a:r>
            <a:r>
              <a:rPr lang="en-US" altLang="ko-KR" dirty="0" smtClean="0"/>
              <a:t>#2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text into SFD?</a:t>
            </a:r>
          </a:p>
          <a:p>
            <a:pPr lvl="1"/>
            <a:r>
              <a:rPr lang="en-US" altLang="ko-KR" dirty="0" err="1"/>
              <a:t>TGbe</a:t>
            </a:r>
            <a:r>
              <a:rPr lang="en-US" altLang="ko-KR" dirty="0"/>
              <a:t> shall support LDPC as the mandatory coding scheme for HARQ transmission.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Jinmin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July </a:t>
            </a:r>
            <a:r>
              <a:rPr lang="en-US" dirty="0" smtClean="0"/>
              <a:t>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2024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lvl="0" indent="0">
              <a:buNone/>
            </a:pPr>
            <a:r>
              <a:rPr lang="en-US" altLang="ko-KR" sz="1800" dirty="0" smtClean="0"/>
              <a:t>[</a:t>
            </a:r>
            <a:r>
              <a:rPr lang="en-US" altLang="ko-KR" sz="1800" dirty="0"/>
              <a:t>1] 18/1116r0, “Distributed MU-MIMO and HARQ Support for EHT”</a:t>
            </a:r>
          </a:p>
          <a:p>
            <a:pPr marL="0" indent="0">
              <a:buNone/>
            </a:pPr>
            <a:r>
              <a:rPr lang="en-US" altLang="ko-KR" sz="1800" dirty="0"/>
              <a:t>[2] 18/1547r0, “Technology Features for 802.11 EHT”</a:t>
            </a:r>
          </a:p>
          <a:p>
            <a:pPr marL="0" lvl="0" indent="0">
              <a:buNone/>
            </a:pPr>
            <a:r>
              <a:rPr lang="en-US" altLang="ko-KR" sz="1800" dirty="0"/>
              <a:t>[3] 18/1549r0, “Recommended Direction for EHT”</a:t>
            </a:r>
            <a:endParaRPr lang="ko-KR" altLang="ko-KR" sz="1800"/>
          </a:p>
          <a:p>
            <a:pPr marL="0" lvl="0" indent="0">
              <a:buNone/>
            </a:pPr>
            <a:r>
              <a:rPr lang="en-US" altLang="ko-KR" sz="1800" dirty="0"/>
              <a:t>[4] 18/1587r1, “HARQ for EHT”</a:t>
            </a:r>
          </a:p>
          <a:p>
            <a:pPr marL="0" indent="0">
              <a:buNone/>
            </a:pPr>
            <a:r>
              <a:rPr lang="en-US" altLang="ko-KR" sz="1800" dirty="0"/>
              <a:t>[5] 18/1955r0, “HARQ for EHT – Further Information”</a:t>
            </a:r>
          </a:p>
          <a:p>
            <a:pPr marL="0" lvl="0" indent="0">
              <a:buNone/>
            </a:pPr>
            <a:r>
              <a:rPr lang="en-US" altLang="ko-KR" sz="1800" dirty="0"/>
              <a:t>[6] 18/1963r1, “Discussion on HARQ for EHT”</a:t>
            </a:r>
          </a:p>
          <a:p>
            <a:pPr marL="0" indent="0">
              <a:buNone/>
            </a:pPr>
            <a:r>
              <a:rPr lang="en-US" altLang="ko-KR" sz="1800" dirty="0"/>
              <a:t>[7] 18/1979r1, “HARQ performance analysis”</a:t>
            </a:r>
          </a:p>
          <a:p>
            <a:pPr marL="0" lvl="0" indent="0">
              <a:buNone/>
            </a:pPr>
            <a:r>
              <a:rPr lang="en-US" altLang="ko-KR" sz="1800" dirty="0"/>
              <a:t>[8] 18/1992r1, “HARQ Feasibility for EHT”</a:t>
            </a:r>
          </a:p>
          <a:p>
            <a:pPr marL="0" lvl="0" indent="0">
              <a:buNone/>
            </a:pPr>
            <a:r>
              <a:rPr lang="en-US" altLang="ko-KR" sz="1800" dirty="0"/>
              <a:t>[9] 18/2029r1, “HARQ in EHT”</a:t>
            </a:r>
          </a:p>
          <a:p>
            <a:pPr marL="0" lvl="0" indent="0">
              <a:buNone/>
            </a:pPr>
            <a:r>
              <a:rPr lang="en-US" altLang="ko-KR" sz="1800" dirty="0"/>
              <a:t>[10] 18/2031r0, “HARQ Gain Studies”</a:t>
            </a:r>
          </a:p>
          <a:p>
            <a:pPr marL="0" indent="0">
              <a:buNone/>
            </a:pPr>
            <a:r>
              <a:rPr lang="en-US" altLang="ko-KR" sz="1800" dirty="0"/>
              <a:t>[11] 19/0070r0, “HARQ in Collision-Free and Collision-Dominated Environments”</a:t>
            </a:r>
          </a:p>
          <a:p>
            <a:pPr marL="0" indent="0">
              <a:buNone/>
            </a:pPr>
            <a:r>
              <a:rPr lang="en-US" altLang="ko-KR" sz="1800" dirty="0"/>
              <a:t>[12] 19/0390r0, “Effect of Preamble Decoding on HARQ in 802.11be</a:t>
            </a:r>
            <a:r>
              <a:rPr lang="en-US" altLang="ko-KR" sz="1800" dirty="0" smtClean="0"/>
              <a:t>”</a:t>
            </a:r>
          </a:p>
          <a:p>
            <a:pPr marL="0" indent="0">
              <a:buNone/>
            </a:pPr>
            <a:r>
              <a:rPr lang="en-US" altLang="ko-KR" sz="1800" dirty="0" smtClean="0"/>
              <a:t>[13] 19/0780r0 “Consideration on HARQ”</a:t>
            </a:r>
            <a:endParaRPr lang="en-US" altLang="ko-KR" sz="1800" dirty="0"/>
          </a:p>
          <a:p>
            <a:pPr marL="0" indent="0">
              <a:buNone/>
            </a:pPr>
            <a:r>
              <a:rPr lang="en-US" altLang="ko-KR" sz="1800" dirty="0"/>
              <a:t>[</a:t>
            </a:r>
            <a:r>
              <a:rPr lang="en-US" altLang="ko-KR" sz="1800" dirty="0" smtClean="0"/>
              <a:t>14] </a:t>
            </a:r>
            <a:r>
              <a:rPr lang="en-US" altLang="ko-KR" sz="1800" dirty="0"/>
              <a:t>19/0792r0, “Comparisons of HARQ transmission schemes for 11be”</a:t>
            </a:r>
          </a:p>
          <a:p>
            <a:pPr marL="0" indent="0">
              <a:buNone/>
            </a:pPr>
            <a:r>
              <a:rPr lang="en-US" altLang="ko-KR" sz="1800" dirty="0"/>
              <a:t>[</a:t>
            </a:r>
            <a:r>
              <a:rPr lang="en-US" altLang="ko-KR" sz="1800" dirty="0" smtClean="0"/>
              <a:t>15] </a:t>
            </a:r>
            <a:r>
              <a:rPr lang="en-US" altLang="ko-KR" sz="1800" dirty="0"/>
              <a:t>19/0798r0, “HARQ Simulation Results”</a:t>
            </a:r>
          </a:p>
          <a:p>
            <a:pPr marL="0" indent="0">
              <a:buNone/>
            </a:pPr>
            <a:r>
              <a:rPr lang="en-US" altLang="ko-KR" sz="1800" dirty="0"/>
              <a:t>[</a:t>
            </a:r>
            <a:r>
              <a:rPr lang="en-US" altLang="ko-KR" sz="1800" dirty="0" smtClean="0"/>
              <a:t>16] </a:t>
            </a:r>
            <a:r>
              <a:rPr lang="en-US" altLang="ko-KR" sz="1800" dirty="0"/>
              <a:t>19/0873r0, “HARQ Framing”</a:t>
            </a:r>
          </a:p>
          <a:p>
            <a:pPr marL="0" indent="0">
              <a:buNone/>
            </a:pPr>
            <a:r>
              <a:rPr lang="en-US" altLang="ko-KR" sz="1800" dirty="0"/>
              <a:t>[</a:t>
            </a:r>
            <a:r>
              <a:rPr lang="en-US" altLang="ko-KR" sz="1800" dirty="0" smtClean="0"/>
              <a:t>17] </a:t>
            </a:r>
            <a:r>
              <a:rPr lang="en-US" altLang="ko-KR" sz="1800" dirty="0"/>
              <a:t>19/1038r0, “HARQ with A-MPDU in 11be”</a:t>
            </a:r>
          </a:p>
          <a:p>
            <a:pPr marL="0" indent="0">
              <a:buNone/>
            </a:pPr>
            <a:endParaRPr lang="en-US" altLang="ko-KR" sz="1800" dirty="0">
              <a:ea typeface="굴림" panose="020B0600000101010101" pitchFamily="50" charset="-127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July </a:t>
            </a:r>
            <a:r>
              <a:rPr lang="en-US" dirty="0" smtClean="0"/>
              <a:t>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663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 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Example of VoIP</a:t>
            </a:r>
            <a:r>
              <a:rPr lang="en-US" altLang="ko-KR" dirty="0"/>
              <a:t> </a:t>
            </a:r>
            <a:r>
              <a:rPr lang="en-US" altLang="ko-KR" dirty="0" smtClean="0"/>
              <a:t>packet size</a:t>
            </a:r>
          </a:p>
          <a:p>
            <a:pPr lvl="1"/>
            <a:r>
              <a:rPr lang="en-US" altLang="ko-KR" dirty="0" smtClean="0"/>
              <a:t>In IEEE </a:t>
            </a:r>
            <a:r>
              <a:rPr lang="en-US" altLang="ko-KR" dirty="0"/>
              <a:t>802.16m Evaluation Methodology Document(IEEE 802.16m-08/004r5</a:t>
            </a:r>
            <a:r>
              <a:rPr lang="en-US" altLang="ko-KR" dirty="0" smtClean="0"/>
              <a:t>)</a:t>
            </a:r>
          </a:p>
          <a:p>
            <a:pPr lvl="2"/>
            <a:endParaRPr lang="en-US" altLang="ko-KR" dirty="0"/>
          </a:p>
          <a:p>
            <a:pPr lvl="2"/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Jinmin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July </a:t>
            </a:r>
            <a:r>
              <a:rPr lang="en-US" dirty="0" smtClean="0"/>
              <a:t>2019</a:t>
            </a:r>
            <a:endParaRPr lang="en-US" dirty="0"/>
          </a:p>
        </p:txBody>
      </p:sp>
      <p:grpSp>
        <p:nvGrpSpPr>
          <p:cNvPr id="11" name="그룹 10"/>
          <p:cNvGrpSpPr/>
          <p:nvPr/>
        </p:nvGrpSpPr>
        <p:grpSpPr>
          <a:xfrm>
            <a:off x="4482355" y="2590800"/>
            <a:ext cx="4625385" cy="3884613"/>
            <a:chOff x="1168196" y="2798763"/>
            <a:chExt cx="5022373" cy="4481341"/>
          </a:xfrm>
        </p:grpSpPr>
        <p:pic>
          <p:nvPicPr>
            <p:cNvPr id="9" name="그림 8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168196" y="2798763"/>
              <a:ext cx="5016220" cy="3638550"/>
            </a:xfrm>
            <a:prstGeom prst="rect">
              <a:avLst/>
            </a:prstGeom>
          </p:spPr>
        </p:pic>
        <p:pic>
          <p:nvPicPr>
            <p:cNvPr id="10" name="그림 9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t="2688"/>
            <a:stretch/>
          </p:blipFill>
          <p:spPr>
            <a:xfrm>
              <a:off x="1174349" y="6384737"/>
              <a:ext cx="5016220" cy="895367"/>
            </a:xfrm>
            <a:prstGeom prst="rect">
              <a:avLst/>
            </a:prstGeom>
          </p:spPr>
        </p:pic>
      </p:grpSp>
      <p:sp>
        <p:nvSpPr>
          <p:cNvPr id="17" name="내용 개체 틀 2"/>
          <p:cNvSpPr txBox="1">
            <a:spLocks/>
          </p:cNvSpPr>
          <p:nvPr/>
        </p:nvSpPr>
        <p:spPr bwMode="auto">
          <a:xfrm>
            <a:off x="640331" y="2819400"/>
            <a:ext cx="3704657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2"/>
            <a:r>
              <a:rPr kumimoji="0" lang="en-US" altLang="ko-KR" sz="1800" kern="0" dirty="0" smtClean="0"/>
              <a:t>Instead of 802.16e Header and CRC, we assume 802.11 Header and CRC (34bytes) and AMR without Header compression IPv4 active(73 bytes)</a:t>
            </a:r>
          </a:p>
          <a:p>
            <a:pPr lvl="3"/>
            <a:r>
              <a:rPr kumimoji="0" lang="en-US" altLang="ko-KR" kern="0" dirty="0" smtClean="0"/>
              <a:t>In this case, total VoIP packet size is 107byts</a:t>
            </a:r>
          </a:p>
          <a:p>
            <a:pPr lvl="2"/>
            <a:endParaRPr kumimoji="0" lang="en-US" altLang="ko-KR" sz="1800" kern="0" dirty="0" smtClean="0"/>
          </a:p>
          <a:p>
            <a:pPr lvl="2"/>
            <a:endParaRPr kumimoji="0" lang="en-US" altLang="ko-KR" sz="1800" kern="0" dirty="0" smtClean="0"/>
          </a:p>
          <a:p>
            <a:endParaRPr kumimoji="0" lang="ko-KR" altLang="en-US" kern="0" dirty="0"/>
          </a:p>
        </p:txBody>
      </p:sp>
    </p:spTree>
    <p:extLst>
      <p:ext uri="{BB962C8B-B14F-4D97-AF65-F5344CB8AC3E}">
        <p14:creationId xmlns:p14="http://schemas.microsoft.com/office/powerpoint/2010/main" val="17638056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 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The maximum puncturing case in HARQ</a:t>
            </a:r>
          </a:p>
          <a:p>
            <a:pPr lvl="1"/>
            <a:r>
              <a:rPr lang="en-US" altLang="ko-KR" dirty="0" smtClean="0"/>
              <a:t>Since we encode </a:t>
            </a:r>
            <a:r>
              <a:rPr lang="en-US" altLang="ko-KR" dirty="0"/>
              <a:t>with one level lower </a:t>
            </a:r>
            <a:r>
              <a:rPr lang="en-US" altLang="ko-KR" dirty="0" smtClean="0"/>
              <a:t>code rate except MCS 0, 1 and 3, the number of punctured bits is different from ARQ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2"/>
            <a:r>
              <a:rPr lang="en-US" altLang="ko-KR" dirty="0" smtClean="0"/>
              <a:t>MCS 0, 1 and 3 have ½ code rate which is lowest one. 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Jinmin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July </a:t>
            </a:r>
            <a:r>
              <a:rPr lang="en-US" dirty="0" smtClean="0"/>
              <a:t>2019</a:t>
            </a:r>
            <a:endParaRPr lang="en-US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/>
          </p:nvPr>
        </p:nvGraphicFramePr>
        <p:xfrm>
          <a:off x="381000" y="3048000"/>
          <a:ext cx="8612184" cy="177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09800"/>
                <a:gridCol w="800298"/>
                <a:gridCol w="800298"/>
                <a:gridCol w="800298"/>
                <a:gridCol w="800298"/>
                <a:gridCol w="800298"/>
                <a:gridCol w="800298"/>
                <a:gridCol w="800298"/>
                <a:gridCol w="800298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MCS(20MHz, </a:t>
                      </a:r>
                      <a:r>
                        <a:rPr lang="en-US" altLang="ko-KR" sz="1400" dirty="0" err="1" smtClean="0"/>
                        <a:t>Nss</a:t>
                      </a:r>
                      <a:r>
                        <a:rPr lang="en-US" altLang="ko-KR" sz="1400" dirty="0" smtClean="0"/>
                        <a:t>=1)</a:t>
                      </a:r>
                      <a:endParaRPr lang="ko-KR" altLang="en-US" sz="1400" dirty="0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0</a:t>
                      </a:r>
                      <a:endParaRPr lang="ko-KR" altLang="en-US" sz="1400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1</a:t>
                      </a:r>
                      <a:endParaRPr lang="ko-KR" altLang="en-US" sz="1400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</a:t>
                      </a:r>
                      <a:endParaRPr lang="ko-KR" altLang="en-US" sz="1400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3</a:t>
                      </a:r>
                      <a:endParaRPr lang="ko-KR" altLang="en-US" sz="1400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4</a:t>
                      </a:r>
                      <a:endParaRPr lang="ko-KR" altLang="en-US" sz="1400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5</a:t>
                      </a:r>
                      <a:endParaRPr lang="ko-KR" altLang="en-US" sz="1400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6</a:t>
                      </a:r>
                      <a:endParaRPr lang="ko-KR" altLang="en-US" sz="1400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7</a:t>
                      </a:r>
                      <a:endParaRPr lang="ko-KR" altLang="en-US" sz="1400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Information size(bytes)</a:t>
                      </a:r>
                      <a:endParaRPr lang="ko-KR" altLang="en-US" sz="1400" dirty="0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247B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247B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331B</a:t>
                      </a:r>
                      <a:endParaRPr lang="ko-KR" altLang="en-US" sz="1400" dirty="0"/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162B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331B</a:t>
                      </a:r>
                      <a:endParaRPr lang="ko-KR" altLang="en-US" sz="1400" dirty="0"/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256B</a:t>
                      </a:r>
                      <a:endParaRPr lang="ko-KR" altLang="en-US" sz="1400"/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351B</a:t>
                      </a:r>
                      <a:endParaRPr lang="ko-KR" altLang="en-US" sz="1400"/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390B</a:t>
                      </a:r>
                      <a:endParaRPr lang="ko-KR" altLang="en-US" sz="1400" dirty="0"/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The</a:t>
                      </a:r>
                      <a:r>
                        <a:rPr lang="en-US" altLang="ko-KR" sz="1400" baseline="0" dirty="0" smtClean="0"/>
                        <a:t> number of punctured bits per CW</a:t>
                      </a:r>
                      <a:endParaRPr lang="ko-KR" altLang="en-US" sz="1400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296bits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278bits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352bits</a:t>
                      </a:r>
                      <a:endParaRPr lang="ko-KR" altLang="en-US" sz="1400" dirty="0"/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268bits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352bits</a:t>
                      </a:r>
                      <a:endParaRPr lang="ko-KR" altLang="en-US" sz="1400" dirty="0"/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614bits</a:t>
                      </a:r>
                      <a:endParaRPr lang="ko-KR" altLang="en-US" sz="1400" dirty="0"/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336bits</a:t>
                      </a:r>
                      <a:endParaRPr lang="ko-KR" altLang="en-US" sz="1400" dirty="0"/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278bits</a:t>
                      </a:r>
                      <a:endParaRPr lang="ko-KR" altLang="en-US" sz="1400" dirty="0"/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Ratio %</a:t>
                      </a:r>
                    </a:p>
                    <a:p>
                      <a:pPr latinLnBrk="1"/>
                      <a:r>
                        <a:rPr lang="en-US" altLang="ko-KR" sz="1400" dirty="0" smtClean="0"/>
                        <a:t>(Punctured</a:t>
                      </a:r>
                      <a:r>
                        <a:rPr lang="en-US" altLang="ko-KR" sz="1400" baseline="0" dirty="0" smtClean="0"/>
                        <a:t> bits/parity bits)</a:t>
                      </a:r>
                      <a:endParaRPr lang="ko-KR" altLang="en-US" sz="1400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30.5%</a:t>
                      </a:r>
                      <a:endParaRPr lang="ko-KR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28.6%</a:t>
                      </a:r>
                      <a:endParaRPr lang="ko-KR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54.3%</a:t>
                      </a:r>
                      <a:endParaRPr lang="ko-KR" altLang="en-US" sz="1400"/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27.6%</a:t>
                      </a:r>
                      <a:endParaRPr lang="ko-KR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54.3%</a:t>
                      </a:r>
                      <a:endParaRPr lang="ko-KR" altLang="en-US" sz="1400" dirty="0"/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63.2%</a:t>
                      </a:r>
                      <a:endParaRPr lang="ko-KR" altLang="en-US" sz="1400"/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51.9%</a:t>
                      </a:r>
                      <a:endParaRPr lang="ko-KR" altLang="en-US" sz="1400" dirty="0"/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57.2%</a:t>
                      </a:r>
                      <a:endParaRPr lang="ko-KR" altLang="en-US" sz="1400" dirty="0"/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8465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Recap on [1-16]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atinLnBrk="1"/>
            <a:r>
              <a:rPr lang="en-US" altLang="ko-KR" dirty="0" smtClean="0"/>
              <a:t>So far, even if the </a:t>
            </a:r>
            <a:r>
              <a:rPr lang="en-US" altLang="ko-KR" dirty="0"/>
              <a:t>amount of gain is </a:t>
            </a:r>
            <a:r>
              <a:rPr lang="en-US" altLang="ko-KR" dirty="0" smtClean="0"/>
              <a:t>different, [1-16] show </a:t>
            </a:r>
            <a:r>
              <a:rPr lang="en-US" altLang="ko-KR" dirty="0"/>
              <a:t>the </a:t>
            </a:r>
            <a:r>
              <a:rPr lang="en-US" altLang="ko-KR" dirty="0" smtClean="0"/>
              <a:t>benefit and throughput gain of HARQ </a:t>
            </a:r>
          </a:p>
          <a:p>
            <a:pPr lvl="1" latinLnBrk="1"/>
            <a:r>
              <a:rPr lang="en-US" altLang="ko-KR" dirty="0" smtClean="0"/>
              <a:t>And, various issues (e.g. HARQ method(CC/IR), link adaptation, collision issue, error check unit, HW complexity, HARQ-SIG design, </a:t>
            </a:r>
            <a:r>
              <a:rPr lang="en-US" altLang="ko-KR" dirty="0" err="1" smtClean="0"/>
              <a:t>etc</a:t>
            </a:r>
            <a:r>
              <a:rPr lang="en-US" altLang="ko-KR" dirty="0" smtClean="0"/>
              <a:t>) are discussed</a:t>
            </a:r>
          </a:p>
          <a:p>
            <a:pPr lvl="1" latinLnBrk="1"/>
            <a:endParaRPr lang="en-US" altLang="ko-KR" dirty="0" smtClean="0"/>
          </a:p>
          <a:p>
            <a:r>
              <a:rPr lang="en-US" altLang="ko-KR" dirty="0" smtClean="0"/>
              <a:t>To strengthen the merit of HARQ, we simulate HARQ </a:t>
            </a:r>
            <a:r>
              <a:rPr lang="en-US" altLang="ko-KR" dirty="0"/>
              <a:t>performance </a:t>
            </a:r>
            <a:r>
              <a:rPr lang="en-US" altLang="ko-KR" dirty="0" smtClean="0"/>
              <a:t>with both BCC </a:t>
            </a:r>
            <a:r>
              <a:rPr lang="en-US" altLang="ko-KR" dirty="0"/>
              <a:t>and LDPC </a:t>
            </a:r>
            <a:r>
              <a:rPr lang="en-US" altLang="ko-KR" dirty="0" smtClean="0"/>
              <a:t>in short packet case</a:t>
            </a:r>
            <a:endParaRPr lang="en-US" altLang="ko-KR" dirty="0"/>
          </a:p>
          <a:p>
            <a:pPr latinLnBrk="1"/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Jinmin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</a:t>
            </a:r>
            <a:r>
              <a:rPr lang="en-US" smtClean="0"/>
              <a:t>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99726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LDPC in short packet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altLang="ko-KR" dirty="0" smtClean="0"/>
              <a:t>In general, parity check matrix is designed to have a best performance when there is no punctured bits in a </a:t>
            </a:r>
            <a:r>
              <a:rPr lang="en-US" altLang="ko-KR" dirty="0" err="1" smtClean="0"/>
              <a:t>codeword</a:t>
            </a:r>
            <a:r>
              <a:rPr lang="en-US" altLang="ko-KR" dirty="0" smtClean="0"/>
              <a:t> block. 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However, in practical system, since the size of information bit is variable, puncturing/repetition almost always occurs. Moreover, if there are many punctured bits, the performance can be degraded.</a:t>
            </a:r>
          </a:p>
          <a:p>
            <a:pPr lvl="1"/>
            <a:r>
              <a:rPr lang="en-US" altLang="ko-KR" dirty="0"/>
              <a:t>In BCC case, there is no restriction about information size if we consider reasonable information size which is enough longer than trellis length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Furthermore, short </a:t>
            </a:r>
            <a:r>
              <a:rPr lang="en-US" altLang="ko-KR" dirty="0"/>
              <a:t>packet </a:t>
            </a:r>
            <a:r>
              <a:rPr lang="en-US" altLang="ko-KR" dirty="0" smtClean="0"/>
              <a:t>causes the retransmission overhead increase due </a:t>
            </a:r>
            <a:r>
              <a:rPr lang="en-US" altLang="ko-KR" dirty="0"/>
              <a:t>to </a:t>
            </a:r>
            <a:r>
              <a:rPr lang="en-US" altLang="ko-KR" dirty="0" smtClean="0"/>
              <a:t>large PHY preamble portion of short packet</a:t>
            </a:r>
          </a:p>
          <a:p>
            <a:endParaRPr lang="en-US" altLang="ko-KR" dirty="0"/>
          </a:p>
          <a:p>
            <a:r>
              <a:rPr lang="en-US" altLang="ko-KR" dirty="0" smtClean="0"/>
              <a:t>So, we’d like to verify HARQ performance in short packet case</a:t>
            </a:r>
            <a:endParaRPr lang="en-US" altLang="ko-KR" dirty="0"/>
          </a:p>
          <a:p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July </a:t>
            </a:r>
            <a:r>
              <a:rPr lang="en-US" dirty="0" smtClean="0"/>
              <a:t>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8243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The </a:t>
            </a:r>
            <a:r>
              <a:rPr lang="en-US" altLang="ko-KR" dirty="0"/>
              <a:t>number of punctured bits </a:t>
            </a:r>
            <a:endParaRPr lang="ko-KR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ko-KR" dirty="0" smtClean="0"/>
                  <a:t>In</a:t>
                </a:r>
                <a:r>
                  <a:rPr lang="ko-KR" altLang="en-US" smtClean="0"/>
                  <a:t> </a:t>
                </a:r>
                <a:r>
                  <a:rPr lang="en-US" altLang="ko-KR" dirty="0" smtClean="0"/>
                  <a:t>spec., the number of punctured bits is computed by following equation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b="1" i="1" smtClean="0">
                            <a:latin typeface="Cambria Math" panose="02040503050406030204" pitchFamily="18" charset="0"/>
                          </a:rPr>
                          <m:t>𝑵</m:t>
                        </m:r>
                      </m:e>
                      <m:sub>
                        <m:r>
                          <a:rPr lang="en-US" altLang="ko-KR" b="1" i="1" smtClean="0">
                            <a:latin typeface="Cambria Math" panose="02040503050406030204" pitchFamily="18" charset="0"/>
                          </a:rPr>
                          <m:t>𝒑𝒖𝒏𝒄</m:t>
                        </m:r>
                      </m:sub>
                    </m:sSub>
                    <m:r>
                      <a:rPr lang="en-US" altLang="ko-KR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ko-KR" b="1" i="1" smtClean="0">
                        <a:latin typeface="Cambria Math" panose="02040503050406030204" pitchFamily="18" charset="0"/>
                      </a:rPr>
                      <m:t>𝒎𝒂𝒙</m:t>
                    </m:r>
                    <m:r>
                      <a:rPr lang="en-US" altLang="ko-KR" b="1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ko-KR" b="1" i="1" smtClean="0"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US" altLang="ko-KR" b="1" i="1" smtClean="0">
                        <a:latin typeface="Cambria Math" panose="02040503050406030204" pitchFamily="18" charset="0"/>
                      </a:rPr>
                      <m:t>,</m:t>
                    </m:r>
                    <m:d>
                      <m:dPr>
                        <m:ctrlPr>
                          <a:rPr lang="en-US" altLang="ko-KR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ko-KR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b="1" i="1" smtClean="0">
                                <a:latin typeface="Cambria Math" panose="02040503050406030204" pitchFamily="18" charset="0"/>
                              </a:rPr>
                              <m:t>𝑵</m:t>
                            </m:r>
                          </m:e>
                          <m:sub>
                            <m:r>
                              <a:rPr lang="en-US" altLang="ko-KR" b="1" i="1" smtClean="0">
                                <a:latin typeface="Cambria Math" panose="02040503050406030204" pitchFamily="18" charset="0"/>
                              </a:rPr>
                              <m:t>𝑪𝑾</m:t>
                            </m:r>
                          </m:sub>
                        </m:sSub>
                        <m:r>
                          <a:rPr lang="en-US" altLang="ko-KR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sSub>
                          <m:sSubPr>
                            <m:ctrlPr>
                              <a:rPr lang="en-US" altLang="ko-KR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𝑳</m:t>
                            </m:r>
                          </m:e>
                          <m:sub>
                            <m:r>
                              <a:rPr lang="en-US" altLang="ko-KR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𝑳𝑫𝑷𝑪</m:t>
                            </m:r>
                          </m:sub>
                        </m:sSub>
                      </m:e>
                    </m:d>
                    <m:r>
                      <a:rPr lang="en-US" altLang="ko-KR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altLang="ko-KR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𝑵</m:t>
                        </m:r>
                      </m:e>
                      <m:sub>
                        <m:r>
                          <a:rPr lang="en-US" altLang="ko-KR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𝒂𝒗𝒃𝒊𝒕𝒔</m:t>
                        </m:r>
                      </m:sub>
                    </m:sSub>
                    <m:r>
                      <a:rPr lang="en-US" altLang="ko-KR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altLang="ko-KR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𝑵</m:t>
                        </m:r>
                      </m:e>
                      <m:sub>
                        <m:r>
                          <a:rPr lang="en-US" altLang="ko-KR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𝒔𝒉𝒓𝒕</m:t>
                        </m:r>
                      </m:sub>
                    </m:sSub>
                  </m:oMath>
                </a14:m>
                <a:endParaRPr lang="en-US" altLang="ko-KR" dirty="0"/>
              </a:p>
              <a:p>
                <a:pPr lvl="2"/>
                <a:r>
                  <a:rPr lang="en-US" altLang="ko-KR" dirty="0" smtClean="0"/>
                  <a:t>The BW, number </a:t>
                </a:r>
                <a:r>
                  <a:rPr lang="en-US" altLang="ko-KR" dirty="0"/>
                  <a:t>of information </a:t>
                </a:r>
                <a:r>
                  <a:rPr lang="en-US" altLang="ko-KR" dirty="0" smtClean="0"/>
                  <a:t>bits, MCS and </a:t>
                </a:r>
                <a:r>
                  <a:rPr lang="en-US" altLang="ko-KR" dirty="0" err="1" smtClean="0"/>
                  <a:t>Nss</a:t>
                </a:r>
                <a:r>
                  <a:rPr lang="en-US" altLang="ko-KR" dirty="0" smtClean="0"/>
                  <a:t> are the factors to calculate the number of punctured bits </a:t>
                </a:r>
              </a:p>
              <a:p>
                <a:pPr lvl="1"/>
                <a:r>
                  <a:rPr lang="en-US" altLang="ko-KR" dirty="0" smtClean="0"/>
                  <a:t>When we assume reasonable packet length(&gt;100bytes, e.g. VoIP, Appendix 1), The table below shows the </a:t>
                </a:r>
                <a:r>
                  <a:rPr lang="en-US" altLang="ko-KR" dirty="0"/>
                  <a:t>maximum puncturing </a:t>
                </a:r>
                <a:r>
                  <a:rPr lang="en-US" altLang="ko-KR" dirty="0" smtClean="0"/>
                  <a:t>case per MCS</a:t>
                </a:r>
              </a:p>
              <a:p>
                <a:pPr lvl="3"/>
                <a:endParaRPr lang="en-US" altLang="ko-KR" dirty="0" smtClean="0"/>
              </a:p>
              <a:p>
                <a:pPr lvl="1"/>
                <a:endParaRPr lang="en-US" altLang="ko-KR" dirty="0"/>
              </a:p>
              <a:p>
                <a:pPr lvl="1"/>
                <a:endParaRPr lang="en-US" altLang="ko-KR" dirty="0" smtClean="0"/>
              </a:p>
              <a:p>
                <a:pPr lvl="1"/>
                <a:endParaRPr lang="en-US" altLang="ko-KR" dirty="0" smtClean="0"/>
              </a:p>
              <a:p>
                <a:pPr lvl="1"/>
                <a:endParaRPr lang="en-US" altLang="ko-KR" dirty="0" smtClean="0"/>
              </a:p>
              <a:p>
                <a:endParaRPr lang="en-US" altLang="ko-KR" dirty="0"/>
              </a:p>
              <a:p>
                <a:endParaRPr lang="en-US" altLang="ko-KR" dirty="0" smtClean="0"/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98" t="-1124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Jinmin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July </a:t>
            </a:r>
            <a:r>
              <a:rPr lang="en-US" dirty="0" smtClean="0"/>
              <a:t>2019</a:t>
            </a:r>
            <a:endParaRPr lang="en-US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4475332"/>
              </p:ext>
            </p:extLst>
          </p:nvPr>
        </p:nvGraphicFramePr>
        <p:xfrm>
          <a:off x="381000" y="4572000"/>
          <a:ext cx="8612184" cy="177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09800"/>
                <a:gridCol w="800298"/>
                <a:gridCol w="800298"/>
                <a:gridCol w="800298"/>
                <a:gridCol w="800298"/>
                <a:gridCol w="800298"/>
                <a:gridCol w="800298"/>
                <a:gridCol w="800298"/>
                <a:gridCol w="800298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MCS</a:t>
                      </a:r>
                      <a:r>
                        <a:rPr lang="en-US" altLang="ko-KR" sz="1400" dirty="0" smtClean="0">
                          <a:solidFill>
                            <a:srgbClr val="FF0000"/>
                          </a:solidFill>
                        </a:rPr>
                        <a:t>(20MHz, </a:t>
                      </a:r>
                      <a:r>
                        <a:rPr lang="en-US" altLang="ko-KR" sz="1400" dirty="0" err="1" smtClean="0">
                          <a:solidFill>
                            <a:srgbClr val="FF0000"/>
                          </a:solidFill>
                        </a:rPr>
                        <a:t>Nss</a:t>
                      </a:r>
                      <a:r>
                        <a:rPr lang="en-US" altLang="ko-KR" sz="1400" dirty="0" smtClean="0">
                          <a:solidFill>
                            <a:srgbClr val="FF0000"/>
                          </a:solidFill>
                        </a:rPr>
                        <a:t>=1)</a:t>
                      </a:r>
                      <a:endParaRPr lang="ko-KR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0</a:t>
                      </a:r>
                      <a:endParaRPr lang="ko-KR" altLang="en-US" sz="1400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1</a:t>
                      </a:r>
                      <a:endParaRPr lang="ko-KR" altLang="en-US" sz="1400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</a:t>
                      </a:r>
                      <a:endParaRPr lang="ko-KR" altLang="en-US" sz="1400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3</a:t>
                      </a:r>
                      <a:endParaRPr lang="ko-KR" altLang="en-US" sz="1400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4</a:t>
                      </a:r>
                      <a:endParaRPr lang="ko-KR" altLang="en-US" sz="1400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5</a:t>
                      </a:r>
                      <a:endParaRPr lang="ko-KR" altLang="en-US" sz="1400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6</a:t>
                      </a:r>
                      <a:endParaRPr lang="ko-KR" altLang="en-US" sz="1400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7</a:t>
                      </a:r>
                      <a:endParaRPr lang="ko-KR" altLang="en-US" sz="1400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Information size(bytes)</a:t>
                      </a:r>
                      <a:endParaRPr lang="ko-KR" altLang="en-US" sz="1400" dirty="0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247B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247B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238B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162B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248B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329B</a:t>
                      </a:r>
                      <a:endParaRPr lang="ko-KR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373B</a:t>
                      </a:r>
                      <a:endParaRPr lang="ko-KR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417B</a:t>
                      </a:r>
                      <a:endParaRPr lang="ko-KR" alt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The</a:t>
                      </a:r>
                      <a:r>
                        <a:rPr lang="en-US" altLang="ko-KR" sz="1400" baseline="0" dirty="0" smtClean="0"/>
                        <a:t> number of punctured bits per CW</a:t>
                      </a:r>
                      <a:endParaRPr lang="ko-KR" altLang="en-US" sz="1400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296bits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278bits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138bits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268bits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126bits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173bits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128bits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84bits</a:t>
                      </a:r>
                      <a:endParaRPr lang="ko-KR" alt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Ratio %</a:t>
                      </a:r>
                    </a:p>
                    <a:p>
                      <a:pPr latinLnBrk="1"/>
                      <a:r>
                        <a:rPr lang="en-US" altLang="ko-KR" sz="1400" dirty="0" smtClean="0"/>
                        <a:t>(Punctured</a:t>
                      </a:r>
                      <a:r>
                        <a:rPr lang="en-US" altLang="ko-KR" sz="1400" baseline="0" dirty="0" smtClean="0"/>
                        <a:t> bits/parity bits)</a:t>
                      </a:r>
                      <a:endParaRPr lang="ko-KR" altLang="en-US" sz="1400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30.5%</a:t>
                      </a:r>
                      <a:endParaRPr lang="ko-KR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28.6%</a:t>
                      </a:r>
                      <a:endParaRPr lang="ko-KR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28.4%</a:t>
                      </a:r>
                      <a:endParaRPr lang="ko-KR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27.6%</a:t>
                      </a:r>
                      <a:endParaRPr lang="ko-KR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25.9%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26.7%</a:t>
                      </a:r>
                      <a:endParaRPr lang="ko-KR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26.3%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25.9%</a:t>
                      </a:r>
                      <a:endParaRPr lang="ko-KR" altLang="en-US" sz="14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24010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Performance in short packet (ARQ)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Jinmin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July </a:t>
            </a:r>
            <a:r>
              <a:rPr lang="en-US" dirty="0" smtClean="0"/>
              <a:t>2019</a:t>
            </a:r>
            <a:endParaRPr lang="en-US" dirty="0"/>
          </a:p>
        </p:txBody>
      </p:sp>
      <p:sp>
        <p:nvSpPr>
          <p:cNvPr id="9" name="내용 개체 틀 2"/>
          <p:cNvSpPr txBox="1">
            <a:spLocks/>
          </p:cNvSpPr>
          <p:nvPr/>
        </p:nvSpPr>
        <p:spPr bwMode="auto">
          <a:xfrm>
            <a:off x="709853" y="1802921"/>
            <a:ext cx="4471747" cy="45978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dirty="0" smtClean="0"/>
              <a:t>Simulation </a:t>
            </a:r>
            <a:r>
              <a:rPr lang="en-US" altLang="ko-KR" dirty="0"/>
              <a:t>parameter</a:t>
            </a:r>
          </a:p>
          <a:p>
            <a:pPr lvl="1"/>
            <a:r>
              <a:rPr lang="en-US" altLang="ko-KR" dirty="0"/>
              <a:t>802.11ax, 20 </a:t>
            </a:r>
            <a:r>
              <a:rPr lang="en-US" altLang="ko-KR" dirty="0" smtClean="0"/>
              <a:t>MHz, </a:t>
            </a:r>
            <a:r>
              <a:rPr lang="en-US" altLang="ko-KR" dirty="0" err="1" smtClean="0"/>
              <a:t>TGnD</a:t>
            </a:r>
            <a:r>
              <a:rPr lang="en-US" altLang="ko-KR" dirty="0" smtClean="0"/>
              <a:t> channel</a:t>
            </a:r>
          </a:p>
          <a:p>
            <a:pPr lvl="1"/>
            <a:r>
              <a:rPr lang="en-US" altLang="ko-KR" dirty="0" smtClean="0"/>
              <a:t>SISO, BCC/LDPC, MCS 0~7</a:t>
            </a:r>
          </a:p>
          <a:p>
            <a:pPr lvl="1"/>
            <a:r>
              <a:rPr lang="en-US" altLang="ko-KR" dirty="0" smtClean="0"/>
              <a:t>Optimal MCS selection</a:t>
            </a:r>
            <a:endParaRPr lang="en-US" altLang="ko-KR" dirty="0"/>
          </a:p>
          <a:p>
            <a:pPr lvl="1"/>
            <a:r>
              <a:rPr lang="en-US" altLang="ko-KR" dirty="0" smtClean="0"/>
              <a:t>Packet </a:t>
            </a:r>
            <a:r>
              <a:rPr lang="en-US" altLang="ko-KR" dirty="0"/>
              <a:t>length </a:t>
            </a:r>
            <a:r>
              <a:rPr lang="en-US" altLang="ko-KR" dirty="0" smtClean="0"/>
              <a:t>(see previous page)</a:t>
            </a:r>
            <a:endParaRPr lang="en-US" altLang="ko-KR" dirty="0"/>
          </a:p>
          <a:p>
            <a:pPr lvl="1"/>
            <a:r>
              <a:rPr lang="en-US" altLang="ko-KR" dirty="0"/>
              <a:t>PHY&amp;MAC overhead are considered</a:t>
            </a:r>
            <a:endParaRPr lang="en-US" altLang="ko-KR" dirty="0" smtClean="0"/>
          </a:p>
          <a:p>
            <a:pPr lvl="1"/>
            <a:endParaRPr lang="en-US" altLang="ko-KR" dirty="0" smtClean="0"/>
          </a:p>
          <a:p>
            <a:r>
              <a:rPr lang="en-US" altLang="ko-KR" dirty="0"/>
              <a:t>LDPC shows </a:t>
            </a:r>
            <a:r>
              <a:rPr lang="en-US" altLang="ko-KR" dirty="0" smtClean="0"/>
              <a:t>1~3dB </a:t>
            </a:r>
            <a:r>
              <a:rPr lang="en-US" altLang="ko-KR" dirty="0"/>
              <a:t>better </a:t>
            </a:r>
            <a:r>
              <a:rPr lang="en-US" altLang="ko-KR" dirty="0" smtClean="0"/>
              <a:t>performance than BCC even </a:t>
            </a:r>
            <a:r>
              <a:rPr lang="en-US" altLang="ko-KR" dirty="0"/>
              <a:t>in the maximum puncturing case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10127" y="4038600"/>
            <a:ext cx="3755117" cy="2819399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8458200" y="4319873"/>
            <a:ext cx="7196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−</a:t>
            </a:r>
            <a:r>
              <a:rPr lang="en-US" altLang="ko-KR" dirty="0" smtClean="0">
                <a:solidFill>
                  <a:srgbClr val="FF0000"/>
                </a:solidFill>
              </a:rPr>
              <a:t> BCC</a:t>
            </a:r>
          </a:p>
          <a:p>
            <a:r>
              <a:rPr lang="en-US" altLang="ko-KR" b="1" dirty="0" smtClean="0">
                <a:solidFill>
                  <a:srgbClr val="0000FF"/>
                </a:solidFill>
              </a:rPr>
              <a:t>−</a:t>
            </a:r>
            <a:r>
              <a:rPr lang="en-US" altLang="ko-KR" dirty="0" smtClean="0">
                <a:solidFill>
                  <a:srgbClr val="0000FF"/>
                </a:solidFill>
              </a:rPr>
              <a:t> LDPC</a:t>
            </a:r>
            <a:endParaRPr lang="ko-KR" altLang="en-US" dirty="0">
              <a:solidFill>
                <a:srgbClr val="0000FF"/>
              </a:solidFill>
            </a:endParaRPr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10127" y="1355106"/>
            <a:ext cx="3745753" cy="2812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55912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ko-KR" dirty="0"/>
              <a:t>To </a:t>
            </a:r>
            <a:r>
              <a:rPr lang="en-US" altLang="ko-KR" dirty="0" smtClean="0"/>
              <a:t>evaluate the </a:t>
            </a:r>
            <a:r>
              <a:rPr lang="en-US" altLang="ko-KR" dirty="0"/>
              <a:t>performance </a:t>
            </a:r>
            <a:r>
              <a:rPr lang="en-US" altLang="ko-KR" dirty="0" smtClean="0"/>
              <a:t>of HARQ in short packet, </a:t>
            </a:r>
            <a:r>
              <a:rPr lang="en-US" altLang="ko-KR" dirty="0"/>
              <a:t>we consider LDPC IR method below to transmit new redundancy version </a:t>
            </a:r>
            <a:r>
              <a:rPr lang="en-US" altLang="ko-KR" b="0" dirty="0" smtClean="0"/>
              <a:t>(</a:t>
            </a:r>
            <a:r>
              <a:rPr lang="en-US" altLang="ko-KR" b="0" u="sng" dirty="0" smtClean="0"/>
              <a:t>This is </a:t>
            </a:r>
            <a:r>
              <a:rPr lang="en-US" altLang="ko-KR" b="0" u="sng" dirty="0"/>
              <a:t>just </a:t>
            </a:r>
            <a:r>
              <a:rPr lang="en-US" altLang="ko-KR" b="0" u="sng" dirty="0" smtClean="0"/>
              <a:t>example, </a:t>
            </a:r>
            <a:r>
              <a:rPr lang="en-US" altLang="ko-KR" b="0" u="sng" dirty="0"/>
              <a:t>other </a:t>
            </a:r>
            <a:r>
              <a:rPr lang="en-US" altLang="ko-KR" b="0" u="sng" dirty="0" smtClean="0"/>
              <a:t>methods are </a:t>
            </a:r>
            <a:r>
              <a:rPr lang="en-US" altLang="ko-KR" b="0" u="sng" dirty="0"/>
              <a:t>possible</a:t>
            </a:r>
            <a:r>
              <a:rPr lang="en-US" altLang="ko-KR" b="0" dirty="0" smtClean="0"/>
              <a:t>)</a:t>
            </a:r>
          </a:p>
          <a:p>
            <a:pPr lvl="1"/>
            <a:r>
              <a:rPr lang="en-US" altLang="ko-KR" dirty="0" smtClean="0"/>
              <a:t>1</a:t>
            </a:r>
            <a:r>
              <a:rPr lang="en-US" altLang="ko-KR" baseline="30000" dirty="0" smtClean="0"/>
              <a:t>st</a:t>
            </a:r>
            <a:r>
              <a:rPr lang="en-US" altLang="ko-KR" dirty="0" smtClean="0"/>
              <a:t> </a:t>
            </a:r>
            <a:r>
              <a:rPr lang="en-US" altLang="ko-KR" dirty="0" smtClean="0"/>
              <a:t>step: Encoding with one level lower </a:t>
            </a:r>
            <a:r>
              <a:rPr lang="en-US" altLang="ko-KR" dirty="0" err="1" smtClean="0"/>
              <a:t>coderate</a:t>
            </a:r>
            <a:r>
              <a:rPr lang="en-US" altLang="ko-KR" dirty="0" smtClean="0"/>
              <a:t> </a:t>
            </a:r>
            <a:r>
              <a:rPr lang="en-US" altLang="ko-KR" dirty="0"/>
              <a:t>than </a:t>
            </a:r>
            <a:r>
              <a:rPr lang="en-US" altLang="ko-KR" dirty="0" smtClean="0"/>
              <a:t>designated code rate (code rate set : [1/2, 2/3, 3/4, 5/6])</a:t>
            </a:r>
          </a:p>
          <a:p>
            <a:pPr lvl="1"/>
            <a:r>
              <a:rPr lang="en-US" altLang="ko-KR" dirty="0" smtClean="0"/>
              <a:t>2</a:t>
            </a:r>
            <a:r>
              <a:rPr lang="en-US" altLang="ko-KR" baseline="30000" dirty="0" smtClean="0"/>
              <a:t>nd</a:t>
            </a:r>
            <a:r>
              <a:rPr lang="en-US" altLang="ko-KR" dirty="0" smtClean="0"/>
              <a:t> step: Puncturing parity bits to make same code rate as designated code rate</a:t>
            </a:r>
          </a:p>
          <a:p>
            <a:pPr lvl="1"/>
            <a:r>
              <a:rPr lang="en-US" altLang="ko-KR" dirty="0" smtClean="0"/>
              <a:t>3</a:t>
            </a:r>
            <a:r>
              <a:rPr lang="en-US" altLang="ko-KR" baseline="30000" dirty="0" smtClean="0"/>
              <a:t>rd</a:t>
            </a:r>
            <a:r>
              <a:rPr lang="en-US" altLang="ko-KR" dirty="0" smtClean="0"/>
              <a:t> step: For retransmission, different puncturing pattern is </a:t>
            </a:r>
            <a:r>
              <a:rPr lang="en-US" altLang="ko-KR" dirty="0" smtClean="0"/>
              <a:t>used</a:t>
            </a:r>
          </a:p>
          <a:p>
            <a:pPr marL="457200" lvl="1" indent="0">
              <a:buNone/>
            </a:pPr>
            <a:endParaRPr lang="en-US" altLang="ko-KR" sz="1500" dirty="0" smtClean="0"/>
          </a:p>
          <a:p>
            <a:pPr marL="457200" lvl="1" indent="0">
              <a:buNone/>
            </a:pPr>
            <a:r>
              <a:rPr lang="en-US" altLang="ko-KR" sz="1500" dirty="0" smtClean="0"/>
              <a:t>※ This example assumes self-decodable packet in any (re)transmissions. So, it doesn’t require the increase in LDPC CW processing rate.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marL="457200" lvl="1" indent="0">
              <a:buNone/>
            </a:pPr>
            <a:r>
              <a:rPr lang="en-US" altLang="ko-KR" dirty="0" smtClean="0"/>
              <a:t> </a:t>
            </a:r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LDPC IR method in HARQ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Jinmin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July </a:t>
            </a:r>
            <a:r>
              <a:rPr lang="en-US" dirty="0" smtClean="0"/>
              <a:t>2019</a:t>
            </a:r>
            <a:endParaRPr lang="en-US" dirty="0"/>
          </a:p>
        </p:txBody>
      </p:sp>
      <p:grpSp>
        <p:nvGrpSpPr>
          <p:cNvPr id="7" name="그룹 6"/>
          <p:cNvGrpSpPr/>
          <p:nvPr/>
        </p:nvGrpSpPr>
        <p:grpSpPr>
          <a:xfrm>
            <a:off x="77453" y="4022478"/>
            <a:ext cx="9072307" cy="2530722"/>
            <a:chOff x="77453" y="3870960"/>
            <a:chExt cx="9072307" cy="2530722"/>
          </a:xfrm>
        </p:grpSpPr>
        <p:sp>
          <p:nvSpPr>
            <p:cNvPr id="9" name="직사각형 8"/>
            <p:cNvSpPr/>
            <p:nvPr/>
          </p:nvSpPr>
          <p:spPr bwMode="auto">
            <a:xfrm>
              <a:off x="739007" y="4800600"/>
              <a:ext cx="1676400" cy="3810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200" b="0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</a:rPr>
                <a:t>Information</a:t>
              </a:r>
              <a:r>
                <a:rPr kumimoji="0" lang="en-US" altLang="ko-KR" sz="1200" b="0" i="0" u="none" strike="noStrike" cap="none" normalizeH="0" dirty="0" smtClean="0">
                  <a:ln>
                    <a:noFill/>
                  </a:ln>
                  <a:effectLst/>
                  <a:latin typeface="Times New Roman" pitchFamily="18" charset="0"/>
                </a:rPr>
                <a:t> bits</a:t>
              </a:r>
              <a:endParaRPr kumimoji="0" lang="ko-KR" altLang="en-US" sz="1200" b="0" i="0" u="none" strike="noStrike" cap="none" normalizeH="0" baseline="0" smtClean="0">
                <a:ln>
                  <a:noFill/>
                </a:ln>
                <a:effectLst/>
                <a:latin typeface="Times New Roman" pitchFamily="18" charset="0"/>
              </a:endParaRPr>
            </a:p>
          </p:txBody>
        </p:sp>
        <p:sp>
          <p:nvSpPr>
            <p:cNvPr id="11" name="직사각형 10"/>
            <p:cNvSpPr/>
            <p:nvPr/>
          </p:nvSpPr>
          <p:spPr bwMode="auto">
            <a:xfrm>
              <a:off x="4985422" y="4343400"/>
              <a:ext cx="1260000" cy="3810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kumimoji="0" lang="en-US" altLang="ko-KR" dirty="0"/>
                <a:t>Information bits</a:t>
              </a:r>
              <a:endParaRPr kumimoji="0" lang="ko-KR" altLang="en-US"/>
            </a:p>
          </p:txBody>
        </p:sp>
        <p:sp>
          <p:nvSpPr>
            <p:cNvPr id="12" name="직사각형 11"/>
            <p:cNvSpPr/>
            <p:nvPr/>
          </p:nvSpPr>
          <p:spPr bwMode="auto">
            <a:xfrm>
              <a:off x="2415407" y="4800600"/>
              <a:ext cx="838200" cy="3810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Parity bits</a:t>
              </a: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3" name="직사각형 12"/>
            <p:cNvSpPr/>
            <p:nvPr/>
          </p:nvSpPr>
          <p:spPr bwMode="auto">
            <a:xfrm>
              <a:off x="77453" y="4835313"/>
              <a:ext cx="838200" cy="304800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dirty="0" smtClean="0"/>
                <a:t>R=2/3</a:t>
              </a: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6" name="직사각형 15"/>
            <p:cNvSpPr/>
            <p:nvPr/>
          </p:nvSpPr>
          <p:spPr bwMode="auto">
            <a:xfrm>
              <a:off x="6245422" y="4343400"/>
              <a:ext cx="1260000" cy="3810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Parity bits</a:t>
              </a: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0" name="오른쪽 화살표 19"/>
            <p:cNvSpPr/>
            <p:nvPr/>
          </p:nvSpPr>
          <p:spPr bwMode="auto">
            <a:xfrm rot="5400000">
              <a:off x="1670042" y="5047863"/>
              <a:ext cx="294008" cy="789292"/>
            </a:xfrm>
            <a:prstGeom prst="rightArrow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grpSp>
          <p:nvGrpSpPr>
            <p:cNvPr id="32" name="그룹 31"/>
            <p:cNvGrpSpPr/>
            <p:nvPr/>
          </p:nvGrpSpPr>
          <p:grpSpPr>
            <a:xfrm>
              <a:off x="3657600" y="5257971"/>
              <a:ext cx="2520000" cy="381711"/>
              <a:chOff x="3657600" y="4957051"/>
              <a:chExt cx="2520000" cy="381711"/>
            </a:xfrm>
          </p:grpSpPr>
          <p:sp>
            <p:nvSpPr>
              <p:cNvPr id="17" name="직사각형 16"/>
              <p:cNvSpPr/>
              <p:nvPr/>
            </p:nvSpPr>
            <p:spPr bwMode="auto">
              <a:xfrm>
                <a:off x="4917600" y="4957762"/>
                <a:ext cx="1260000" cy="381000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ko-KR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Parity bits</a:t>
                </a: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2" name="직사각형 21"/>
              <p:cNvSpPr/>
              <p:nvPr/>
            </p:nvSpPr>
            <p:spPr bwMode="auto">
              <a:xfrm>
                <a:off x="5547600" y="4957051"/>
                <a:ext cx="630000" cy="381000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ysDash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3" name="직사각형 22"/>
              <p:cNvSpPr/>
              <p:nvPr/>
            </p:nvSpPr>
            <p:spPr bwMode="auto">
              <a:xfrm>
                <a:off x="3657600" y="4957051"/>
                <a:ext cx="1260000" cy="381000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kumimoji="0" lang="en-US" altLang="ko-KR" dirty="0"/>
                  <a:t>Information bits</a:t>
                </a:r>
                <a:endParaRPr kumimoji="0" lang="ko-KR" altLang="en-US"/>
              </a:p>
            </p:txBody>
          </p:sp>
        </p:grpSp>
        <p:sp>
          <p:nvSpPr>
            <p:cNvPr id="27" name="직사각형 26"/>
            <p:cNvSpPr/>
            <p:nvPr/>
          </p:nvSpPr>
          <p:spPr bwMode="auto">
            <a:xfrm>
              <a:off x="5715000" y="3908789"/>
              <a:ext cx="838200" cy="304800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800" dirty="0" smtClean="0">
                  <a:solidFill>
                    <a:srgbClr val="FF0000"/>
                  </a:solidFill>
                </a:rPr>
                <a:t>HARQ</a:t>
              </a:r>
              <a:endParaRPr kumimoji="0" lang="ko-KR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</a:endParaRPr>
            </a:p>
          </p:txBody>
        </p:sp>
        <p:cxnSp>
          <p:nvCxnSpPr>
            <p:cNvPr id="29" name="직선 연결선 28"/>
            <p:cNvCxnSpPr/>
            <p:nvPr/>
          </p:nvCxnSpPr>
          <p:spPr bwMode="auto">
            <a:xfrm>
              <a:off x="3429000" y="3870960"/>
              <a:ext cx="0" cy="232187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30" name="직사각형 29"/>
            <p:cNvSpPr/>
            <p:nvPr/>
          </p:nvSpPr>
          <p:spPr bwMode="auto">
            <a:xfrm>
              <a:off x="3413455" y="4381500"/>
              <a:ext cx="1684778" cy="304800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dirty="0" smtClean="0"/>
                <a:t>Actual encoding R=1/2</a:t>
              </a:r>
            </a:p>
          </p:txBody>
        </p:sp>
        <p:grpSp>
          <p:nvGrpSpPr>
            <p:cNvPr id="31" name="그룹 30"/>
            <p:cNvGrpSpPr/>
            <p:nvPr/>
          </p:nvGrpSpPr>
          <p:grpSpPr>
            <a:xfrm>
              <a:off x="6477000" y="5258658"/>
              <a:ext cx="2521229" cy="381024"/>
              <a:chOff x="6477000" y="4953000"/>
              <a:chExt cx="2521229" cy="381024"/>
            </a:xfrm>
          </p:grpSpPr>
          <p:sp>
            <p:nvSpPr>
              <p:cNvPr id="18" name="직사각형 17"/>
              <p:cNvSpPr/>
              <p:nvPr/>
            </p:nvSpPr>
            <p:spPr bwMode="auto">
              <a:xfrm>
                <a:off x="7751917" y="4953000"/>
                <a:ext cx="1246312" cy="381000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ko-KR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Parity bits</a:t>
                </a: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5" name="직사각형 24"/>
              <p:cNvSpPr/>
              <p:nvPr/>
            </p:nvSpPr>
            <p:spPr bwMode="auto">
              <a:xfrm>
                <a:off x="6477000" y="4953024"/>
                <a:ext cx="1274917" cy="381000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kumimoji="0" lang="en-US" altLang="ko-KR" dirty="0"/>
                  <a:t>Information bits</a:t>
                </a:r>
                <a:endParaRPr kumimoji="0" lang="ko-KR" altLang="en-US"/>
              </a:p>
            </p:txBody>
          </p:sp>
          <p:sp>
            <p:nvSpPr>
              <p:cNvPr id="24" name="직사각형 23"/>
              <p:cNvSpPr/>
              <p:nvPr/>
            </p:nvSpPr>
            <p:spPr bwMode="auto">
              <a:xfrm>
                <a:off x="7752000" y="4953012"/>
                <a:ext cx="630000" cy="381000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ysDash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kumimoji="0" lang="ko-KR" altLang="en-US" dirty="0"/>
              </a:p>
            </p:txBody>
          </p:sp>
        </p:grpSp>
        <p:cxnSp>
          <p:nvCxnSpPr>
            <p:cNvPr id="34" name="직선 화살표 연결선 33"/>
            <p:cNvCxnSpPr/>
            <p:nvPr/>
          </p:nvCxnSpPr>
          <p:spPr bwMode="auto">
            <a:xfrm flipH="1">
              <a:off x="4985422" y="4851716"/>
              <a:ext cx="958178" cy="25368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36" name="직선 화살표 연결선 35"/>
            <p:cNvCxnSpPr/>
            <p:nvPr/>
          </p:nvCxnSpPr>
          <p:spPr bwMode="auto">
            <a:xfrm>
              <a:off x="6553200" y="4851716"/>
              <a:ext cx="1198717" cy="25368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37" name="왼쪽 중괄호 36"/>
            <p:cNvSpPr/>
            <p:nvPr/>
          </p:nvSpPr>
          <p:spPr bwMode="auto">
            <a:xfrm rot="5400000">
              <a:off x="5786222" y="4867660"/>
              <a:ext cx="152755" cy="630000"/>
            </a:xfrm>
            <a:prstGeom prst="leftBrace">
              <a:avLst>
                <a:gd name="adj1" fmla="val 45833"/>
                <a:gd name="adj2" fmla="val 50000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8" name="직사각형 37"/>
            <p:cNvSpPr/>
            <p:nvPr/>
          </p:nvSpPr>
          <p:spPr bwMode="auto">
            <a:xfrm>
              <a:off x="5555219" y="4876800"/>
              <a:ext cx="1378982" cy="304800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kumimoji="0" lang="en-US" altLang="ko-KR" sz="1000" dirty="0" smtClean="0"/>
                <a:t>Discard punctured bits</a:t>
              </a:r>
            </a:p>
          </p:txBody>
        </p:sp>
        <p:sp>
          <p:nvSpPr>
            <p:cNvPr id="39" name="왼쪽 중괄호 38"/>
            <p:cNvSpPr/>
            <p:nvPr/>
          </p:nvSpPr>
          <p:spPr bwMode="auto">
            <a:xfrm rot="5400000">
              <a:off x="7993439" y="4866778"/>
              <a:ext cx="152755" cy="630000"/>
            </a:xfrm>
            <a:prstGeom prst="leftBrace">
              <a:avLst>
                <a:gd name="adj1" fmla="val 45833"/>
                <a:gd name="adj2" fmla="val 50000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1" name="직사각형 40"/>
            <p:cNvSpPr/>
            <p:nvPr/>
          </p:nvSpPr>
          <p:spPr bwMode="auto">
            <a:xfrm>
              <a:off x="6912254" y="6020682"/>
              <a:ext cx="1774546" cy="304800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kumimoji="0" lang="en-US" altLang="ko-KR" sz="1600" b="1" dirty="0">
                  <a:solidFill>
                    <a:srgbClr val="0000FF"/>
                  </a:solidFill>
                </a:rPr>
                <a:t>Re-transmission</a:t>
              </a:r>
            </a:p>
          </p:txBody>
        </p:sp>
        <p:sp>
          <p:nvSpPr>
            <p:cNvPr id="42" name="직사각형 41"/>
            <p:cNvSpPr/>
            <p:nvPr/>
          </p:nvSpPr>
          <p:spPr bwMode="auto">
            <a:xfrm>
              <a:off x="3491772" y="5658094"/>
              <a:ext cx="1232628" cy="304800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dirty="0" smtClean="0"/>
                <a:t>Effective R=2/3</a:t>
              </a: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3" name="직사각형 42"/>
            <p:cNvSpPr/>
            <p:nvPr/>
          </p:nvSpPr>
          <p:spPr bwMode="auto">
            <a:xfrm>
              <a:off x="8001000" y="5638876"/>
              <a:ext cx="1148760" cy="304800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dirty="0" smtClean="0"/>
                <a:t>effective R=2/3</a:t>
              </a: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4" name="오른쪽 화살표 43"/>
            <p:cNvSpPr/>
            <p:nvPr/>
          </p:nvSpPr>
          <p:spPr bwMode="auto">
            <a:xfrm rot="5400000">
              <a:off x="4770596" y="5516664"/>
              <a:ext cx="294008" cy="789292"/>
            </a:xfrm>
            <a:prstGeom prst="rightArrow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5" name="오른쪽 화살표 44"/>
            <p:cNvSpPr/>
            <p:nvPr/>
          </p:nvSpPr>
          <p:spPr bwMode="auto">
            <a:xfrm rot="5400000">
              <a:off x="7632288" y="5511712"/>
              <a:ext cx="294008" cy="789292"/>
            </a:xfrm>
            <a:prstGeom prst="rightArrow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46" name="직선 연결선 45"/>
            <p:cNvCxnSpPr/>
            <p:nvPr/>
          </p:nvCxnSpPr>
          <p:spPr bwMode="auto">
            <a:xfrm>
              <a:off x="6324600" y="5105400"/>
              <a:ext cx="0" cy="1296282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48" name="직사각형 47"/>
            <p:cNvSpPr/>
            <p:nvPr/>
          </p:nvSpPr>
          <p:spPr bwMode="auto">
            <a:xfrm>
              <a:off x="6413095" y="3962400"/>
              <a:ext cx="1926167" cy="304800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dirty="0" smtClean="0"/>
                <a:t>(Designated R=2/3)</a:t>
              </a:r>
            </a:p>
          </p:txBody>
        </p:sp>
        <p:grpSp>
          <p:nvGrpSpPr>
            <p:cNvPr id="52" name="그룹 51"/>
            <p:cNvGrpSpPr/>
            <p:nvPr/>
          </p:nvGrpSpPr>
          <p:grpSpPr>
            <a:xfrm>
              <a:off x="1066800" y="4267200"/>
              <a:ext cx="2459567" cy="381000"/>
              <a:chOff x="1066800" y="4343400"/>
              <a:chExt cx="2459567" cy="381000"/>
            </a:xfrm>
          </p:grpSpPr>
          <p:sp>
            <p:nvSpPr>
              <p:cNvPr id="19" name="직사각형 18"/>
              <p:cNvSpPr/>
              <p:nvPr/>
            </p:nvSpPr>
            <p:spPr bwMode="auto">
              <a:xfrm>
                <a:off x="1066800" y="4343400"/>
                <a:ext cx="838200" cy="304800"/>
              </a:xfrm>
              <a:prstGeom prst="rect">
                <a:avLst/>
              </a:prstGeom>
              <a:no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ko-KR" sz="1800" dirty="0" smtClean="0">
                    <a:solidFill>
                      <a:srgbClr val="FF0000"/>
                    </a:solidFill>
                  </a:rPr>
                  <a:t>ARQ</a:t>
                </a:r>
                <a:endParaRPr kumimoji="0" lang="ko-KR" altLang="en-US" sz="1800" b="0" i="0" u="none" strike="noStrike" cap="none" normalizeH="0" baseline="0" smtClean="0">
                  <a:ln>
                    <a:noFill/>
                  </a:ln>
                  <a:solidFill>
                    <a:srgbClr val="FF0000"/>
                  </a:solidFill>
                  <a:effectLst/>
                </a:endParaRPr>
              </a:p>
            </p:txBody>
          </p:sp>
          <p:sp>
            <p:nvSpPr>
              <p:cNvPr id="49" name="직사각형 48"/>
              <p:cNvSpPr/>
              <p:nvPr/>
            </p:nvSpPr>
            <p:spPr bwMode="auto">
              <a:xfrm>
                <a:off x="1600200" y="4419600"/>
                <a:ext cx="1926167" cy="304800"/>
              </a:xfrm>
              <a:prstGeom prst="rect">
                <a:avLst/>
              </a:prstGeom>
              <a:no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ko-KR" dirty="0" smtClean="0"/>
                  <a:t>(Designated R=2/3)</a:t>
                </a:r>
              </a:p>
            </p:txBody>
          </p:sp>
        </p:grpSp>
        <p:sp>
          <p:nvSpPr>
            <p:cNvPr id="50" name="직사각형 49"/>
            <p:cNvSpPr/>
            <p:nvPr/>
          </p:nvSpPr>
          <p:spPr bwMode="auto">
            <a:xfrm>
              <a:off x="3831394" y="6047458"/>
              <a:ext cx="2036006" cy="304800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600" b="1" dirty="0" smtClean="0">
                  <a:solidFill>
                    <a:srgbClr val="0000FF"/>
                  </a:solidFill>
                </a:rPr>
                <a:t>Initial transmission</a:t>
              </a:r>
            </a:p>
          </p:txBody>
        </p:sp>
        <p:sp>
          <p:nvSpPr>
            <p:cNvPr id="51" name="직사각형 50"/>
            <p:cNvSpPr/>
            <p:nvPr/>
          </p:nvSpPr>
          <p:spPr bwMode="auto">
            <a:xfrm>
              <a:off x="1098579" y="5638876"/>
              <a:ext cx="1507443" cy="304800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600" b="1" dirty="0" smtClean="0">
                  <a:solidFill>
                    <a:srgbClr val="0000FF"/>
                  </a:solidFill>
                </a:rPr>
                <a:t>Transmission</a:t>
              </a:r>
            </a:p>
          </p:txBody>
        </p:sp>
        <p:sp>
          <p:nvSpPr>
            <p:cNvPr id="47" name="직사각형 46"/>
            <p:cNvSpPr/>
            <p:nvPr/>
          </p:nvSpPr>
          <p:spPr bwMode="auto">
            <a:xfrm>
              <a:off x="7751917" y="4861842"/>
              <a:ext cx="1365976" cy="304800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kumimoji="0" lang="en-US" altLang="ko-KR" sz="1000" dirty="0" smtClean="0"/>
                <a:t>Discard punctured bits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642485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Performance in short packet </a:t>
            </a:r>
            <a:r>
              <a:rPr lang="en-US" altLang="ko-KR" dirty="0" smtClean="0"/>
              <a:t>(HARQ</a:t>
            </a:r>
            <a:r>
              <a:rPr lang="en-US" altLang="ko-KR" dirty="0"/>
              <a:t>)</a:t>
            </a:r>
            <a:endParaRPr lang="ko-KR" altLang="en-US"/>
          </a:p>
        </p:txBody>
      </p:sp>
      <p:sp>
        <p:nvSpPr>
          <p:cNvPr id="18" name="내용 개체 틀 17"/>
          <p:cNvSpPr>
            <a:spLocks noGrp="1"/>
          </p:cNvSpPr>
          <p:nvPr>
            <p:ph idx="1"/>
          </p:nvPr>
        </p:nvSpPr>
        <p:spPr>
          <a:xfrm>
            <a:off x="685800" y="1752600"/>
            <a:ext cx="4546250" cy="4343400"/>
          </a:xfrm>
        </p:spPr>
        <p:txBody>
          <a:bodyPr>
            <a:normAutofit fontScale="77500" lnSpcReduction="20000"/>
          </a:bodyPr>
          <a:lstStyle/>
          <a:p>
            <a:r>
              <a:rPr lang="en-US" altLang="ko-KR" dirty="0" smtClean="0"/>
              <a:t>Simulation parameter</a:t>
            </a:r>
          </a:p>
          <a:p>
            <a:pPr lvl="1"/>
            <a:r>
              <a:rPr lang="en-US" altLang="ko-KR" dirty="0" smtClean="0"/>
              <a:t>BCC IR[11, 13] / LDPC IR</a:t>
            </a:r>
          </a:p>
          <a:p>
            <a:pPr lvl="1"/>
            <a:r>
              <a:rPr lang="en-US" altLang="ko-KR" dirty="0" smtClean="0"/>
              <a:t>Packet length (see the appendix)</a:t>
            </a:r>
          </a:p>
          <a:p>
            <a:pPr lvl="1"/>
            <a:r>
              <a:rPr lang="en-US" altLang="ko-KR" dirty="0" smtClean="0"/>
              <a:t>Optimal MCS selection</a:t>
            </a:r>
          </a:p>
          <a:p>
            <a:pPr lvl="1"/>
            <a:r>
              <a:rPr lang="en-US" altLang="ko-KR" dirty="0" smtClean="0"/>
              <a:t>Up to 2 transmissions</a:t>
            </a:r>
          </a:p>
          <a:p>
            <a:pPr lvl="1"/>
            <a:r>
              <a:rPr lang="en-US" altLang="ko-KR" dirty="0" smtClean="0"/>
              <a:t>PHY&amp;MAC overhead are considered</a:t>
            </a:r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As in the case of ARQ, LDPC </a:t>
            </a:r>
            <a:r>
              <a:rPr lang="en-US" altLang="ko-KR" dirty="0"/>
              <a:t>shows </a:t>
            </a:r>
            <a:r>
              <a:rPr lang="en-US" altLang="ko-KR" dirty="0" smtClean="0"/>
              <a:t>better </a:t>
            </a:r>
            <a:r>
              <a:rPr lang="en-US" altLang="ko-KR" dirty="0"/>
              <a:t>performance than BCC even in the maximum puncturing </a:t>
            </a:r>
            <a:r>
              <a:rPr lang="en-US" altLang="ko-KR" dirty="0" smtClean="0"/>
              <a:t>case</a:t>
            </a:r>
          </a:p>
          <a:p>
            <a:endParaRPr lang="en-US" altLang="ko-KR" dirty="0"/>
          </a:p>
          <a:p>
            <a:r>
              <a:rPr lang="en-US" altLang="ko-KR" dirty="0" smtClean="0"/>
              <a:t>And, even considering PHY&amp;MAC overhead, HARQ shows better performance and smoother curve than ARQ </a:t>
            </a:r>
          </a:p>
          <a:p>
            <a:pPr lvl="1"/>
            <a:r>
              <a:rPr lang="en-US" altLang="ko-KR" dirty="0" smtClean="0"/>
              <a:t>The gap can be increased if we consider realistic link adaptation</a:t>
            </a:r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Jinmin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/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ko-KR" smtClean="0"/>
              <a:t>July </a:t>
            </a:r>
            <a:r>
              <a:rPr lang="en-US" smtClean="0"/>
              <a:t>2019</a:t>
            </a:r>
            <a:endParaRPr lang="en-US" dirty="0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9200" y="3886200"/>
            <a:ext cx="3754319" cy="281880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8382000" y="4191000"/>
            <a:ext cx="7196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−</a:t>
            </a:r>
            <a:r>
              <a:rPr lang="en-US" altLang="ko-KR" dirty="0" smtClean="0">
                <a:solidFill>
                  <a:srgbClr val="FF0000"/>
                </a:solidFill>
              </a:rPr>
              <a:t> BCC</a:t>
            </a:r>
          </a:p>
          <a:p>
            <a:r>
              <a:rPr lang="en-US" altLang="ko-KR" b="1" dirty="0" smtClean="0">
                <a:solidFill>
                  <a:srgbClr val="0000FF"/>
                </a:solidFill>
              </a:rPr>
              <a:t>−</a:t>
            </a:r>
            <a:r>
              <a:rPr lang="en-US" altLang="ko-KR" dirty="0" smtClean="0">
                <a:solidFill>
                  <a:srgbClr val="0000FF"/>
                </a:solidFill>
              </a:rPr>
              <a:t> LDPC</a:t>
            </a:r>
            <a:endParaRPr lang="ko-KR" altLang="en-US" dirty="0">
              <a:solidFill>
                <a:srgbClr val="0000FF"/>
              </a:solidFill>
            </a:endParaRP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66935" y="1337046"/>
            <a:ext cx="3699651" cy="2777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15543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Even considering PHY&amp;MAC </a:t>
            </a:r>
            <a:r>
              <a:rPr lang="en-US" altLang="ko-KR" dirty="0" smtClean="0"/>
              <a:t>overhead in short packet case, </a:t>
            </a:r>
            <a:r>
              <a:rPr lang="en-US" altLang="ko-KR" dirty="0"/>
              <a:t>HARQ shows better performance and smoother curve than ARQ </a:t>
            </a:r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In our results, LDPC always shows better performance than BCC even in the maximum puncturing case</a:t>
            </a:r>
          </a:p>
          <a:p>
            <a:pPr lvl="1"/>
            <a:r>
              <a:rPr lang="en-US" altLang="ko-KR" dirty="0" smtClean="0"/>
              <a:t>If </a:t>
            </a:r>
            <a:r>
              <a:rPr lang="en-US" altLang="ko-KR" dirty="0"/>
              <a:t>we consider </a:t>
            </a:r>
            <a:r>
              <a:rPr lang="en-US" altLang="ko-KR" dirty="0" smtClean="0"/>
              <a:t>more </a:t>
            </a:r>
            <a:r>
              <a:rPr lang="en-US" altLang="ko-KR" dirty="0"/>
              <a:t>sophisticated </a:t>
            </a:r>
            <a:r>
              <a:rPr lang="en-US" altLang="ko-KR" dirty="0" smtClean="0"/>
              <a:t>IR method in LDPC, the gap will be increased</a:t>
            </a:r>
          </a:p>
          <a:p>
            <a:pPr lvl="1"/>
            <a:r>
              <a:rPr lang="en-US" altLang="ko-KR" dirty="0" smtClean="0"/>
              <a:t>We may need to reconsider whether we keep BCC in 11be if we adapt HARQ in 11be</a:t>
            </a:r>
          </a:p>
          <a:p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Jinmin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July </a:t>
            </a:r>
            <a:r>
              <a:rPr lang="en-US" dirty="0" smtClean="0"/>
              <a:t>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8092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poll/motion </a:t>
            </a:r>
            <a:r>
              <a:rPr lang="en-US" altLang="ko-KR" dirty="0" smtClean="0"/>
              <a:t>#1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text into SFD?</a:t>
            </a:r>
          </a:p>
          <a:p>
            <a:pPr lvl="1"/>
            <a:r>
              <a:rPr lang="en-US" altLang="ko-KR" dirty="0" err="1" smtClean="0"/>
              <a:t>TGbe</a:t>
            </a:r>
            <a:r>
              <a:rPr lang="en-US" altLang="ko-KR" dirty="0" smtClean="0"/>
              <a:t> shall support HARQ for data frame transmission</a:t>
            </a:r>
          </a:p>
          <a:p>
            <a:pPr lvl="2"/>
            <a:r>
              <a:rPr lang="en-US" altLang="ko-KR" dirty="0" smtClean="0"/>
              <a:t>Other frames(control, management) is TBD</a:t>
            </a:r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Jinmin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July </a:t>
            </a:r>
            <a:r>
              <a:rPr lang="en-US" dirty="0" smtClean="0"/>
              <a:t>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052965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9988053</TotalTime>
  <Words>1216</Words>
  <Application>Microsoft Office PowerPoint</Application>
  <PresentationFormat>화면 슬라이드 쇼(4:3)</PresentationFormat>
  <Paragraphs>275</Paragraphs>
  <Slides>13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19" baseType="lpstr">
      <vt:lpstr>굴림</vt:lpstr>
      <vt:lpstr>맑은 고딕</vt:lpstr>
      <vt:lpstr>Arial</vt:lpstr>
      <vt:lpstr>Cambria Math</vt:lpstr>
      <vt:lpstr>Times New Roman</vt:lpstr>
      <vt:lpstr>802-11-Submission</vt:lpstr>
      <vt:lpstr>Channel coding issue in HARQ</vt:lpstr>
      <vt:lpstr>Recap on [1-16]</vt:lpstr>
      <vt:lpstr>LDPC in short packet</vt:lpstr>
      <vt:lpstr>The number of punctured bits </vt:lpstr>
      <vt:lpstr>Performance in short packet (ARQ)</vt:lpstr>
      <vt:lpstr>LDPC IR method in HARQ</vt:lpstr>
      <vt:lpstr>Performance in short packet (HARQ)</vt:lpstr>
      <vt:lpstr>Conclusions</vt:lpstr>
      <vt:lpstr>Straw poll/motion #1</vt:lpstr>
      <vt:lpstr>Straw poll/motion #2</vt:lpstr>
      <vt:lpstr>References</vt:lpstr>
      <vt:lpstr>Appendix 1</vt:lpstr>
      <vt:lpstr>Appendix 2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김진민/선임연구원/차세대표준(연)IoT팀(jinmin1230.kim@lge.com)</cp:lastModifiedBy>
  <cp:revision>5198</cp:revision>
  <cp:lastPrinted>2019-07-05T06:01:29Z</cp:lastPrinted>
  <dcterms:created xsi:type="dcterms:W3CDTF">2007-05-21T21:00:37Z</dcterms:created>
  <dcterms:modified xsi:type="dcterms:W3CDTF">2019-07-11T09:30:59Z</dcterms:modified>
</cp:coreProperties>
</file>