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1" r:id="rId2"/>
    <p:sldId id="378" r:id="rId3"/>
    <p:sldId id="408" r:id="rId4"/>
    <p:sldId id="422" r:id="rId5"/>
    <p:sldId id="427" r:id="rId6"/>
    <p:sldId id="428" r:id="rId7"/>
    <p:sldId id="429" r:id="rId8"/>
    <p:sldId id="430" r:id="rId9"/>
    <p:sldId id="431" r:id="rId10"/>
    <p:sldId id="421" r:id="rId11"/>
    <p:sldId id="412" r:id="rId12"/>
    <p:sldId id="407" r:id="rId13"/>
    <p:sldId id="368" r:id="rId14"/>
    <p:sldId id="434" r:id="rId15"/>
    <p:sldId id="436" r:id="rId16"/>
    <p:sldId id="432" r:id="rId17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99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</a:t>
            </a:r>
            <a:r>
              <a:rPr lang="en-US" smtClean="0"/>
              <a:t>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</a:t>
            </a:r>
            <a:r>
              <a:rPr lang="en-US" smtClean="0"/>
              <a:t>Doe, Some </a:t>
            </a:r>
            <a:r>
              <a:rPr lang="en-US"/>
              <a:t>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802.11-19/1131r0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Consideration on HARQ Unit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2019-07-15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609091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7926" y="685801"/>
            <a:ext cx="8786562" cy="654968"/>
          </a:xfrm>
        </p:spPr>
        <p:txBody>
          <a:bodyPr/>
          <a:lstStyle/>
          <a:p>
            <a:r>
              <a:rPr lang="en-US" altLang="ko-KR" smtClean="0"/>
              <a:t>Comparison between the PHY-level and MAC-level HARQ unit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508518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>
                <a:solidFill>
                  <a:schemeClr val="tx1"/>
                </a:solidFill>
              </a:rPr>
              <a:t>From signaling and potential padding overhead aspect, PHY-level </a:t>
            </a:r>
            <a:r>
              <a:rPr lang="en-US" altLang="ko-KR">
                <a:solidFill>
                  <a:schemeClr val="tx1"/>
                </a:solidFill>
              </a:rPr>
              <a:t>unit is </a:t>
            </a:r>
            <a:r>
              <a:rPr lang="en-US" altLang="ko-KR" smtClean="0">
                <a:solidFill>
                  <a:schemeClr val="tx1"/>
                </a:solidFill>
              </a:rPr>
              <a:t>preferred while we may need to </a:t>
            </a:r>
            <a:r>
              <a:rPr lang="en-US" altLang="ko-KR" smtClean="0">
                <a:solidFill>
                  <a:schemeClr val="tx1"/>
                </a:solidFill>
              </a:rPr>
              <a:t>design </a:t>
            </a:r>
            <a:r>
              <a:rPr lang="en-US" altLang="ko-KR" smtClean="0">
                <a:solidFill>
                  <a:schemeClr val="tx1"/>
                </a:solidFill>
              </a:rPr>
              <a:t>a new feedback and consider how to co-operate with the existing ARQ protocol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40272"/>
              </p:ext>
            </p:extLst>
          </p:nvPr>
        </p:nvGraphicFramePr>
        <p:xfrm>
          <a:off x="107503" y="1660206"/>
          <a:ext cx="8928993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1"/>
                <a:gridCol w="2976331"/>
                <a:gridCol w="2976331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smtClean="0">
                        <a:solidFill>
                          <a:schemeClr val="tx1"/>
                        </a:solidFill>
                        <a:latin typeface="LG스마트체2.0 Regular" panose="020B0600000101010101" pitchFamily="50" charset="-127"/>
                        <a:ea typeface="LG스마트체2.0 Regular" panose="020B0600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1. PHY-level unit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2. MAC-level unit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Signaling overhead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High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It may cause severe overhead since PHY header has the lowest MCS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HARQ feedback overhead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(Potentially) High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It can be reduced by defining multiple codewords as the HARQ unit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altLang="ko-KR" sz="1200" baseline="0" smtClean="0">
                          <a:solidFill>
                            <a:schemeClr val="tx1"/>
                          </a:solidFill>
                        </a:rPr>
                        <a:t> acknowledgement is likely to be replaced by HARQ feedback</a:t>
                      </a:r>
                      <a:endParaRPr lang="en-US" altLang="ko-KR" sz="12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Low 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Existing BlockAck frame can be exploited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MAC padding overhead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High</a:t>
                      </a:r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Depending on the MAC padding, the amount of overhead varies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Compatibility with existing ARQ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Current ARQ may need</a:t>
                      </a:r>
                      <a:r>
                        <a:rPr lang="en-US" altLang="ko-KR" sz="1200" baseline="0" smtClean="0">
                          <a:solidFill>
                            <a:schemeClr val="tx1"/>
                          </a:solidFill>
                        </a:rPr>
                        <a:t> to be revised to operate HARQ with ARQ</a:t>
                      </a:r>
                      <a:endParaRPr lang="en-US" altLang="ko-KR" sz="12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Relatively compatible with the existing ARQ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7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In order to adopt HARQ into 11be, the HARQ unit and HARQ procedure need to be defined</a:t>
            </a:r>
          </a:p>
          <a:p>
            <a:r>
              <a:rPr lang="en-US" altLang="ko-KR" smtClean="0"/>
              <a:t>We presented two candidates for HARQ unit; PHY-level unit and MAC-level unit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When using PHY-level unit, we need to design a new HARQ feedback which may require large overhead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However, it can be reduced if the feedback transmits with higher rate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In case of MAC-level unit, signaling overhead to map MPDUs with codewords and additional MAC padding overhead will be large overhead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We think that using PHY-level unit as an HARQ unit is appropriate since the drawback of using PHY-level unit can be relatively easily resolved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4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Which option do you prefer as a unit for HARQ?</a:t>
            </a:r>
            <a:endParaRPr lang="en-US" altLang="ko-KR">
              <a:solidFill>
                <a:schemeClr val="tx1"/>
              </a:solidFill>
            </a:endParaRPr>
          </a:p>
          <a:p>
            <a:pPr lvl="1"/>
            <a:r>
              <a:rPr lang="en-US" altLang="ko-KR" b="1" smtClean="0">
                <a:solidFill>
                  <a:schemeClr val="tx1"/>
                </a:solidFill>
              </a:rPr>
              <a:t>Option 1: A PHY-level </a:t>
            </a:r>
            <a:r>
              <a:rPr lang="en-US" altLang="ko-KR" b="1">
                <a:solidFill>
                  <a:schemeClr val="tx1"/>
                </a:solidFill>
              </a:rPr>
              <a:t>unit (E.g., LDPC codeword(s</a:t>
            </a:r>
            <a:r>
              <a:rPr lang="en-US" altLang="ko-KR" b="1" smtClean="0">
                <a:solidFill>
                  <a:schemeClr val="tx1"/>
                </a:solidFill>
              </a:rPr>
              <a:t>))</a:t>
            </a:r>
            <a:endParaRPr lang="en-US" altLang="ko-KR" b="1" strike="sngStrike" smtClean="0">
              <a:solidFill>
                <a:schemeClr val="tx1"/>
              </a:solidFill>
            </a:endParaRPr>
          </a:p>
          <a:p>
            <a:pPr lvl="1"/>
            <a:r>
              <a:rPr lang="en-US" altLang="ko-KR" b="1" smtClean="0">
                <a:solidFill>
                  <a:schemeClr val="tx1"/>
                </a:solidFill>
              </a:rPr>
              <a:t>Option </a:t>
            </a:r>
            <a:r>
              <a:rPr lang="en-US" altLang="ko-KR" b="1">
                <a:solidFill>
                  <a:schemeClr val="tx1"/>
                </a:solidFill>
              </a:rPr>
              <a:t>2: A MAC-level unit (E.g., MPDU(s))</a:t>
            </a:r>
            <a:endParaRPr lang="en-US" altLang="ko-KR" b="1" strike="sngStrike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ko-KR" sz="1400" smtClean="0"/>
              <a:t>[</a:t>
            </a:r>
            <a:r>
              <a:rPr lang="en-US" altLang="ko-KR" sz="1400"/>
              <a:t>1] </a:t>
            </a:r>
            <a:r>
              <a:rPr lang="en-US" altLang="ko-KR" sz="1400" smtClean="0"/>
              <a:t>18/1116r0, “Distributed </a:t>
            </a:r>
            <a:r>
              <a:rPr lang="en-US" altLang="ko-KR" sz="1400"/>
              <a:t>MU-MIMO and HARQ Support for </a:t>
            </a:r>
            <a:r>
              <a:rPr lang="en-US" altLang="ko-KR" sz="1400" smtClean="0"/>
              <a:t>EHT”</a:t>
            </a:r>
            <a:endParaRPr lang="en-US" altLang="ko-KR" sz="1400"/>
          </a:p>
          <a:p>
            <a:pPr marL="0" lvl="0" indent="0">
              <a:buNone/>
            </a:pPr>
            <a:r>
              <a:rPr lang="en-US" altLang="ko-KR" sz="1400" smtClean="0"/>
              <a:t>[2] 18/1587r1, “HARQ </a:t>
            </a:r>
            <a:r>
              <a:rPr lang="en-US" altLang="ko-KR" sz="1400"/>
              <a:t>for </a:t>
            </a:r>
            <a:r>
              <a:rPr lang="en-US" altLang="ko-KR" sz="1400" smtClean="0"/>
              <a:t>EHT”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 smtClean="0"/>
              <a:t>[3] 18/1955r0, “HARQ </a:t>
            </a:r>
            <a:r>
              <a:rPr lang="en-US" altLang="ko-KR" sz="1400"/>
              <a:t>for EHT – Further </a:t>
            </a:r>
            <a:r>
              <a:rPr lang="en-US" altLang="ko-KR" sz="1400" smtClean="0"/>
              <a:t>Information”</a:t>
            </a:r>
            <a:endParaRPr lang="en-US" altLang="ko-KR" sz="1400"/>
          </a:p>
          <a:p>
            <a:pPr marL="0" lvl="0" indent="0">
              <a:buNone/>
            </a:pPr>
            <a:r>
              <a:rPr lang="en-US" altLang="ko-KR" sz="1400" smtClean="0"/>
              <a:t>[4] 18/1963r1, “Discussion </a:t>
            </a:r>
            <a:r>
              <a:rPr lang="en-US" altLang="ko-KR" sz="1400"/>
              <a:t>on HARQ for </a:t>
            </a:r>
            <a:r>
              <a:rPr lang="en-US" altLang="ko-KR" sz="1400" smtClean="0"/>
              <a:t>EHT”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 smtClean="0"/>
              <a:t>[5] 18/1979r1, “HARQ </a:t>
            </a:r>
            <a:r>
              <a:rPr lang="en-US" altLang="ko-KR" sz="1400"/>
              <a:t>performance </a:t>
            </a:r>
            <a:r>
              <a:rPr lang="en-US" altLang="ko-KR" sz="1400" smtClean="0"/>
              <a:t>analysis”</a:t>
            </a:r>
            <a:endParaRPr lang="en-US" altLang="ko-KR" sz="1400"/>
          </a:p>
          <a:p>
            <a:pPr marL="0" lvl="0" indent="0">
              <a:buNone/>
            </a:pPr>
            <a:r>
              <a:rPr lang="en-US" altLang="ko-KR" sz="1400" smtClean="0"/>
              <a:t>[6] 18/1992r1, “HARQ </a:t>
            </a:r>
            <a:r>
              <a:rPr lang="en-US" altLang="ko-KR" sz="1400"/>
              <a:t>Feasibility for </a:t>
            </a:r>
            <a:r>
              <a:rPr lang="en-US" altLang="ko-KR" sz="1400" smtClean="0"/>
              <a:t>EHT”</a:t>
            </a:r>
            <a:endParaRPr lang="en-US" altLang="ko-KR" sz="1400"/>
          </a:p>
          <a:p>
            <a:pPr marL="0" lvl="0" indent="0">
              <a:buNone/>
            </a:pPr>
            <a:r>
              <a:rPr lang="en-US" altLang="ko-KR" sz="1400" smtClean="0"/>
              <a:t>[7] 18/2029r1, “HARQ </a:t>
            </a:r>
            <a:r>
              <a:rPr lang="en-US" altLang="ko-KR" sz="1400"/>
              <a:t>in </a:t>
            </a:r>
            <a:r>
              <a:rPr lang="en-US" altLang="ko-KR" sz="1400" smtClean="0"/>
              <a:t>EHT”</a:t>
            </a:r>
            <a:endParaRPr lang="en-US" altLang="ko-KR" sz="1400"/>
          </a:p>
          <a:p>
            <a:pPr marL="0" lvl="0" indent="0">
              <a:buNone/>
            </a:pPr>
            <a:r>
              <a:rPr lang="en-US" altLang="ko-KR" sz="1400" smtClean="0"/>
              <a:t>[8] 18/2031r0, “HARQ </a:t>
            </a:r>
            <a:r>
              <a:rPr lang="en-US" altLang="ko-KR" sz="1400"/>
              <a:t>Gain </a:t>
            </a:r>
            <a:r>
              <a:rPr lang="en-US" altLang="ko-KR" sz="1400" smtClean="0"/>
              <a:t>Studies”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 smtClean="0"/>
              <a:t>[9] 19/0070r0, “HARQ </a:t>
            </a:r>
            <a:r>
              <a:rPr lang="en-US" altLang="ko-KR" sz="1400"/>
              <a:t>in Collision-Free and Collision-Dominated </a:t>
            </a:r>
            <a:r>
              <a:rPr lang="en-US" altLang="ko-KR" sz="1400" smtClean="0"/>
              <a:t>Environments”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/>
              <a:t>[</a:t>
            </a:r>
            <a:r>
              <a:rPr lang="en-US" altLang="ko-KR" sz="1400" smtClean="0"/>
              <a:t>10] 19/0390r0, “Effect </a:t>
            </a:r>
            <a:r>
              <a:rPr lang="en-US" altLang="ko-KR" sz="1400"/>
              <a:t>of Preamble Decoding on HARQ in </a:t>
            </a:r>
            <a:r>
              <a:rPr lang="en-US" altLang="ko-KR" sz="1400" smtClean="0"/>
              <a:t>802.11be”</a:t>
            </a:r>
          </a:p>
          <a:p>
            <a:pPr marL="0" indent="0">
              <a:buNone/>
            </a:pPr>
            <a:r>
              <a:rPr lang="en-US" altLang="ko-KR" sz="1400" smtClean="0"/>
              <a:t>[11] 19/0780r0, “Consideration on HARQ”</a:t>
            </a:r>
          </a:p>
          <a:p>
            <a:pPr marL="0" indent="0">
              <a:buNone/>
            </a:pPr>
            <a:r>
              <a:rPr lang="en-US" altLang="ko-KR" sz="1400" smtClean="0"/>
              <a:t>[12] 19/0791r1, “Effect of Preamble Decoding on HARQ in 802.11be”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/>
              <a:t>[13] </a:t>
            </a:r>
            <a:r>
              <a:rPr lang="en-US" altLang="ko-KR" sz="1400" smtClean="0"/>
              <a:t>19/0792r1, “Comparisons </a:t>
            </a:r>
            <a:r>
              <a:rPr lang="en-US" altLang="ko-KR" sz="1400"/>
              <a:t>of HARQ transmission schemes for </a:t>
            </a:r>
            <a:r>
              <a:rPr lang="en-US" altLang="ko-KR" sz="1400" smtClean="0"/>
              <a:t>11be”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/>
              <a:t>[14] </a:t>
            </a:r>
            <a:r>
              <a:rPr lang="en-US" altLang="ko-KR" sz="1400" smtClean="0"/>
              <a:t>19/0798r0, “HARQ </a:t>
            </a:r>
            <a:r>
              <a:rPr lang="en-US" altLang="ko-KR" sz="1400"/>
              <a:t>Simulation </a:t>
            </a:r>
            <a:r>
              <a:rPr lang="en-US" altLang="ko-KR" sz="1400" smtClean="0"/>
              <a:t>Results”</a:t>
            </a:r>
            <a:endParaRPr lang="en-US" altLang="ko-KR" sz="1400"/>
          </a:p>
          <a:p>
            <a:pPr marL="0" indent="0">
              <a:buNone/>
            </a:pPr>
            <a:r>
              <a:rPr lang="en-US" altLang="ko-KR" sz="1400"/>
              <a:t>[15] </a:t>
            </a:r>
            <a:r>
              <a:rPr lang="en-US" altLang="ko-KR" sz="1400" smtClean="0"/>
              <a:t>19/0873r0, “HARQ Framing”</a:t>
            </a:r>
          </a:p>
          <a:p>
            <a:pPr marL="0" indent="0">
              <a:buNone/>
            </a:pPr>
            <a:r>
              <a:rPr lang="en-US" altLang="ko-KR" sz="1400" smtClean="0"/>
              <a:t>[16] 19/1038r0, “HARQ with A-MPDU in 11be”</a:t>
            </a:r>
            <a:endParaRPr lang="en-US" altLang="ko-KR" sz="14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Appendix A: PPDU format example</a:t>
            </a:r>
            <a:br>
              <a:rPr lang="en-US" altLang="ko-KR"/>
            </a:br>
            <a:r>
              <a:rPr lang="en-US" altLang="ko-KR" sz="1600"/>
              <a:t>- MPDU as an HARQ unit without padding to </a:t>
            </a:r>
            <a:r>
              <a:rPr lang="en-US" altLang="ko-KR" sz="1600" smtClean="0"/>
              <a:t>align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2411760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411760" y="3038753"/>
            <a:ext cx="4680520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3347864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4283968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모서리가 둥근 직사각형 43"/>
          <p:cNvSpPr/>
          <p:nvPr/>
        </p:nvSpPr>
        <p:spPr bwMode="auto">
          <a:xfrm>
            <a:off x="5220072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#4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6156176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#5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1788195" y="3038753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3412" y="3646174"/>
            <a:ext cx="1460336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Mapping information: </a:t>
            </a:r>
          </a:p>
          <a:p>
            <a:r>
              <a:rPr lang="en-US" altLang="ko-KR" sz="1200" smtClean="0">
                <a:solidFill>
                  <a:srgbClr val="FF0000"/>
                </a:solidFill>
              </a:rPr>
              <a:t>MPDU#1 – CW#1, #2</a:t>
            </a:r>
          </a:p>
          <a:p>
            <a:r>
              <a:rPr lang="en-US" altLang="ko-KR" sz="1200" smtClean="0">
                <a:solidFill>
                  <a:srgbClr val="FF0000"/>
                </a:solidFill>
              </a:rPr>
              <a:t>MPDU#2 – CW#2, #3</a:t>
            </a:r>
          </a:p>
          <a:p>
            <a:r>
              <a:rPr lang="en-US" altLang="ko-KR" sz="1200" smtClean="0">
                <a:solidFill>
                  <a:srgbClr val="FF0000"/>
                </a:solidFill>
              </a:rPr>
              <a:t>MPDU#3 – CW#4, #5</a:t>
            </a:r>
            <a:endParaRPr lang="ko-KR" altLang="en-US" sz="1200" dirty="0" smtClean="0">
              <a:solidFill>
                <a:srgbClr val="FF0000"/>
              </a:solidFill>
            </a:endParaRPr>
          </a:p>
        </p:txBody>
      </p:sp>
      <p:cxnSp>
        <p:nvCxnSpPr>
          <p:cNvPr id="9" name="꺾인 연결선 8"/>
          <p:cNvCxnSpPr>
            <a:stCxn id="59" idx="0"/>
            <a:endCxn id="46" idx="2"/>
          </p:cNvCxnSpPr>
          <p:nvPr/>
        </p:nvCxnSpPr>
        <p:spPr bwMode="auto">
          <a:xfrm rot="5400000" flipH="1" flipV="1">
            <a:off x="1528089" y="3074285"/>
            <a:ext cx="247381" cy="89639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모서리가 둥근 직사각형 21"/>
          <p:cNvSpPr/>
          <p:nvPr/>
        </p:nvSpPr>
        <p:spPr bwMode="auto">
          <a:xfrm>
            <a:off x="2411760" y="2567009"/>
            <a:ext cx="1584176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3995935" y="2567009"/>
            <a:ext cx="1224137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5220072" y="2567009"/>
            <a:ext cx="1869491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3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Appendix A: PPDU format example</a:t>
            </a:r>
            <a:br>
              <a:rPr lang="en-US" altLang="ko-KR"/>
            </a:br>
            <a:r>
              <a:rPr lang="en-US" altLang="ko-KR" sz="1600"/>
              <a:t>- MPDU as an HARQ unit </a:t>
            </a:r>
            <a:r>
              <a:rPr lang="en-US" altLang="ko-KR" sz="1600" smtClean="0"/>
              <a:t>with </a:t>
            </a:r>
            <a:r>
              <a:rPr lang="en-US" altLang="ko-KR" sz="1600"/>
              <a:t>padding to align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2411760" y="3038753"/>
            <a:ext cx="4680520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1788195" y="3038753"/>
            <a:ext cx="623565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HDR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8476" y="3646174"/>
            <a:ext cx="14058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Mapping information: </a:t>
            </a:r>
          </a:p>
          <a:p>
            <a:r>
              <a:rPr lang="en-US" altLang="ko-KR" sz="1200" smtClean="0">
                <a:solidFill>
                  <a:srgbClr val="FF0000"/>
                </a:solidFill>
              </a:rPr>
              <a:t>(2, 1, 2)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9" name="꺾인 연결선 8"/>
          <p:cNvCxnSpPr>
            <a:stCxn id="59" idx="0"/>
            <a:endCxn id="46" idx="2"/>
          </p:cNvCxnSpPr>
          <p:nvPr/>
        </p:nvCxnSpPr>
        <p:spPr bwMode="auto">
          <a:xfrm rot="5400000" flipH="1" flipV="1">
            <a:off x="1506995" y="3053192"/>
            <a:ext cx="247381" cy="938585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모서리가 둥근 직사각형 21"/>
          <p:cNvSpPr/>
          <p:nvPr/>
        </p:nvSpPr>
        <p:spPr bwMode="auto">
          <a:xfrm>
            <a:off x="2411760" y="2567009"/>
            <a:ext cx="1152128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3563888" y="2567009"/>
            <a:ext cx="720080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4283968" y="2567009"/>
            <a:ext cx="648072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5220072" y="2567009"/>
            <a:ext cx="1584176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MPDU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모서리가 둥근 직사각형 26"/>
          <p:cNvSpPr/>
          <p:nvPr/>
        </p:nvSpPr>
        <p:spPr bwMode="auto">
          <a:xfrm>
            <a:off x="4932040" y="2567009"/>
            <a:ext cx="288032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모서리가 둥근 직사각형 27"/>
          <p:cNvSpPr/>
          <p:nvPr/>
        </p:nvSpPr>
        <p:spPr bwMode="auto">
          <a:xfrm>
            <a:off x="6088235" y="4308137"/>
            <a:ext cx="288032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2668" y="4348034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Padding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 bwMode="auto">
          <a:xfrm>
            <a:off x="6806062" y="2567009"/>
            <a:ext cx="288032" cy="360040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2411760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#1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3347864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#2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모서리가 둥근 직사각형 36"/>
          <p:cNvSpPr/>
          <p:nvPr/>
        </p:nvSpPr>
        <p:spPr bwMode="auto">
          <a:xfrm>
            <a:off x="4283968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#3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모서리가 둥근 직사각형 37"/>
          <p:cNvSpPr/>
          <p:nvPr/>
        </p:nvSpPr>
        <p:spPr bwMode="auto">
          <a:xfrm>
            <a:off x="5220072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#4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모서리가 둥근 직사각형 38"/>
          <p:cNvSpPr/>
          <p:nvPr/>
        </p:nvSpPr>
        <p:spPr bwMode="auto">
          <a:xfrm>
            <a:off x="6156176" y="3497851"/>
            <a:ext cx="93610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Codeword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#5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4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B: Overhead estimation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graphicFrame>
        <p:nvGraphicFramePr>
          <p:cNvPr id="8" name="내용 개체 틀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963319"/>
              </p:ext>
            </p:extLst>
          </p:nvPr>
        </p:nvGraphicFramePr>
        <p:xfrm>
          <a:off x="-1" y="2924944"/>
          <a:ext cx="9144000" cy="2819400"/>
        </p:xfrm>
        <a:graphic>
          <a:graphicData uri="http://schemas.openxmlformats.org/drawingml/2006/table">
            <a:tbl>
              <a:tblPr firstRow="1" bandRow="1"/>
              <a:tblGrid>
                <a:gridCol w="1403649"/>
                <a:gridCol w="2580117"/>
                <a:gridCol w="2580117"/>
                <a:gridCol w="2580117"/>
              </a:tblGrid>
              <a:tr h="13293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latinLnBrk="1"/>
                      <a:endParaRPr lang="ko-KR" altLang="en-US" sz="1100"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Signaling overhead</a:t>
                      </a:r>
                      <a:endParaRPr lang="ko-KR" altLang="en-US" sz="11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HARQ feedback overhead</a:t>
                      </a:r>
                      <a:endParaRPr lang="ko-KR" altLang="en-US" sz="11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MAC padding overhead</a:t>
                      </a:r>
                      <a:endParaRPr lang="ko-KR" altLang="en-US" sz="11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28150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latinLnBrk="1"/>
                      <a:r>
                        <a:rPr lang="en-US" altLang="ko-KR" sz="1100" smtClean="0"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1. A codeword</a:t>
                      </a:r>
                      <a:r>
                        <a:rPr lang="en-US" altLang="ko-KR" sz="1100" baseline="0" smtClean="0"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as an HARQ unit</a:t>
                      </a:r>
                      <a:endParaRPr lang="ko-KR" altLang="en-US" sz="1100"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b="0" u="none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Low</a:t>
                      </a:r>
                      <a:endParaRPr lang="ko-KR" altLang="en-US" sz="1000" b="0" u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Required HARQ feedback information size: 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(16383*8/1944)*64 bits</a:t>
                      </a:r>
                      <a:b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</a:b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en-US" altLang="ko-KR" sz="1000" b="1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4352 bits</a:t>
                      </a:r>
                      <a:endParaRPr lang="en-US" altLang="ko-KR" sz="1000" b="1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None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84488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latinLnBrk="1"/>
                      <a:r>
                        <a:rPr lang="en-US" altLang="ko-KR" sz="1100" smtClean="0"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2. MPDU as an HARQ unit without padding to align</a:t>
                      </a:r>
                      <a:endParaRPr lang="ko-KR" altLang="en-US" sz="1100"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Required size for indexing starting number field per one PPDU: log</a:t>
                      </a:r>
                      <a:r>
                        <a:rPr lang="en-US" altLang="ko-KR" sz="1000" baseline="-25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4288 bits = </a:t>
                      </a:r>
                      <a:r>
                        <a:rPr lang="en-US" altLang="ko-KR" sz="1000" b="0" u="none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13 bits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Required size for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indicating the number of codewords for each MPDU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= log</a:t>
                      </a:r>
                      <a:r>
                        <a:rPr lang="en-US" altLang="ko-KR" sz="1000" baseline="-25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(16383*8/1944) bits =</a:t>
                      </a:r>
                      <a:r>
                        <a:rPr lang="en-US" altLang="ko-KR" sz="1000" b="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7 bits</a:t>
                      </a:r>
                      <a:endParaRPr kumimoji="0" lang="en-US" altLang="ko-KR" sz="1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Required size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for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mapping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per one PPDU</a:t>
                      </a:r>
                      <a:r>
                        <a:rPr kumimoji="0" lang="en-US" altLang="ko-KR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: 64 * (13 + 7) bits = </a:t>
                      </a:r>
                      <a:r>
                        <a:rPr kumimoji="0" lang="en-US" altLang="ko-KR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160 Bytes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Use existing BlockAck frame</a:t>
                      </a:r>
                      <a:endParaRPr kumimoji="0" lang="ko-KR" altLang="en-US" sz="1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None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516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3. MPDU as an HARQ unit with padding to align</a:t>
                      </a:r>
                      <a:endParaRPr lang="ko-KR" altLang="en-US" sz="1100"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Information of mapping the number of codewords into the MPDU is needed</a:t>
                      </a:r>
                      <a:endParaRPr lang="en-US" altLang="ko-KR" sz="100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Required size for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mapping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 per one PPDU: 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64 * 7 bits </a:t>
                      </a:r>
                      <a:b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</a:br>
                      <a:r>
                        <a:rPr lang="en-US" altLang="ko-KR" sz="1000" b="1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= 56 Bytes</a:t>
                      </a:r>
                      <a:endParaRPr lang="ko-KR" altLang="en-US" sz="1000" b="1" u="sng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Use existing BlockAck frame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Distribution of MPDU size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: Uniform</a:t>
                      </a:r>
                      <a:endParaRPr lang="en-US" altLang="ko-KR" sz="100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Expected p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adding overhead size per one PPDU: (1944/2)*64 bits </a:t>
                      </a:r>
                      <a:br>
                        <a:rPr lang="en-US" altLang="ko-KR" sz="1000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</a:br>
                      <a:r>
                        <a:rPr lang="en-US" altLang="ko-KR" sz="1000" b="1" baseline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Calibri" panose="020F0502020204030204" pitchFamily="34" charset="0"/>
                        </a:rPr>
                        <a:t>≈ 8 KBytes</a:t>
                      </a:r>
                      <a:endParaRPr lang="en-US" altLang="ko-KR" sz="1000" b="1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450804"/>
            <a:ext cx="81468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A new data cannot be transmitted until one packet transmission finishes.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Retransmitted HARQ units are ordered as they transmitted just before.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Codeword </a:t>
            </a:r>
            <a:r>
              <a:rPr lang="en-US" altLang="ko-KR" sz="12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length = 1944 bit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altLang="ko-KR" sz="12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Max MPDU size = 2^14 -1 = 16383 </a:t>
            </a: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bytes</a:t>
            </a: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Max number of codewords in one MPDU = (16383*8/1944) = 67</a:t>
            </a:r>
            <a:endParaRPr lang="en-US" altLang="ko-KR" sz="1200">
              <a:solidFill>
                <a:schemeClr val="tx1"/>
              </a:solidFill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  <a:p>
            <a:pPr marL="171450" indent="-171450" defTabSz="91440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ko-KR" sz="12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The number of MPDUs per one PPDU = 64</a:t>
            </a:r>
            <a:endParaRPr lang="en-US" altLang="ko-KR" sz="1200">
              <a:solidFill>
                <a:srgbClr val="FF0000"/>
              </a:solidFill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  <a:p>
            <a:pPr marL="171450" indent="-171450" latinLnBrk="1">
              <a:buFont typeface="Arial" panose="020B0604020202020204" pitchFamily="34" charset="0"/>
              <a:buChar char="•"/>
            </a:pPr>
            <a:r>
              <a:rPr lang="en-US" altLang="ko-KR" sz="12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Max number of codewords in one PPDU = </a:t>
            </a: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67*64 </a:t>
            </a:r>
            <a:r>
              <a:rPr lang="en-US" altLang="ko-KR" sz="12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= </a:t>
            </a:r>
            <a:r>
              <a:rPr lang="en-US" altLang="ko-KR" sz="1200" smtClean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Calibri" panose="020F0502020204030204" pitchFamily="34" charset="0"/>
              </a:rPr>
              <a:t>4288</a:t>
            </a:r>
            <a:endParaRPr lang="en-US" altLang="ko-KR" sz="1200">
              <a:solidFill>
                <a:schemeClr val="tx1"/>
              </a:solidFill>
              <a:latin typeface="Calibri" panose="020F0502020204030204" pitchFamily="34" charset="0"/>
              <a:ea typeface="맑은 고딕" panose="020B0503020000020004" pitchFamily="50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9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There have been lots of contributions dealing with the HARQ feature on 11be [1-16]</a:t>
            </a:r>
          </a:p>
          <a:p>
            <a:pPr lvl="1"/>
            <a:r>
              <a:rPr lang="en-US" altLang="ko-KR" smtClean="0"/>
              <a:t>Most contributions are focusing on figuring out how much the performance with HARQ can be improved in various conditions</a:t>
            </a:r>
          </a:p>
          <a:p>
            <a:pPr lvl="1"/>
            <a:r>
              <a:rPr lang="en-US" altLang="ko-KR" smtClean="0"/>
              <a:t>Some contributions are beginning to consider HARQ framing/structural issues [7, 15, 16]</a:t>
            </a:r>
          </a:p>
          <a:p>
            <a:r>
              <a:rPr lang="en-US" altLang="ko-KR" smtClean="0"/>
              <a:t>In this contribution, we’d like to discuss an issue related to HARQ, particularly (re)transmission HARQ unit</a:t>
            </a:r>
          </a:p>
          <a:p>
            <a:r>
              <a:rPr lang="en-US" altLang="ko-KR" smtClean="0"/>
              <a:t>We introduce two candidates for the HARQ unit and investigate their tx/rx procedure from the perspective of PHY and MAC side</a:t>
            </a:r>
            <a:endParaRPr lang="en-US" altLang="ko-KR" smtClean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HARQ unit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>
                <a:solidFill>
                  <a:schemeClr val="tx1"/>
                </a:solidFill>
              </a:rPr>
              <a:t>HARQ unit definition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An HARQ unit represents an error-check unit for HARQ retransmission</a:t>
            </a:r>
          </a:p>
          <a:p>
            <a:r>
              <a:rPr lang="en-US" altLang="ko-KR" sz="1600" smtClean="0">
                <a:solidFill>
                  <a:schemeClr val="tx1"/>
                </a:solidFill>
              </a:rPr>
              <a:t>There are two candidates for HARQ unit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PHY-level unit (E.g., LDPC codeword(s), A new PHY-level unit)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MAC-level unit (E.g., MPDU(s))</a:t>
            </a:r>
          </a:p>
          <a:p>
            <a:r>
              <a:rPr lang="en-US" altLang="ko-KR" sz="1600" smtClean="0">
                <a:solidFill>
                  <a:schemeClr val="tx1"/>
                </a:solidFill>
              </a:rPr>
              <a:t>Assumptions on this contribution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HARQ units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We considers an LDPC codeword as a PHY-level unit and an MPDU as a MAC-level unit from here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Error check method</a:t>
            </a:r>
          </a:p>
          <a:p>
            <a:pPr lvl="2"/>
            <a:r>
              <a:rPr lang="en-US" altLang="ko-KR" sz="1200">
                <a:solidFill>
                  <a:schemeClr val="tx1"/>
                </a:solidFill>
              </a:rPr>
              <a:t>Ack/Nack check is assumed to be performed by an LDPC checksum if the LDPC codeword is </a:t>
            </a:r>
            <a:r>
              <a:rPr lang="en-US" altLang="ko-KR" sz="1200" smtClean="0">
                <a:solidFill>
                  <a:schemeClr val="tx1"/>
                </a:solidFill>
              </a:rPr>
              <a:t>the </a:t>
            </a:r>
            <a:r>
              <a:rPr lang="en-US" altLang="ko-KR" sz="1200">
                <a:solidFill>
                  <a:schemeClr val="tx1"/>
                </a:solidFill>
              </a:rPr>
              <a:t>PHY-level </a:t>
            </a:r>
            <a:r>
              <a:rPr lang="en-US" altLang="ko-KR" sz="1200" smtClean="0">
                <a:solidFill>
                  <a:schemeClr val="tx1"/>
                </a:solidFill>
              </a:rPr>
              <a:t>unit and is performed by the CRC check if the MPDU is the MAC-level unit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In case when HARQ retransmission occurs, the size of HARQ units does not vary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5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1) PHY-level unit: General procedures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It </a:t>
            </a:r>
            <a:r>
              <a:rPr lang="en-US" altLang="ko-KR" sz="1600"/>
              <a:t>is determined whether or not the HARQ unit has been successfully transmitted at the PHY side (Ack/Nack decision</a:t>
            </a:r>
            <a:r>
              <a:rPr lang="en-US" altLang="ko-KR" sz="1600" smtClean="0"/>
              <a:t>)</a:t>
            </a:r>
          </a:p>
          <a:p>
            <a:r>
              <a:rPr lang="en-US" altLang="ko-KR" sz="1600" smtClean="0"/>
              <a:t>HARQ transmission and HARQ error check is performed on a per-codeword(s) basis</a:t>
            </a:r>
          </a:p>
          <a:p>
            <a:r>
              <a:rPr lang="en-US" altLang="ko-KR" sz="1600" smtClean="0"/>
              <a:t>HARQ </a:t>
            </a:r>
            <a:r>
              <a:rPr lang="en-US" altLang="ko-KR" sz="1600"/>
              <a:t>feedback </a:t>
            </a:r>
            <a:r>
              <a:rPr lang="en-US" altLang="ko-KR" sz="1600" smtClean="0"/>
              <a:t>mechanism and a new HARQ feedback frame structure should </a:t>
            </a:r>
            <a:r>
              <a:rPr lang="en-US" altLang="ko-KR" sz="1600"/>
              <a:t>be </a:t>
            </a:r>
            <a:r>
              <a:rPr lang="en-US" altLang="ko-KR" sz="1600" smtClean="0"/>
              <a:t>defined</a:t>
            </a:r>
            <a:endParaRPr lang="ko-KR" altLang="en-US" sz="14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2149910" y="3886175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694396" y="3639953"/>
            <a:ext cx="478016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MAC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2149910" y="4270034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721647" y="4023812"/>
            <a:ext cx="423514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PHY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2149910" y="5044965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721647" y="4798743"/>
            <a:ext cx="423514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PHY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2149910" y="5428824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94396" y="5182602"/>
            <a:ext cx="478016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MAC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274796" y="4749055"/>
            <a:ext cx="311917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HARQ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F/B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2239323" y="4267194"/>
            <a:ext cx="82936" cy="77416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4179077" y="4267194"/>
            <a:ext cx="82936" cy="77416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 flipH="1">
            <a:off x="4586713" y="4269708"/>
            <a:ext cx="77504" cy="77165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 flipV="1">
            <a:off x="3114608" y="4267195"/>
            <a:ext cx="77756" cy="77416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20" name="Picture 2" descr="red crossì ëí ì´ë¯¸ì§ ê²ìê²°ê³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315" y="4671884"/>
            <a:ext cx="154341" cy="15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직선 연결선 20"/>
          <p:cNvCxnSpPr/>
          <p:nvPr/>
        </p:nvCxnSpPr>
        <p:spPr bwMode="auto">
          <a:xfrm>
            <a:off x="2489969" y="4290477"/>
            <a:ext cx="80442" cy="750881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4672104" y="4269708"/>
            <a:ext cx="82667" cy="77165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>
            <a:off x="5819901" y="4279843"/>
            <a:ext cx="81581" cy="76151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직사각형 23"/>
          <p:cNvSpPr/>
          <p:nvPr/>
        </p:nvSpPr>
        <p:spPr bwMode="auto">
          <a:xfrm>
            <a:off x="2437941" y="3593872"/>
            <a:ext cx="1700165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A-MPDU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246630" y="3975437"/>
            <a:ext cx="234504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PHY HDR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2476363" y="3974891"/>
            <a:ext cx="1700165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4897699" y="3974891"/>
            <a:ext cx="922202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4661423" y="3975437"/>
            <a:ext cx="234504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PHY HDR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 bwMode="auto">
          <a:xfrm>
            <a:off x="4900517" y="4269708"/>
            <a:ext cx="82667" cy="77165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직선 화살표 연결선 29"/>
          <p:cNvCxnSpPr/>
          <p:nvPr/>
        </p:nvCxnSpPr>
        <p:spPr bwMode="auto">
          <a:xfrm>
            <a:off x="2476363" y="4390843"/>
            <a:ext cx="17001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0659" y="4288024"/>
            <a:ext cx="1342034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700" b="1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 bunch of </a:t>
            </a:r>
            <a:r>
              <a:rPr kumimoji="1" lang="en-US" altLang="ko-KR" sz="700" b="1" kern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the HARQ </a:t>
            </a:r>
            <a:r>
              <a:rPr kumimoji="1" lang="en-US" altLang="ko-KR" sz="700" b="1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units</a:t>
            </a:r>
            <a:endParaRPr kumimoji="1" lang="ko-KR" altLang="en-US" sz="7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 bwMode="auto">
          <a:xfrm>
            <a:off x="4984752" y="5005354"/>
            <a:ext cx="936104" cy="7200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7660" y="5048104"/>
            <a:ext cx="10502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800" b="1" kern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HARQ Combining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5925692" y="4749055"/>
            <a:ext cx="311917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HARQ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F/B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 flipH="1">
            <a:off x="6237609" y="4269708"/>
            <a:ext cx="77504" cy="77165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 flipV="1">
            <a:off x="5913585" y="5042999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893205" y="5420518"/>
            <a:ext cx="12298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sz="800" b="1" kern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Delivering to Rx MAC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9" name="직선 연결선 38"/>
          <p:cNvCxnSpPr/>
          <p:nvPr/>
        </p:nvCxnSpPr>
        <p:spPr bwMode="auto">
          <a:xfrm flipH="1" flipV="1">
            <a:off x="2330146" y="5042999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40" name="직사각형 39"/>
          <p:cNvSpPr/>
          <p:nvPr/>
        </p:nvSpPr>
        <p:spPr bwMode="auto">
          <a:xfrm>
            <a:off x="7022252" y="5131676"/>
            <a:ext cx="311917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BlockAck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1" name="직선 연결선 40"/>
          <p:cNvCxnSpPr/>
          <p:nvPr/>
        </p:nvCxnSpPr>
        <p:spPr bwMode="auto">
          <a:xfrm flipH="1">
            <a:off x="7338663" y="3876367"/>
            <a:ext cx="155685" cy="155003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6559606" y="3593872"/>
            <a:ext cx="311917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BAR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4" name="직선 연결선 43"/>
          <p:cNvCxnSpPr/>
          <p:nvPr/>
        </p:nvCxnSpPr>
        <p:spPr bwMode="auto">
          <a:xfrm>
            <a:off x="6856481" y="3876591"/>
            <a:ext cx="165771" cy="1547388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6443460" y="3356992"/>
            <a:ext cx="2114622" cy="29523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HARQ feedback with all ack </a:t>
            </a:r>
            <a:r>
              <a:rPr lang="en-US" altLang="ko-KR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context, any MAC </a:t>
            </a:r>
            <a:r>
              <a:rPr lang="en-US" altLang="ko-K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</a:t>
            </a:r>
            <a:r>
              <a:rPr lang="en-US" altLang="ko-KR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transmitted (beyond scope of this contribution)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4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1) PHY-level unit: Overhead/buffer issues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z="1600" smtClean="0"/>
              <a:t>Signaling overhead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Some signaling overhead (E.g., numbering units, distinguishing firstly transmitted and retransmitted units) on a PHY header may be required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If some procedures are negotiated between Tx and Rx, this signaling overhead may be reduced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E.g., a </a:t>
            </a:r>
            <a:r>
              <a:rPr lang="en-US" altLang="ko-KR" sz="1200">
                <a:solidFill>
                  <a:schemeClr val="tx1"/>
                </a:solidFill>
              </a:rPr>
              <a:t>new data </a:t>
            </a:r>
            <a:r>
              <a:rPr lang="en-US" altLang="ko-KR" sz="1200" smtClean="0">
                <a:solidFill>
                  <a:schemeClr val="tx1"/>
                </a:solidFill>
              </a:rPr>
              <a:t>is not </a:t>
            </a:r>
            <a:r>
              <a:rPr lang="en-US" altLang="ko-KR" sz="1200">
                <a:solidFill>
                  <a:schemeClr val="tx1"/>
                </a:solidFill>
              </a:rPr>
              <a:t>allowed to be contained in the retransmitted PPDU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or, the </a:t>
            </a:r>
            <a:r>
              <a:rPr lang="en-US" altLang="ko-KR" sz="1200">
                <a:solidFill>
                  <a:schemeClr val="tx1"/>
                </a:solidFill>
              </a:rPr>
              <a:t>order of the HARQ units in following PPDUs </a:t>
            </a:r>
            <a:r>
              <a:rPr lang="en-US" altLang="ko-KR" sz="1200" smtClean="0">
                <a:solidFill>
                  <a:schemeClr val="tx1"/>
                </a:solidFill>
              </a:rPr>
              <a:t>cannot </a:t>
            </a:r>
            <a:r>
              <a:rPr lang="en-US" altLang="ko-KR" sz="1200">
                <a:solidFill>
                  <a:schemeClr val="tx1"/>
                </a:solidFill>
              </a:rPr>
              <a:t>be </a:t>
            </a:r>
            <a:r>
              <a:rPr lang="en-US" altLang="ko-KR" sz="1200" smtClean="0">
                <a:solidFill>
                  <a:schemeClr val="tx1"/>
                </a:solidFill>
              </a:rPr>
              <a:t>switched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or, the nack-ed HARQ units can be transmitted over two or more times</a:t>
            </a:r>
            <a:endParaRPr lang="en-US" altLang="ko-KR" sz="1400" smtClean="0">
              <a:solidFill>
                <a:schemeClr val="tx1"/>
              </a:solidFill>
            </a:endParaRPr>
          </a:p>
          <a:p>
            <a:r>
              <a:rPr lang="en-US" altLang="ko-KR" sz="1600" smtClean="0"/>
              <a:t>Feedback overhead</a:t>
            </a:r>
          </a:p>
          <a:p>
            <a:pPr lvl="1"/>
            <a:r>
              <a:rPr lang="en-US" altLang="ko-KR" sz="1400" smtClean="0"/>
              <a:t>A </a:t>
            </a:r>
            <a:r>
              <a:rPr lang="en-US" altLang="ko-KR" sz="1400"/>
              <a:t>new HARQ feedback frame structure </a:t>
            </a:r>
            <a:r>
              <a:rPr lang="en-US" altLang="ko-KR" sz="1400" smtClean="0"/>
              <a:t>should be defined</a:t>
            </a:r>
          </a:p>
          <a:p>
            <a:pPr lvl="1"/>
            <a:r>
              <a:rPr lang="en-US" altLang="ko-KR" sz="1400" smtClean="0"/>
              <a:t>A method to indicate which units are required to be retransmitted is needed (Similar to the BlockAck Bitmap field in BlockAck frame)</a:t>
            </a:r>
          </a:p>
          <a:p>
            <a:pPr lvl="1"/>
            <a:r>
              <a:rPr lang="en-US" altLang="ko-KR" sz="1400" u="sng">
                <a:solidFill>
                  <a:schemeClr val="tx1"/>
                </a:solidFill>
              </a:rPr>
              <a:t>If </a:t>
            </a:r>
            <a:r>
              <a:rPr lang="en-US" altLang="ko-KR" sz="1400" u="sng" smtClean="0">
                <a:solidFill>
                  <a:schemeClr val="tx1"/>
                </a:solidFill>
              </a:rPr>
              <a:t>there are lots of units in a PPDU, </a:t>
            </a:r>
            <a:r>
              <a:rPr lang="en-US" altLang="ko-KR" sz="1400" u="sng">
                <a:solidFill>
                  <a:schemeClr val="tx1"/>
                </a:solidFill>
              </a:rPr>
              <a:t>HARQ feedback </a:t>
            </a:r>
            <a:r>
              <a:rPr lang="en-US" altLang="ko-KR" sz="1400" u="sng" smtClean="0">
                <a:solidFill>
                  <a:schemeClr val="tx1"/>
                </a:solidFill>
              </a:rPr>
              <a:t>should contain lots of information</a:t>
            </a:r>
            <a:endParaRPr lang="en-US" altLang="ko-KR" sz="1400" u="sng">
              <a:solidFill>
                <a:schemeClr val="tx1"/>
              </a:solidFill>
            </a:endParaRPr>
          </a:p>
          <a:p>
            <a:pPr lvl="2"/>
            <a:r>
              <a:rPr lang="en-US" altLang="ko-KR" sz="1200">
                <a:solidFill>
                  <a:schemeClr val="tx1"/>
                </a:solidFill>
              </a:rPr>
              <a:t>Hence, for reducing this feedback size, it is </a:t>
            </a:r>
            <a:r>
              <a:rPr lang="en-US" altLang="ko-KR" sz="1200" smtClean="0">
                <a:solidFill>
                  <a:schemeClr val="tx1"/>
                </a:solidFill>
              </a:rPr>
              <a:t>possible </a:t>
            </a:r>
            <a:r>
              <a:rPr lang="en-US" altLang="ko-KR" sz="1200">
                <a:solidFill>
                  <a:schemeClr val="tx1"/>
                </a:solidFill>
              </a:rPr>
              <a:t>to define the HARQ unit with multiple codewords</a:t>
            </a:r>
          </a:p>
          <a:p>
            <a:r>
              <a:rPr lang="en-US" altLang="ko-KR" sz="1600" smtClean="0"/>
              <a:t>MAC </a:t>
            </a:r>
            <a:r>
              <a:rPr lang="en-US" altLang="ko-KR" sz="1600"/>
              <a:t>padding overhead</a:t>
            </a:r>
          </a:p>
          <a:p>
            <a:pPr lvl="1"/>
            <a:r>
              <a:rPr lang="en-US" altLang="ko-KR" sz="1400" smtClean="0"/>
              <a:t>There is no MAC padding overhead issue</a:t>
            </a:r>
          </a:p>
          <a:p>
            <a:r>
              <a:rPr lang="en-US" altLang="ko-KR" sz="1600"/>
              <a:t>Buffer issues</a:t>
            </a:r>
          </a:p>
          <a:p>
            <a:pPr lvl="1"/>
            <a:r>
              <a:rPr lang="en-US" altLang="ko-KR" sz="1400"/>
              <a:t>The HARQ units should be buffered in both the Tx and Rx PHY layers</a:t>
            </a:r>
          </a:p>
          <a:p>
            <a:endParaRPr lang="en-US" altLang="ko-KR" sz="1600"/>
          </a:p>
          <a:p>
            <a:pPr lvl="1"/>
            <a:endParaRPr lang="en-US" altLang="ko-KR" sz="1400" smtClean="0"/>
          </a:p>
          <a:p>
            <a:pPr lvl="1"/>
            <a:endParaRPr lang="ko-KR" altLang="en-US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4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1) PHY-level unit: Compatibility issues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z="1600" smtClean="0">
                <a:solidFill>
                  <a:schemeClr val="tx1"/>
                </a:solidFill>
              </a:rPr>
              <a:t>Interaction with existing ARQ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Since there can be HARQ retransmissions between PHYs, Tx and Rx MACs may wait for a long time while their ARQ procedures cannot be supported for HARQ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To solve this, it can be possible to define fixed number of max retransmission or define MAC timeout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Ack policy needs to be revised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If there are HARQ retransmissions when the Ack policy indicates Normal Ack or Implicit BAR, Tx MAC may think the MPDU just sent is failed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A relationship between PHY HARQ feedback and MAC (Block)Ack also can be considered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PHY HARQ feedback can replace MAC BlockAck when all HARQ units are successfully received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8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2) MAC-level </a:t>
            </a:r>
            <a:r>
              <a:rPr lang="en-US" altLang="ko-KR"/>
              <a:t>unit: General procedures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HARQ </a:t>
            </a:r>
            <a:r>
              <a:rPr lang="en-US" altLang="ko-KR" sz="1600"/>
              <a:t>Ack/Nack is determined by MAC layer using CRC in each MPDU</a:t>
            </a:r>
          </a:p>
          <a:p>
            <a:r>
              <a:rPr lang="en-US" altLang="ko-KR" sz="1600"/>
              <a:t>HARQ error checking is performed on an MPDU basis</a:t>
            </a:r>
            <a:r>
              <a:rPr lang="en-US" altLang="ko-KR" sz="1600" strike="sngStrike"/>
              <a:t> </a:t>
            </a:r>
            <a:endParaRPr lang="en-US" altLang="ko-KR" sz="1600" strike="sngStrike" smtClean="0"/>
          </a:p>
          <a:p>
            <a:r>
              <a:rPr lang="en-US" altLang="ko-KR" sz="1600" smtClean="0"/>
              <a:t>Existing </a:t>
            </a:r>
            <a:r>
              <a:rPr lang="en-US" altLang="ko-KR" sz="1600"/>
              <a:t>BlockAck can be used as the HARQ </a:t>
            </a:r>
            <a:r>
              <a:rPr lang="en-US" altLang="ko-KR" sz="1600" smtClean="0"/>
              <a:t>feedback</a:t>
            </a:r>
          </a:p>
          <a:p>
            <a:r>
              <a:rPr lang="en-US" altLang="ko-KR" sz="1600">
                <a:solidFill>
                  <a:schemeClr val="tx1"/>
                </a:solidFill>
              </a:rPr>
              <a:t>MAC padding can be adopted to align the border of MPDU and </a:t>
            </a:r>
            <a:r>
              <a:rPr lang="en-US" altLang="ko-KR" sz="1600" smtClean="0">
                <a:solidFill>
                  <a:schemeClr val="tx1"/>
                </a:solidFill>
              </a:rPr>
              <a:t>codeword</a:t>
            </a:r>
            <a:endParaRPr lang="en-US" altLang="ko-KR" sz="1600">
              <a:solidFill>
                <a:schemeClr val="tx1"/>
              </a:solidFill>
            </a:endParaRP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Using </a:t>
            </a:r>
            <a:r>
              <a:rPr lang="en-US" altLang="ko-KR" sz="1400" smtClean="0">
                <a:solidFill>
                  <a:schemeClr val="tx1"/>
                </a:solidFill>
              </a:rPr>
              <a:t>additional MAC </a:t>
            </a:r>
            <a:r>
              <a:rPr lang="en-US" altLang="ko-KR" sz="1400">
                <a:solidFill>
                  <a:schemeClr val="tx1"/>
                </a:solidFill>
              </a:rPr>
              <a:t>padding, MPDU and codeword can be aligned so that retransmission procedure can be relatively simple; however, it can cause additional overhead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Without </a:t>
            </a:r>
            <a:r>
              <a:rPr lang="en-US" altLang="ko-KR" sz="1400" smtClean="0">
                <a:solidFill>
                  <a:schemeClr val="tx1"/>
                </a:solidFill>
              </a:rPr>
              <a:t>additional MAC </a:t>
            </a:r>
            <a:r>
              <a:rPr lang="en-US" altLang="ko-KR" sz="1400">
                <a:solidFill>
                  <a:schemeClr val="tx1"/>
                </a:solidFill>
              </a:rPr>
              <a:t>padding, mapping information between MPDU and codeword can cause additional </a:t>
            </a:r>
            <a:r>
              <a:rPr lang="en-US" altLang="ko-KR" sz="1400" smtClean="0">
                <a:solidFill>
                  <a:schemeClr val="tx1"/>
                </a:solidFill>
              </a:rPr>
              <a:t>overhead</a:t>
            </a:r>
            <a:endParaRPr lang="en-US" altLang="ko-KR" sz="140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2332567" y="4551311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686663" y="4305089"/>
            <a:ext cx="478016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MAC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2332567" y="4935170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713914" y="4688948"/>
            <a:ext cx="423514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PHY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2332567" y="5710101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713914" y="5463879"/>
            <a:ext cx="423514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PHY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2332567" y="6093960"/>
            <a:ext cx="5400000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86663" y="5847738"/>
            <a:ext cx="478016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MAC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620598" y="4259008"/>
            <a:ext cx="1700165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A-MPDU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4482864" y="5799852"/>
            <a:ext cx="311917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BlockAck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>
            <a:off x="2422284" y="4935170"/>
            <a:ext cx="82632" cy="77132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4361568" y="4930781"/>
            <a:ext cx="83102" cy="775713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4840283" y="4551311"/>
            <a:ext cx="116026" cy="1155183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 flipH="1" flipV="1">
            <a:off x="5694213" y="5721149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 flipV="1">
            <a:off x="2514492" y="5721149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 flipH="1" flipV="1">
            <a:off x="3297706" y="4936719"/>
            <a:ext cx="117541" cy="1170257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grpSp>
        <p:nvGrpSpPr>
          <p:cNvPr id="23" name="그룹 22"/>
          <p:cNvGrpSpPr/>
          <p:nvPr/>
        </p:nvGrpSpPr>
        <p:grpSpPr>
          <a:xfrm>
            <a:off x="3594823" y="5866430"/>
            <a:ext cx="376808" cy="72008"/>
            <a:chOff x="272480" y="1277144"/>
            <a:chExt cx="376808" cy="72008"/>
          </a:xfrm>
        </p:grpSpPr>
        <p:sp>
          <p:nvSpPr>
            <p:cNvPr id="24" name="타원 23"/>
            <p:cNvSpPr/>
            <p:nvPr/>
          </p:nvSpPr>
          <p:spPr bwMode="auto">
            <a:xfrm>
              <a:off x="272480" y="1277144"/>
              <a:ext cx="72008" cy="7200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5" name="타원 24"/>
            <p:cNvSpPr/>
            <p:nvPr/>
          </p:nvSpPr>
          <p:spPr bwMode="auto">
            <a:xfrm>
              <a:off x="424880" y="1277144"/>
              <a:ext cx="72008" cy="7200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6" name="타원 25"/>
            <p:cNvSpPr/>
            <p:nvPr/>
          </p:nvSpPr>
          <p:spPr bwMode="auto">
            <a:xfrm>
              <a:off x="577280" y="1277144"/>
              <a:ext cx="72008" cy="7200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27" name="직선 연결선 26"/>
          <p:cNvCxnSpPr/>
          <p:nvPr/>
        </p:nvCxnSpPr>
        <p:spPr bwMode="auto">
          <a:xfrm flipH="1" flipV="1">
            <a:off x="4444112" y="5701012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28" name="Picture 2" descr="red crossì ëí ì´ë¯¸ì§ ê²ìê²°ê³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107" y="5453539"/>
            <a:ext cx="154341" cy="15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직선 연결선 28"/>
          <p:cNvCxnSpPr/>
          <p:nvPr/>
        </p:nvCxnSpPr>
        <p:spPr bwMode="auto">
          <a:xfrm>
            <a:off x="2664906" y="4940727"/>
            <a:ext cx="76393" cy="7704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 flipV="1">
            <a:off x="2742933" y="5721149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4799601" y="5709520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2" name="직사각형 31"/>
          <p:cNvSpPr/>
          <p:nvPr/>
        </p:nvSpPr>
        <p:spPr bwMode="auto">
          <a:xfrm>
            <a:off x="5809935" y="4259008"/>
            <a:ext cx="1126533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A-MPDU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219307" y="4365999"/>
            <a:ext cx="376808" cy="72008"/>
            <a:chOff x="272480" y="1277144"/>
            <a:chExt cx="376808" cy="72008"/>
          </a:xfrm>
        </p:grpSpPr>
        <p:sp>
          <p:nvSpPr>
            <p:cNvPr id="35" name="타원 34"/>
            <p:cNvSpPr/>
            <p:nvPr/>
          </p:nvSpPr>
          <p:spPr bwMode="auto">
            <a:xfrm>
              <a:off x="272480" y="1277144"/>
              <a:ext cx="72008" cy="7200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36" name="타원 35"/>
            <p:cNvSpPr/>
            <p:nvPr/>
          </p:nvSpPr>
          <p:spPr bwMode="auto">
            <a:xfrm>
              <a:off x="424880" y="1277144"/>
              <a:ext cx="72008" cy="7200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37" name="타원 36"/>
            <p:cNvSpPr/>
            <p:nvPr/>
          </p:nvSpPr>
          <p:spPr bwMode="auto">
            <a:xfrm>
              <a:off x="577280" y="1277144"/>
              <a:ext cx="72008" cy="7200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38" name="직선 연결선 37"/>
          <p:cNvCxnSpPr/>
          <p:nvPr/>
        </p:nvCxnSpPr>
        <p:spPr bwMode="auto">
          <a:xfrm>
            <a:off x="5617257" y="4939640"/>
            <a:ext cx="82153" cy="76685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>
            <a:off x="5858226" y="4939640"/>
            <a:ext cx="82153" cy="76685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 flipV="1">
            <a:off x="5949955" y="5721149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1" name="직사각형 40"/>
          <p:cNvSpPr/>
          <p:nvPr/>
        </p:nvSpPr>
        <p:spPr bwMode="auto">
          <a:xfrm>
            <a:off x="7098569" y="5799852"/>
            <a:ext cx="311917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BlockAck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2" name="직선 연결선 41"/>
          <p:cNvCxnSpPr/>
          <p:nvPr/>
        </p:nvCxnSpPr>
        <p:spPr bwMode="auto">
          <a:xfrm>
            <a:off x="6978222" y="4939640"/>
            <a:ext cx="82153" cy="76685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7455988" y="4551311"/>
            <a:ext cx="116026" cy="1155183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 flipV="1">
            <a:off x="7059817" y="5701012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 flipH="1">
            <a:off x="7415306" y="5709520"/>
            <a:ext cx="38752" cy="385825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6" name="직사각형 45"/>
          <p:cNvSpPr/>
          <p:nvPr/>
        </p:nvSpPr>
        <p:spPr bwMode="auto">
          <a:xfrm>
            <a:off x="2659020" y="4640027"/>
            <a:ext cx="1700165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619187" y="4640573"/>
            <a:ext cx="234504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PHY HDR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5853691" y="4640875"/>
            <a:ext cx="1126533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2427270" y="4640573"/>
            <a:ext cx="234504" cy="2923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PHY HDR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0" name="모서리가 둥근 직사각형 49"/>
          <p:cNvSpPr/>
          <p:nvPr/>
        </p:nvSpPr>
        <p:spPr bwMode="auto">
          <a:xfrm>
            <a:off x="5966877" y="5672262"/>
            <a:ext cx="1098318" cy="7200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99118" y="5717193"/>
            <a:ext cx="10502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R" sz="800" b="1" kern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HARQ Combining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2" name="직선 화살표 연결선 51"/>
          <p:cNvCxnSpPr/>
          <p:nvPr/>
        </p:nvCxnSpPr>
        <p:spPr bwMode="auto">
          <a:xfrm>
            <a:off x="2610320" y="4146081"/>
            <a:ext cx="17001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783432" y="4043262"/>
            <a:ext cx="1324402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ko-KR" sz="800" b="1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 bunch of HARQ units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77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2) MAC-level unit: Overhead/buffer issues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z="1600" smtClean="0">
                <a:solidFill>
                  <a:schemeClr val="tx1"/>
                </a:solidFill>
              </a:rPr>
              <a:t>Signaling overhead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Mapping information between MPDUs and LDPC codewords need to be contained </a:t>
            </a:r>
            <a:r>
              <a:rPr lang="en-US" altLang="ko-KR" sz="1400">
                <a:solidFill>
                  <a:schemeClr val="tx1"/>
                </a:solidFill>
              </a:rPr>
              <a:t>in PHY </a:t>
            </a:r>
            <a:r>
              <a:rPr lang="en-US" altLang="ko-KR" sz="1400" smtClean="0">
                <a:solidFill>
                  <a:schemeClr val="tx1"/>
                </a:solidFill>
              </a:rPr>
              <a:t>header </a:t>
            </a:r>
            <a:r>
              <a:rPr lang="en-US" altLang="ko-KR" sz="1400" b="1" smtClean="0">
                <a:solidFill>
                  <a:schemeClr val="tx1"/>
                </a:solidFill>
              </a:rPr>
              <a:t>(See Appendix)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With additional MAC padding, only codeword number information is needed to map a certain MPDU to codewords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Without additional MAC padding, additional indication is needed since a codeword can be related to two or more MPDUs and vice versa</a:t>
            </a:r>
          </a:p>
          <a:p>
            <a:pPr lvl="1"/>
            <a:r>
              <a:rPr lang="en-US" altLang="ko-KR" sz="1400" u="sng" smtClean="0">
                <a:solidFill>
                  <a:schemeClr val="tx1"/>
                </a:solidFill>
              </a:rPr>
              <a:t>This signaling overhead can be large overhead since PHY header has the lowest MCS</a:t>
            </a:r>
          </a:p>
          <a:p>
            <a:r>
              <a:rPr lang="en-US" altLang="ko-KR" sz="1600" smtClean="0"/>
              <a:t>Feedback overhead</a:t>
            </a:r>
          </a:p>
          <a:p>
            <a:pPr lvl="1"/>
            <a:r>
              <a:rPr lang="en-US" altLang="ko-KR" sz="1400" smtClean="0"/>
              <a:t>Existing BlockAck frame can be exploited as the HARQ feedback</a:t>
            </a:r>
          </a:p>
          <a:p>
            <a:r>
              <a:rPr lang="en-US" altLang="ko-KR" sz="1600" smtClean="0">
                <a:solidFill>
                  <a:schemeClr val="tx1"/>
                </a:solidFill>
              </a:rPr>
              <a:t>MAC padding overhead</a:t>
            </a: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With MAC padding, </a:t>
            </a:r>
            <a:r>
              <a:rPr lang="en-US" altLang="ko-KR" sz="1400" smtClean="0">
                <a:solidFill>
                  <a:schemeClr val="tx1"/>
                </a:solidFill>
              </a:rPr>
              <a:t>it incurs padding overhead for each MPDU</a:t>
            </a:r>
          </a:p>
          <a:p>
            <a:r>
              <a:rPr lang="en-US" altLang="ko-KR" sz="1600" smtClean="0">
                <a:solidFill>
                  <a:schemeClr val="tx1"/>
                </a:solidFill>
              </a:rPr>
              <a:t>Buffer issues</a:t>
            </a:r>
            <a:endParaRPr lang="en-US" altLang="ko-KR" sz="1600">
              <a:solidFill>
                <a:schemeClr val="tx1"/>
              </a:solidFill>
            </a:endParaRPr>
          </a:p>
          <a:p>
            <a:pPr lvl="1"/>
            <a:r>
              <a:rPr lang="en-US" altLang="ko-KR" sz="1400">
                <a:solidFill>
                  <a:schemeClr val="tx1"/>
                </a:solidFill>
              </a:rPr>
              <a:t>The HARQ units should be buffered in the Rx PHY layers</a:t>
            </a:r>
            <a:endParaRPr lang="en-US" altLang="ko-KR" sz="1400" strike="sngStrike">
              <a:solidFill>
                <a:schemeClr val="tx1"/>
              </a:solidFill>
            </a:endParaRP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The </a:t>
            </a:r>
            <a:r>
              <a:rPr lang="en-US" altLang="ko-KR" sz="1200">
                <a:solidFill>
                  <a:schemeClr val="tx1"/>
                </a:solidFill>
              </a:rPr>
              <a:t>HARQ units </a:t>
            </a:r>
            <a:r>
              <a:rPr lang="en-US" altLang="ko-KR" sz="1200" smtClean="0">
                <a:solidFill>
                  <a:schemeClr val="tx1"/>
                </a:solidFill>
              </a:rPr>
              <a:t>should also be </a:t>
            </a:r>
            <a:r>
              <a:rPr lang="en-US" altLang="ko-KR" sz="1200">
                <a:solidFill>
                  <a:schemeClr val="tx1"/>
                </a:solidFill>
              </a:rPr>
              <a:t>buffered on Tx </a:t>
            </a:r>
            <a:r>
              <a:rPr lang="en-US" altLang="ko-KR" sz="1200" smtClean="0">
                <a:solidFill>
                  <a:schemeClr val="tx1"/>
                </a:solidFill>
              </a:rPr>
              <a:t>PHY when the MAC padding is not adopted</a:t>
            </a:r>
          </a:p>
          <a:p>
            <a:endParaRPr lang="en-US" altLang="ko-KR" sz="1600"/>
          </a:p>
          <a:p>
            <a:pPr lvl="1"/>
            <a:endParaRPr lang="en-US" altLang="ko-KR" sz="1400" smtClean="0"/>
          </a:p>
          <a:p>
            <a:pPr lvl="1"/>
            <a:endParaRPr lang="ko-KR" altLang="en-US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6094413"/>
            <a:ext cx="3799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* We briefly estimated the size of overhead in Appendix B.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55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2) MAC-level unit: Compatibility issues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z="1600" smtClean="0"/>
              <a:t>Interaction with existing ARQ</a:t>
            </a:r>
          </a:p>
          <a:p>
            <a:pPr lvl="1"/>
            <a:r>
              <a:rPr lang="en-US" altLang="ko-KR" sz="1400" smtClean="0"/>
              <a:t>The </a:t>
            </a:r>
            <a:r>
              <a:rPr lang="en-US" altLang="ko-KR" sz="1400"/>
              <a:t>existing ARQ procedure will rarely </a:t>
            </a:r>
            <a:r>
              <a:rPr lang="en-US" altLang="ko-KR" sz="1400" smtClean="0"/>
              <a:t>change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MAC-level retransmission is more compatible than PHY-level retransmission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Some indications from Rx MAC to Rx PHY may be needed to control buffered data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Rx MAC should let Rx PHY know which codewords will be retransmitted after responding BlockAck frame</a:t>
            </a:r>
          </a:p>
          <a:p>
            <a:pPr lvl="2"/>
            <a:r>
              <a:rPr lang="en-US" altLang="ko-KR" sz="1200" smtClean="0">
                <a:solidFill>
                  <a:schemeClr val="tx1"/>
                </a:solidFill>
              </a:rPr>
              <a:t>When all MPDUs are successfully received by Rx MAC, Rx MAC will transmit BlockAck with all-ack context, and then will let Rx PHY flush buffered codewords out</a:t>
            </a:r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9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86728</TotalTime>
  <Words>2034</Words>
  <Application>Microsoft Office PowerPoint</Application>
  <PresentationFormat>화면 슬라이드 쇼(4:3)</PresentationFormat>
  <Paragraphs>329</Paragraphs>
  <Slides>16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7" baseType="lpstr">
      <vt:lpstr>Arial Unicode MS</vt:lpstr>
      <vt:lpstr>LG스마트체2.0 Regular</vt:lpstr>
      <vt:lpstr>MS Gothic</vt:lpstr>
      <vt:lpstr>굴림</vt:lpstr>
      <vt:lpstr>돋움</vt:lpstr>
      <vt:lpstr>맑은 고딕</vt:lpstr>
      <vt:lpstr>Arial</vt:lpstr>
      <vt:lpstr>Calibri</vt:lpstr>
      <vt:lpstr>Times New Roman</vt:lpstr>
      <vt:lpstr>Wingdings</vt:lpstr>
      <vt:lpstr>Office 테마</vt:lpstr>
      <vt:lpstr>Consideration on HARQ Unit</vt:lpstr>
      <vt:lpstr>Abstract</vt:lpstr>
      <vt:lpstr>HARQ unit</vt:lpstr>
      <vt:lpstr>1) PHY-level unit: General procedures</vt:lpstr>
      <vt:lpstr>1) PHY-level unit: Overhead/buffer issues</vt:lpstr>
      <vt:lpstr>1) PHY-level unit: Compatibility issues</vt:lpstr>
      <vt:lpstr>2) MAC-level unit: General procedures</vt:lpstr>
      <vt:lpstr>2) MAC-level unit: Overhead/buffer issues</vt:lpstr>
      <vt:lpstr>2) MAC-level unit: Compatibility issues</vt:lpstr>
      <vt:lpstr>Comparison between the PHY-level and MAC-level HARQ unit</vt:lpstr>
      <vt:lpstr>Summary</vt:lpstr>
      <vt:lpstr>Straw Poll</vt:lpstr>
      <vt:lpstr>References</vt:lpstr>
      <vt:lpstr>Appendix A: PPDU format example - MPDU as an HARQ unit without padding to align</vt:lpstr>
      <vt:lpstr>Appendix A: PPDU format example - MPDU as an HARQ unit with padding to align</vt:lpstr>
      <vt:lpstr>Appendix B: Overhead estimation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1263</cp:revision>
  <cp:lastPrinted>2018-02-26T09:36:07Z</cp:lastPrinted>
  <dcterms:created xsi:type="dcterms:W3CDTF">2016-12-14T01:56:24Z</dcterms:created>
  <dcterms:modified xsi:type="dcterms:W3CDTF">2019-07-15T09:42:37Z</dcterms:modified>
</cp:coreProperties>
</file>