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4"/>
  </p:notesMasterIdLst>
  <p:handoutMasterIdLst>
    <p:handoutMasterId r:id="rId13"/>
  </p:handoutMasterIdLst>
  <p:sldIdLst>
    <p:sldId id="370" r:id="rId3"/>
    <p:sldId id="463" r:id="rId5"/>
    <p:sldId id="489" r:id="rId6"/>
    <p:sldId id="502" r:id="rId7"/>
    <p:sldId id="503" r:id="rId8"/>
    <p:sldId id="491" r:id="rId9"/>
    <p:sldId id="452" r:id="rId10"/>
    <p:sldId id="507" r:id="rId11"/>
    <p:sldId id="447" r:id="rId1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F05E1"/>
    <a:srgbClr val="FF0000"/>
    <a:srgbClr val="66B6FF"/>
    <a:srgbClr val="3399FF"/>
    <a:srgbClr val="66CCFF"/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30" autoAdjust="0"/>
    <p:restoredTop sz="95179" autoAdjust="0"/>
  </p:normalViewPr>
  <p:slideViewPr>
    <p:cSldViewPr>
      <p:cViewPr varScale="1">
        <p:scale>
          <a:sx n="86" d="100"/>
          <a:sy n="86" d="100"/>
        </p:scale>
        <p:origin x="246" y="84"/>
      </p:cViewPr>
      <p:guideLst>
        <p:guide orient="horz" pos="2237"/>
        <p:guide pos="38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3026"/>
        <p:guide pos="216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  <a:endParaRPr lang="en-US" altLang="ko-KR" smtClean="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  <a:endParaRPr lang="en-US" altLang="ko-KR" smtClean="0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pPr>
              <a:defRPr/>
            </a:pPr>
            <a:r>
              <a:rPr lang="en-US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pPr>
              <a:defRPr/>
            </a:pPr>
            <a:r>
              <a:rPr lang="en-US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p>
            <a:pPr lvl="4">
              <a:defRPr/>
            </a:pPr>
            <a:r>
              <a:rPr lang="en-US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524935" y="1800225"/>
            <a:ext cx="5473700" cy="4724400"/>
          </a:xfrm>
        </p:spPr>
        <p:txBody>
          <a:bodyPr/>
          <a:lstStyle/>
          <a:p>
            <a:pPr lvl="0"/>
            <a:r>
              <a:rPr lang="sv-SE" dirty="0" err="1"/>
              <a:t>Click</a:t>
            </a:r>
            <a:r>
              <a:rPr lang="sv-SE" dirty="0"/>
              <a:t> to </a:t>
            </a:r>
            <a:r>
              <a:rPr lang="sv-SE" dirty="0" err="1"/>
              <a:t>add</a:t>
            </a:r>
            <a:r>
              <a:rPr lang="sv-SE" dirty="0"/>
              <a:t> text</a:t>
            </a:r>
            <a:endParaRPr lang="sv-SE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24937" y="239715"/>
            <a:ext cx="9992783" cy="10853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  <a:endParaRPr lang="en-US" dirty="0" smtClean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85800"/>
            <a:ext cx="4011084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5801"/>
            <a:ext cx="68156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685800"/>
            <a:ext cx="1107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zh-CN" dirty="0" smtClean="0"/>
              <a:t>Click to edit Master title style</a:t>
            </a:r>
            <a:endParaRPr lang="en-US" altLang="zh-CN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1107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zh-CN" dirty="0" smtClean="0"/>
              <a:t>Click to edit Master text styles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Second level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Third level</a:t>
            </a:r>
            <a:endParaRPr lang="en-US" altLang="zh-CN" dirty="0" smtClean="0"/>
          </a:p>
          <a:p>
            <a:pPr lvl="3"/>
            <a:r>
              <a:rPr lang="en-US" altLang="zh-CN" dirty="0" smtClean="0"/>
              <a:t>Fourth level</a:t>
            </a:r>
            <a:endParaRPr lang="en-US" altLang="zh-CN" dirty="0" smtClean="0"/>
          </a:p>
          <a:p>
            <a:pPr lvl="4"/>
            <a:r>
              <a:rPr lang="en-US" altLang="zh-CN" dirty="0" smtClean="0"/>
              <a:t>Fifth level</a:t>
            </a:r>
            <a:endParaRPr lang="en-US" altLang="zh-CN" dirty="0" smtClean="0"/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508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 smtClean="0">
                <a:latin typeface="+mj-lt"/>
              </a:rPr>
              <a:t>Submission</a:t>
            </a:r>
            <a:endParaRPr lang="en-US" altLang="ko-KR" sz="1200" dirty="0" smtClean="0">
              <a:latin typeface="+mj-lt"/>
            </a:endParaRP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508000" y="64770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10688320" y="6475730"/>
            <a:ext cx="8096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ko-KR" sz="1200" baseline="0" dirty="0" smtClean="0">
                <a:latin typeface="+mj-lt"/>
              </a:rPr>
              <a:t>LiNan (</a:t>
            </a:r>
            <a:r>
              <a:rPr lang="en-US" altLang="ko-KR" sz="1200" dirty="0" smtClean="0">
                <a:latin typeface="+mj-lt"/>
              </a:rPr>
              <a:t>ZTE)</a:t>
            </a:r>
            <a:endParaRPr lang="en-US" altLang="ko-KR" sz="1200" dirty="0" smtClean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5687485" y="6483350"/>
            <a:ext cx="53540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+mj-lt"/>
              </a:rPr>
              <a:t>Slide </a:t>
            </a:r>
            <a:fld id="{1E6F8221-7D42-47C8-8226-2BDDEB866FE1}" type="slidenum">
              <a:rPr lang="en-US" altLang="zh-CN" sz="1200" dirty="0" smtClean="0">
                <a:latin typeface="+mj-lt"/>
              </a:rPr>
            </a:fld>
            <a:endParaRPr lang="en-US" altLang="zh-CN" sz="1200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8308340" y="332740"/>
            <a:ext cx="327406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</a:t>
            </a:r>
            <a:r>
              <a:rPr lang="en-US" sz="1800" b="1" dirty="0" smtClean="0">
                <a:latin typeface="+mj-lt"/>
                <a:cs typeface="+mn-cs"/>
              </a:rPr>
              <a:t>IEEE 802.11-19/1129r2</a:t>
            </a:r>
            <a:endParaRPr lang="en-US" sz="1800" b="1" dirty="0"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26473" y="332740"/>
            <a:ext cx="86995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Sep 2019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anose="020F0502020204030204" pitchFamily="34" charset="0"/>
          <a:cs typeface="Calibri" panose="020F0502020204030204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05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ko-KR" kern="0" dirty="0" smtClean="0">
              <a:latin typeface="+mj-lt"/>
              <a:ea typeface="Gulim" panose="020B0600000101010101" pitchFamily="50" charset="-127"/>
            </a:endParaRPr>
          </a:p>
          <a:p>
            <a:pPr>
              <a:defRPr/>
            </a:pPr>
            <a:r>
              <a:rPr lang="en-US" b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rPr>
              <a:t>Consideration on Multi-AP Coordination</a:t>
            </a:r>
            <a:endParaRPr lang="en-US" b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defRPr/>
            </a:pPr>
            <a:endParaRPr lang="en-US" altLang="ko-KR" b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2209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Gulim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Gulim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Gulim" panose="020B0600000101010101" pitchFamily="50" charset="-127"/>
              </a:rPr>
              <a:t>2019-09-06</a:t>
            </a: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Gulim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1752600" y="22821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 dirty="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 dirty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15" name="Table 7"/>
          <p:cNvGraphicFramePr>
            <a:graphicFrameLocks noGrp="1"/>
          </p:cNvGraphicFramePr>
          <p:nvPr/>
        </p:nvGraphicFramePr>
        <p:xfrm>
          <a:off x="1905000" y="2868930"/>
          <a:ext cx="7924800" cy="2252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112912"/>
                <a:gridCol w="2232248"/>
                <a:gridCol w="2598440"/>
              </a:tblGrid>
              <a:tr h="6223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>
                          <a:solidFill>
                            <a:schemeClr val="tx1"/>
                          </a:solidFill>
                          <a:sym typeface="+mn-ea"/>
                        </a:rPr>
                        <a:t>LiNan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Corporation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No.9 Wu Xing Section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Feng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Road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rtl="0"/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Xi’an, Shaanxi Province </a:t>
                      </a:r>
                      <a:r>
                        <a:rPr kumimoji="0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P.R.China</a:t>
                      </a: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li.nan25@zte.com.cn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Sun Bo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sun.bo1@zte.com.cn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JiaQichen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/>
                </a:tc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  <a:sym typeface="+mn-ea"/>
                        </a:rPr>
                        <a:t>jia.qichen@zte.com.cn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FangYonggang</a:t>
                      </a:r>
                      <a:endParaRPr lang="en-US" altLang="zh-CN" sz="14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en-US" sz="1400" dirty="0">
                          <a:solidFill>
                            <a:schemeClr val="tx1"/>
                          </a:solidFill>
                        </a:rPr>
                        <a:t>ZTE(TX)</a:t>
                      </a:r>
                      <a:endParaRPr lang="en-US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rtl="0">
                        <a:buNone/>
                      </a:pPr>
                      <a:endParaRPr kumimoji="0" lang="en-US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sym typeface="+mn-ea"/>
                        </a:rPr>
                        <a:t>yfang@ztetx.com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Introduction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4200" y="1676400"/>
            <a:ext cx="11074400" cy="4267200"/>
          </a:xfrm>
        </p:spPr>
        <p:txBody>
          <a:bodyPr/>
          <a:lstStyle/>
          <a:p>
            <a:r>
              <a:rPr lang="en-US" altLang="ko-KR" sz="2400" dirty="0">
                <a:sym typeface="+mn-ea"/>
              </a:rPr>
              <a:t>Multi-AP has been discussed in several contributions[1][2][3] as one of the</a:t>
            </a:r>
            <a:r>
              <a:rPr lang="en-US" altLang="ko-KR" dirty="0">
                <a:sym typeface="+mn-ea"/>
              </a:rPr>
              <a:t> key features </a:t>
            </a:r>
            <a:r>
              <a:rPr lang="en-US" altLang="ko-KR" sz="2400" dirty="0">
                <a:sym typeface="+mn-ea"/>
              </a:rPr>
              <a:t>for EHT.</a:t>
            </a:r>
            <a:endParaRPr lang="en-US" dirty="0" smtClean="0">
              <a:sym typeface="+mn-ea"/>
            </a:endParaRPr>
          </a:p>
          <a:p>
            <a:pPr lvl="1"/>
            <a:r>
              <a:rPr lang="en-US" dirty="0" smtClean="0">
                <a:sym typeface="+mn-ea"/>
              </a:rPr>
              <a:t>Discussed Multi-AP related topics in EHT include:</a:t>
            </a:r>
            <a:endParaRPr lang="en-US" dirty="0" smtClean="0">
              <a:sym typeface="+mn-ea"/>
            </a:endParaRPr>
          </a:p>
          <a:p>
            <a:pPr lvl="2"/>
            <a:r>
              <a:rPr lang="en-US" dirty="0" smtClean="0">
                <a:sym typeface="+mn-ea"/>
              </a:rPr>
              <a:t>Coordinated OFDMA, Coordinated Beamforming and nulling, Coordinated Spatial Reuse.etc.</a:t>
            </a:r>
            <a:endParaRPr lang="en-US" dirty="0" smtClean="0">
              <a:sym typeface="+mn-ea"/>
            </a:endParaRPr>
          </a:p>
          <a:p>
            <a:pPr lvl="2"/>
            <a:r>
              <a:rPr lang="en-US" dirty="0" smtClean="0">
                <a:sym typeface="+mn-ea"/>
              </a:rPr>
              <a:t>Joint transmission,joint distributed MU-MIMO[4],etc.</a:t>
            </a:r>
            <a:endParaRPr lang="en-US" dirty="0" smtClean="0">
              <a:sym typeface="+mn-ea"/>
            </a:endParaRPr>
          </a:p>
          <a:p>
            <a:pPr lvl="1"/>
            <a:r>
              <a:rPr lang="en-US" dirty="0" smtClean="0">
                <a:sym typeface="+mn-ea"/>
              </a:rPr>
              <a:t>Multi-AP is applied in EHT to achieve enhanced throughput, enhanced reliability , reduced latency and jitter.</a:t>
            </a:r>
            <a:endParaRPr lang="en-US" dirty="0" smtClean="0">
              <a:sym typeface="+mn-ea"/>
            </a:endParaRPr>
          </a:p>
          <a:p>
            <a:pPr lvl="2"/>
            <a:endParaRPr lang="en-US" sz="2400"/>
          </a:p>
          <a:p>
            <a:r>
              <a:rPr lang="en-US" altLang="ko-KR" sz="2400" dirty="0">
                <a:sym typeface="+mn-ea"/>
              </a:rPr>
              <a:t>In this contribution, we discuss a general multi-AP transmission procedure to be considered for EHT.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ym typeface="+mn-ea"/>
              </a:rPr>
              <a:t>Multi-AP Operation in EHT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8000" y="1691640"/>
            <a:ext cx="11074400" cy="4267200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  <a:sym typeface="+mn-ea"/>
              </a:rPr>
              <a:t>Under typical multi-AP scenarios, such as enterprise network, home network and commercial network, a group of APs are connected by wired or wireless backhaul link. We can call it a multi-AP network or a multi-AP group.</a:t>
            </a:r>
            <a:endParaRPr lang="en-US" altLang="zh-CN" dirty="0">
              <a:solidFill>
                <a:schemeClr val="tx1"/>
              </a:solidFill>
              <a:sym typeface="+mn-ea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zh-CN" dirty="0" smtClean="0">
              <a:solidFill>
                <a:schemeClr val="tx1"/>
              </a:solidFill>
              <a:sym typeface="+mn-ea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GB" dirty="0" smtClean="0">
                <a:solidFill>
                  <a:schemeClr val="tx1"/>
                </a:solidFill>
                <a:sym typeface="+mn-ea"/>
              </a:rPr>
              <a:t>A </a:t>
            </a:r>
            <a:r>
              <a:rPr lang="en-US" altLang="en-GB" sz="2000" dirty="0" smtClean="0">
                <a:solidFill>
                  <a:schemeClr val="tx1"/>
                </a:solidFill>
                <a:sym typeface="+mn-ea"/>
              </a:rPr>
              <a:t>multi-AP network may have a central node or not.</a:t>
            </a:r>
            <a:endParaRPr lang="en-US" altLang="en-GB" sz="2000" dirty="0" smtClean="0">
              <a:solidFill>
                <a:schemeClr val="tx1"/>
              </a:solidFill>
              <a:sym typeface="+mn-ea"/>
            </a:endParaRP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A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central node is helpful in multiple APs' management, resource scheduling and time synchronization. However,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since all the management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information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is only kept in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the central node, once the central node </a:t>
            </a:r>
            <a:r>
              <a:rPr lang="en-US" altLang="zh-CN" dirty="0" err="1" smtClean="0">
                <a:solidFill>
                  <a:schemeClr val="tx1"/>
                </a:solidFill>
                <a:sym typeface="+mn-ea"/>
              </a:rPr>
              <a:t>goes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 wrong, the whole network will break down.</a:t>
            </a:r>
            <a:endParaRPr lang="en-US" altLang="zh-CN" dirty="0" smtClean="0">
              <a:solidFill>
                <a:schemeClr val="tx1"/>
              </a:solidFill>
              <a:sym typeface="+mn-ea"/>
            </a:endParaRPr>
          </a:p>
          <a:p>
            <a:pPr marL="685800" lvl="2" indent="-34290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In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a network without a central node, an AP has to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communicate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with each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neighbor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AP for coordination, which will result in signaling overhead and processing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complexity.</a:t>
            </a:r>
            <a:endParaRPr lang="en-US" altLang="zh-CN" dirty="0" smtClean="0">
              <a:solidFill>
                <a:schemeClr val="tx1"/>
              </a:solidFill>
              <a:sym typeface="+mn-ea"/>
            </a:endParaRPr>
          </a:p>
          <a:p>
            <a:pPr marL="685800" lvl="2" indent="-342900">
              <a:buFont typeface="Arial" panose="020B0604020202020204" pitchFamily="34" charset="0"/>
              <a:buChar char="•"/>
            </a:pPr>
            <a:endParaRPr lang="en-US" altLang="zh-CN" dirty="0">
              <a:solidFill>
                <a:schemeClr val="tx1"/>
              </a:solidFill>
              <a:sym typeface="+mn-ea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The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multi-AP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network may be variable to meet the requirements of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typical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use scenarios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and market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need. The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multi-AP operation in EHT should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be carefully designed to fully 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support </a:t>
            </a:r>
            <a:r>
              <a:rPr lang="en-US" altLang="zh-CN" dirty="0" smtClean="0">
                <a:solidFill>
                  <a:schemeClr val="tx1"/>
                </a:solidFill>
                <a:sym typeface="+mn-ea"/>
              </a:rPr>
              <a:t>the flexibility.</a:t>
            </a:r>
            <a:endParaRPr lang="en-US" altLang="zh-CN" dirty="0" smtClean="0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292735" y="5618480"/>
            <a:ext cx="2330450" cy="774700"/>
          </a:xfrm>
          <a:prstGeom prst="rect">
            <a:avLst/>
          </a:prstGeom>
          <a:ln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58800" y="651510"/>
            <a:ext cx="11074400" cy="914400"/>
          </a:xfrm>
        </p:spPr>
        <p:txBody>
          <a:bodyPr/>
          <a:lstStyle/>
          <a:p>
            <a:r>
              <a:rPr lang="en-US" altLang="zh-CN">
                <a:solidFill>
                  <a:schemeClr val="tx1"/>
                </a:solidFill>
              </a:rPr>
              <a:t>Examples</a:t>
            </a:r>
            <a:r>
              <a:rPr lang="en-US" altLang="zh-CN"/>
              <a:t> of Multi-AP Network</a:t>
            </a:r>
            <a:endParaRPr lang="en-US" altLang="zh-CN"/>
          </a:p>
        </p:txBody>
      </p:sp>
      <p:sp>
        <p:nvSpPr>
          <p:cNvPr id="13" name="上下箭头 7"/>
          <p:cNvSpPr/>
          <p:nvPr/>
        </p:nvSpPr>
        <p:spPr>
          <a:xfrm rot="5400000">
            <a:off x="724535" y="5495925"/>
            <a:ext cx="199390" cy="73660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14" name="文本框 13"/>
          <p:cNvSpPr txBox="1"/>
          <p:nvPr/>
        </p:nvSpPr>
        <p:spPr>
          <a:xfrm>
            <a:off x="1255395" y="5618480"/>
            <a:ext cx="1649730" cy="49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Wired or </a:t>
            </a:r>
            <a:r>
              <a:rPr lang="en-US" altLang="zh-CN" sz="1400"/>
              <a:t>wireless </a:t>
            </a:r>
            <a:r>
              <a:rPr lang="en-US" altLang="zh-CN"/>
              <a:t>backhaul link</a:t>
            </a:r>
            <a:endParaRPr lang="en-US" altLang="zh-CN"/>
          </a:p>
        </p:txBody>
      </p:sp>
      <p:graphicFrame>
        <p:nvGraphicFramePr>
          <p:cNvPr id="18" name="对象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3914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" r:id="rId1" imgW="914400" imgH="215900" progId="Equation.KSEE3">
                  <p:embed/>
                </p:oleObj>
              </mc:Choice>
              <mc:Fallback>
                <p:oleObj name="" r:id="rId1" imgW="914400" imgH="2159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3914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3914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" r:id="rId3" imgW="914400" imgH="215900" progId="Equation.KSEE3">
                  <p:embed/>
                </p:oleObj>
              </mc:Choice>
              <mc:Fallback>
                <p:oleObj name="" r:id="rId3" imgW="914400" imgH="2159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391400" y="332105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直接连接符 34"/>
          <p:cNvCxnSpPr/>
          <p:nvPr/>
        </p:nvCxnSpPr>
        <p:spPr>
          <a:xfrm flipH="1">
            <a:off x="519430" y="6233795"/>
            <a:ext cx="673100" cy="10160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1331595" y="6096000"/>
            <a:ext cx="108648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/>
              <a:t>wireless link</a:t>
            </a:r>
            <a:endParaRPr lang="en-US" altLang="zh-CN"/>
          </a:p>
        </p:txBody>
      </p:sp>
      <p:sp>
        <p:nvSpPr>
          <p:cNvPr id="39" name="内容占位符 38"/>
          <p:cNvSpPr>
            <a:spLocks noGrp="1"/>
          </p:cNvSpPr>
          <p:nvPr>
            <p:ph idx="1"/>
          </p:nvPr>
        </p:nvSpPr>
        <p:spPr>
          <a:xfrm>
            <a:off x="7353935" y="1828800"/>
            <a:ext cx="4228465" cy="4267200"/>
          </a:xfrm>
        </p:spPr>
        <p:txBody>
          <a:bodyPr/>
          <a:lstStyle/>
          <a:p>
            <a:r>
              <a:rPr lang="en-US" altLang="zh-CN" sz="1800" b="0" dirty="0" smtClean="0"/>
              <a:t>Each of the two multi-AP networks/groups </a:t>
            </a:r>
            <a:r>
              <a:rPr lang="en-US" altLang="zh-CN" sz="1800" b="0" dirty="0"/>
              <a:t>includes four APs</a:t>
            </a:r>
            <a:r>
              <a:rPr lang="en-US" altLang="zh-CN" sz="1800" b="0" dirty="0">
                <a:solidFill>
                  <a:srgbClr val="2F05E1"/>
                </a:solidFill>
                <a:ea typeface="宋体" panose="02010600030101010101" pitchFamily="2" charset="-122"/>
              </a:rPr>
              <a:t>.</a:t>
            </a:r>
            <a:endParaRPr lang="en-US" altLang="zh-CN" sz="1800" b="0" dirty="0">
              <a:solidFill>
                <a:srgbClr val="2F05E1"/>
              </a:solidFill>
              <a:ea typeface="宋体" panose="02010600030101010101" pitchFamily="2" charset="-122"/>
            </a:endParaRPr>
          </a:p>
          <a:p>
            <a:r>
              <a:rPr lang="en-US" altLang="zh-CN" sz="1800" b="0" dirty="0">
                <a:solidFill>
                  <a:schemeClr val="tx1"/>
                </a:solidFill>
                <a:effectLst/>
              </a:rPr>
              <a:t>In one example, AP1 is a central node of this multi-AP </a:t>
            </a:r>
            <a:r>
              <a:rPr lang="en-US" altLang="zh-CN" sz="1800" b="0" dirty="0" smtClean="0">
                <a:solidFill>
                  <a:schemeClr val="tx1"/>
                </a:solidFill>
                <a:effectLst/>
              </a:rPr>
              <a:t>network; </a:t>
            </a:r>
            <a:r>
              <a:rPr lang="en-US" altLang="zh-CN" sz="1800" b="0" dirty="0">
                <a:solidFill>
                  <a:schemeClr val="tx1"/>
                </a:solidFill>
                <a:effectLst/>
              </a:rPr>
              <a:t>while in the other example, no central node exists.</a:t>
            </a:r>
            <a:endParaRPr lang="en-US" altLang="zh-CN" sz="1800" b="0" dirty="0">
              <a:solidFill>
                <a:schemeClr val="tx1"/>
              </a:solidFill>
            </a:endParaRPr>
          </a:p>
          <a:p>
            <a:r>
              <a:rPr lang="en-US" altLang="zh-CN" sz="1800" b="0" dirty="0"/>
              <a:t>Each AP in the multi-AP network/group </a:t>
            </a:r>
            <a:r>
              <a:rPr lang="en-US" altLang="zh-CN" sz="1800" b="0" dirty="0" smtClean="0"/>
              <a:t>announces its </a:t>
            </a:r>
            <a:r>
              <a:rPr lang="en-US" altLang="zh-CN" sz="1800" b="0" dirty="0"/>
              <a:t>multi-AP capability in beacon </a:t>
            </a:r>
            <a:r>
              <a:rPr lang="en-US" altLang="zh-CN" sz="1800" b="0" dirty="0" smtClean="0"/>
              <a:t>frames, in both networks. </a:t>
            </a:r>
            <a:endParaRPr lang="en-US" altLang="zh-CN" sz="1800" b="0" dirty="0"/>
          </a:p>
          <a:p>
            <a:r>
              <a:rPr lang="en-US" altLang="zh-CN" sz="1800" b="0" dirty="0"/>
              <a:t>A STA(e.g. STA1) initiates association with one AP of this network (e.g. AP2 ) and </a:t>
            </a:r>
            <a:r>
              <a:rPr lang="en-US" altLang="zh-CN" sz="1800" b="0" dirty="0">
                <a:sym typeface="+mn-ea"/>
              </a:rPr>
              <a:t>declares its support of multi-AP operation. </a:t>
            </a:r>
            <a:endParaRPr lang="en-US" altLang="zh-CN" sz="1800" b="0" dirty="0"/>
          </a:p>
          <a:p>
            <a:endParaRPr lang="en-US" altLang="zh-CN" sz="1800" b="0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800" y="1663700"/>
            <a:ext cx="3903980" cy="243268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8180" y="3910330"/>
            <a:ext cx="3827145" cy="23336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ym typeface="+mn-ea"/>
              </a:rPr>
              <a:t>Before A Multi-AP Transmission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8000" y="1828800"/>
            <a:ext cx="11074400" cy="4267200"/>
          </a:xfrm>
        </p:spPr>
        <p:txBody>
          <a:bodyPr/>
          <a:lstStyle/>
          <a:p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A Multi-AP </a:t>
            </a:r>
            <a:r>
              <a:rPr lang="en-US" altLang="zh-CN" sz="2000" b="0" dirty="0" err="1">
                <a:solidFill>
                  <a:schemeClr val="tx1"/>
                </a:solidFill>
                <a:sym typeface="+mn-ea"/>
              </a:rPr>
              <a:t>transmission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 is joint or </a:t>
            </a:r>
            <a:r>
              <a:rPr lang="en-US" altLang="zh-CN" sz="2000" b="0" dirty="0" err="1">
                <a:solidFill>
                  <a:schemeClr val="tx1"/>
                </a:solidFill>
                <a:sym typeface="+mn-ea"/>
              </a:rPr>
              <a:t>coordinated,and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 could be initiated by AP or non-AP STA based on  scenarios and/or </a:t>
            </a:r>
            <a:r>
              <a:rPr lang="en-US" altLang="zh-CN" sz="2000" b="0" dirty="0" err="1">
                <a:solidFill>
                  <a:schemeClr val="tx1"/>
                </a:solidFill>
                <a:sym typeface="+mn-ea"/>
              </a:rPr>
              <a:t>QoS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 requirements.</a:t>
            </a:r>
            <a:endParaRPr lang="en-US" altLang="zh-CN" sz="2000" b="0" dirty="0">
              <a:solidFill>
                <a:schemeClr val="tx1"/>
              </a:solidFill>
              <a:sym typeface="+mn-ea"/>
            </a:endParaRPr>
          </a:p>
          <a:p>
            <a:endParaRPr lang="en-US" altLang="zh-CN" sz="2000" b="0" dirty="0">
              <a:solidFill>
                <a:schemeClr val="tx1"/>
              </a:solidFill>
              <a:sym typeface="+mn-ea"/>
            </a:endParaRPr>
          </a:p>
          <a:p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Before multi-AP transmission, APs participating in a </a:t>
            </a:r>
            <a:r>
              <a:rPr lang="en-US" altLang="zh-CN" sz="2000" b="0" dirty="0" err="1">
                <a:solidFill>
                  <a:schemeClr val="tx1"/>
                </a:solidFill>
                <a:sym typeface="+mn-ea"/>
              </a:rPr>
              <a:t>multi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-AP transmission should be decided ,either by the associated AP, or by the central AP if there is one in the multi-AP network, or if needed .</a:t>
            </a:r>
            <a:endParaRPr lang="en-US" altLang="zh-CN" sz="2000" b="0" dirty="0">
              <a:solidFill>
                <a:schemeClr val="tx1"/>
              </a:solidFill>
              <a:sym typeface="+mn-ea"/>
            </a:endParaRPr>
          </a:p>
          <a:p>
            <a:pPr lvl="1"/>
            <a:r>
              <a:rPr lang="en-US" altLang="zh-CN" sz="1800" b="0" dirty="0">
                <a:solidFill>
                  <a:schemeClr val="tx1"/>
                </a:solidFill>
                <a:sym typeface="+mn-ea"/>
              </a:rPr>
              <a:t>The AP knows the topology of the multi-AP network, load status information of each AP, link conditions between APs, measurements reports and capabilities information of the STAs.</a:t>
            </a:r>
            <a:endParaRPr lang="en-US" altLang="zh-CN" sz="1800" b="0" dirty="0">
              <a:solidFill>
                <a:schemeClr val="tx1"/>
              </a:solidFill>
              <a:sym typeface="+mn-ea"/>
            </a:endParaRPr>
          </a:p>
          <a:p>
            <a:pPr lvl="1"/>
            <a:endParaRPr lang="en-US" altLang="zh-CN" sz="2000" b="0" dirty="0">
              <a:solidFill>
                <a:schemeClr val="tx1"/>
              </a:solidFill>
              <a:sym typeface="+mn-ea"/>
            </a:endParaRPr>
          </a:p>
          <a:p>
            <a:pPr lvl="0"/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However, a </a:t>
            </a:r>
            <a:r>
              <a:rPr lang="en-US" altLang="zh-CN" sz="2000" b="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STA has better knowledge of air interface condition from the STA side, such as which AP could be heard. Besides, STA has the latest </a:t>
            </a:r>
            <a:r>
              <a:rPr lang="en-US" altLang="zh-CN" sz="2000" b="0" dirty="0" err="1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fronthaul</a:t>
            </a:r>
            <a:r>
              <a:rPr lang="en-US" altLang="zh-CN" sz="2000" b="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 link measurement results.</a:t>
            </a:r>
            <a:endParaRPr lang="en-US" altLang="zh-CN" sz="2000" b="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/>
            <a:endParaRPr lang="en-US" altLang="zh-CN" sz="2000" b="0" dirty="0">
              <a:solidFill>
                <a:schemeClr val="tx1"/>
              </a:solidFill>
              <a:ea typeface="宋体" panose="02010600030101010101" pitchFamily="2" charset="-122"/>
              <a:sym typeface="+mn-ea"/>
            </a:endParaRPr>
          </a:p>
          <a:p>
            <a:pPr lvl="0"/>
            <a:r>
              <a:rPr lang="en-US" altLang="zh-CN" sz="2000" b="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It's suggested that there is a </a:t>
            </a:r>
            <a:r>
              <a:rPr lang="zh-CN" altLang="en-US" sz="2000" b="0" dirty="0">
                <a:solidFill>
                  <a:schemeClr val="tx1"/>
                </a:solidFill>
                <a:sym typeface="+mn-ea"/>
              </a:rPr>
              <a:t>"preparation stage" 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before multi-AP transmission in order that </a:t>
            </a:r>
            <a:r>
              <a:rPr lang="en-US" altLang="zh-CN" sz="2000" b="0" dirty="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the STA could suggest a set of recommended APs for </a:t>
            </a:r>
            <a:r>
              <a:rPr lang="en-US" altLang="zh-CN" sz="2000" b="0" dirty="0">
                <a:solidFill>
                  <a:schemeClr val="tx1"/>
                </a:solidFill>
                <a:sym typeface="+mn-ea"/>
              </a:rPr>
              <a:t>joint/coordinated transmission to the associated AP for</a:t>
            </a:r>
            <a:r>
              <a:rPr lang="en-US" altLang="zh-CN" sz="2000" b="0" dirty="0">
                <a:sym typeface="+mn-ea"/>
              </a:rPr>
              <a:t> reference.</a:t>
            </a:r>
            <a:endParaRPr lang="en-US" altLang="zh-CN" sz="1800" b="0" dirty="0">
              <a:sym typeface="+mn-ea"/>
            </a:endParaRPr>
          </a:p>
          <a:p>
            <a:pPr marL="0" indent="0">
              <a:buNone/>
            </a:pPr>
            <a:endParaRPr lang="zh-CN" altLang="en-US" sz="1800" dirty="0"/>
          </a:p>
          <a:p>
            <a:endParaRPr lang="en-US" altLang="zh-CN" sz="1800" b="0" dirty="0"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/>
          <p:nvPr/>
        </p:nvSpPr>
        <p:spPr>
          <a:xfrm rot="600000">
            <a:off x="6739890" y="3080385"/>
            <a:ext cx="4572000" cy="16002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椭圆 5"/>
          <p:cNvSpPr/>
          <p:nvPr/>
        </p:nvSpPr>
        <p:spPr>
          <a:xfrm rot="600000">
            <a:off x="8200390" y="3391535"/>
            <a:ext cx="3039745" cy="129921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An Example of </a:t>
            </a:r>
            <a:r>
              <a:rPr lang="en-US" altLang="en-US" dirty="0" smtClean="0">
                <a:sym typeface="+mn-ea"/>
              </a:rPr>
              <a:t>Multi-AP Transmission Procedure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6360" y="1426845"/>
            <a:ext cx="6403975" cy="4267200"/>
          </a:xfrm>
        </p:spPr>
        <p:txBody>
          <a:bodyPr/>
          <a:lstStyle/>
          <a:p>
            <a:pPr marL="0" lvl="1" indent="0">
              <a:buNone/>
            </a:pPr>
            <a:r>
              <a:rPr lang="en-US" altLang="zh-CN" sz="1600" b="1">
                <a:solidFill>
                  <a:schemeClr val="tx1"/>
                </a:solidFill>
                <a:sym typeface="+mn-ea"/>
              </a:rPr>
              <a:t>Association stage</a:t>
            </a:r>
            <a:endParaRPr lang="en-US" altLang="zh-CN" sz="1800" b="0">
              <a:solidFill>
                <a:schemeClr val="tx1"/>
              </a:solidFill>
            </a:endParaRPr>
          </a:p>
          <a:p>
            <a:pPr lvl="0"/>
            <a:r>
              <a:rPr lang="en-US" altLang="zh-CN" sz="1600" b="0">
                <a:solidFill>
                  <a:schemeClr val="tx1"/>
                </a:solidFill>
              </a:rPr>
              <a:t>STA1 exchanges multi-AP capability with AP2, acquiring information about whether AP2 supports multi-AP capability and which  multi-AP network it belongs to,  the member information of the </a:t>
            </a:r>
            <a:r>
              <a:rPr lang="en-US" altLang="zh-CN" sz="1600" b="0">
                <a:solidFill>
                  <a:schemeClr val="tx1"/>
                </a:solidFill>
                <a:sym typeface="+mn-ea"/>
              </a:rPr>
              <a:t>multi-AP network.</a:t>
            </a:r>
            <a:endParaRPr lang="en-US" altLang="zh-CN" sz="1600" b="0">
              <a:solidFill>
                <a:schemeClr val="tx1"/>
              </a:solidFill>
              <a:sym typeface="+mn-ea"/>
            </a:endParaRPr>
          </a:p>
          <a:p>
            <a:pPr marL="0" lvl="0" indent="0">
              <a:buNone/>
            </a:pPr>
            <a:r>
              <a:rPr lang="en-US" altLang="zh-CN" sz="1600">
                <a:solidFill>
                  <a:schemeClr val="tx1"/>
                </a:solidFill>
                <a:sym typeface="+mn-ea"/>
              </a:rPr>
              <a:t>P</a:t>
            </a:r>
            <a:r>
              <a:rPr lang="zh-CN" altLang="en-US" sz="1600">
                <a:solidFill>
                  <a:schemeClr val="tx1"/>
                </a:solidFill>
                <a:sym typeface="+mn-ea"/>
              </a:rPr>
              <a:t>reparation stage</a:t>
            </a:r>
            <a:endParaRPr lang="en-US" altLang="zh-CN" sz="1600" b="0">
              <a:solidFill>
                <a:schemeClr val="tx1"/>
              </a:solidFill>
              <a:sym typeface="+mn-ea"/>
            </a:endParaRPr>
          </a:p>
          <a:p>
            <a:pPr lvl="0"/>
            <a:r>
              <a:rPr lang="en-US" altLang="zh-CN" sz="1600" b="0">
                <a:solidFill>
                  <a:schemeClr val="tx1"/>
                </a:solidFill>
                <a:sym typeface="+mn-ea"/>
              </a:rPr>
              <a:t>AP2 or STA1 initiates a process for STA1 to decide to perform  joint/ coordinated transmission, and which AP else will be involved in the following multi-AP transmission.</a:t>
            </a:r>
            <a:endParaRPr lang="en-US" altLang="zh-CN" sz="1600" b="0">
              <a:solidFill>
                <a:schemeClr val="tx1"/>
              </a:solidFill>
              <a:sym typeface="+mn-ea"/>
            </a:endParaRPr>
          </a:p>
          <a:p>
            <a:pPr lvl="0"/>
            <a:r>
              <a:rPr lang="en-US" altLang="zh-CN" sz="1600" b="0">
                <a:solidFill>
                  <a:schemeClr val="tx1"/>
                </a:solidFill>
                <a:sym typeface="+mn-ea"/>
              </a:rPr>
              <a:t>STA1 may send r</a:t>
            </a:r>
            <a:r>
              <a:rPr lang="en-US" altLang="en-GB" sz="1600" b="0" dirty="0" smtClean="0">
                <a:solidFill>
                  <a:schemeClr val="tx1"/>
                </a:solidFill>
                <a:sym typeface="+mn-ea"/>
              </a:rPr>
              <a:t>ecommended APs (AP3 and AP4) </a:t>
            </a:r>
            <a:r>
              <a:rPr lang="en-US" altLang="zh-CN" sz="1600" b="0">
                <a:solidFill>
                  <a:schemeClr val="tx1"/>
                </a:solidFill>
                <a:sym typeface="+mn-ea"/>
              </a:rPr>
              <a:t>to AP2 for multi-AP transmission suggestio</a:t>
            </a:r>
            <a:r>
              <a:rPr lang="en-US" altLang="en-GB" sz="1600" b="0" dirty="0" smtClean="0">
                <a:solidFill>
                  <a:schemeClr val="tx1"/>
                </a:solidFill>
                <a:sym typeface="+mn-ea"/>
              </a:rPr>
              <a:t>n.Recommended APs can be determined by front haul link metric collection, load and access control information, etc.</a:t>
            </a:r>
            <a:endParaRPr lang="en-US" altLang="en-GB" sz="1165" dirty="0" smtClean="0">
              <a:solidFill>
                <a:schemeClr val="tx1"/>
              </a:solidFill>
              <a:sym typeface="+mn-ea"/>
            </a:endParaRPr>
          </a:p>
          <a:p>
            <a:pPr lvl="0"/>
            <a:r>
              <a:rPr lang="en-US" altLang="zh-CN" sz="1600" b="0">
                <a:solidFill>
                  <a:schemeClr val="tx1"/>
                </a:solidFill>
                <a:sym typeface="+mn-ea"/>
              </a:rPr>
              <a:t>AP2 confirms the APs participating in the following transmission(AP2 , AP3) and related configurations for the transmission.</a:t>
            </a:r>
            <a:endParaRPr lang="en-US" altLang="zh-CN" sz="1600" b="0">
              <a:solidFill>
                <a:schemeClr val="tx1"/>
              </a:solidFill>
              <a:sym typeface="+mn-ea"/>
            </a:endParaRPr>
          </a:p>
          <a:p>
            <a:pPr marL="0" lvl="0" indent="0">
              <a:buNone/>
            </a:pPr>
            <a:r>
              <a:rPr lang="zh-CN" altLang="en-US" sz="1600">
                <a:solidFill>
                  <a:schemeClr val="tx1"/>
                </a:solidFill>
                <a:sym typeface="+mn-ea"/>
              </a:rPr>
              <a:t>Transmission stage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1600" b="0">
                <a:solidFill>
                  <a:schemeClr val="tx1"/>
                </a:solidFill>
                <a:sym typeface="+mn-ea"/>
              </a:rPr>
              <a:t>Chosen APs of the multi-AP network perform DL/UL multi-AP transmission with STA1.</a:t>
            </a:r>
            <a:endParaRPr lang="en-US" altLang="zh-CN" sz="1600" b="0">
              <a:solidFill>
                <a:schemeClr val="tx1"/>
              </a:solidFill>
            </a:endParaRPr>
          </a:p>
          <a:p>
            <a:pPr marL="0" lvl="0" indent="0">
              <a:buNone/>
            </a:pPr>
            <a:endParaRPr lang="en-US" altLang="zh-CN" sz="1600" b="0" dirty="0" smtClean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矩形 2"/>
          <p:cNvSpPr/>
          <p:nvPr/>
        </p:nvSpPr>
        <p:spPr>
          <a:xfrm>
            <a:off x="9276080" y="2114550"/>
            <a:ext cx="889635" cy="3987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7" name="上下箭头 7"/>
          <p:cNvSpPr/>
          <p:nvPr/>
        </p:nvSpPr>
        <p:spPr>
          <a:xfrm rot="2340000">
            <a:off x="9183370" y="2534285"/>
            <a:ext cx="199390" cy="736600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8" name="矩形 2"/>
          <p:cNvSpPr/>
          <p:nvPr/>
        </p:nvSpPr>
        <p:spPr>
          <a:xfrm>
            <a:off x="8501380" y="3351530"/>
            <a:ext cx="889635" cy="3987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10" name="矩形 2"/>
          <p:cNvSpPr/>
          <p:nvPr/>
        </p:nvSpPr>
        <p:spPr>
          <a:xfrm>
            <a:off x="10134600" y="4191000"/>
            <a:ext cx="889635" cy="3987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12" name="上下箭头 11"/>
          <p:cNvSpPr/>
          <p:nvPr/>
        </p:nvSpPr>
        <p:spPr>
          <a:xfrm rot="20100000">
            <a:off x="10222230" y="2469515"/>
            <a:ext cx="186690" cy="1774190"/>
          </a:xfrm>
          <a:prstGeom prst="upDown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75600" y="4371340"/>
            <a:ext cx="391795" cy="57721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742805" y="5116830"/>
            <a:ext cx="391795" cy="57721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0230" y="5267325"/>
            <a:ext cx="737235" cy="428625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7904480" y="5116830"/>
            <a:ext cx="56070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lang="en-US" altLang="zh-CN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9662160" y="5694045"/>
            <a:ext cx="55245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STA2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0915015" y="5969635"/>
            <a:ext cx="55245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STA3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9485630" y="2176145"/>
            <a:ext cx="47053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719185" y="3413125"/>
            <a:ext cx="47879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lang="en-US" altLang="zh-CN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0339070" y="4252595"/>
            <a:ext cx="47053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AP3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直接连接符 31"/>
          <p:cNvCxnSpPr/>
          <p:nvPr/>
        </p:nvCxnSpPr>
        <p:spPr>
          <a:xfrm flipH="1">
            <a:off x="8305800" y="3834765"/>
            <a:ext cx="397510" cy="508635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 flipH="1">
            <a:off x="10116185" y="4615815"/>
            <a:ext cx="397510" cy="508635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10586720" y="4589780"/>
            <a:ext cx="614680" cy="668020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0" name="图片 3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265535" y="2451735"/>
            <a:ext cx="391795" cy="577215"/>
          </a:xfrm>
          <a:prstGeom prst="rect">
            <a:avLst/>
          </a:prstGeom>
        </p:spPr>
      </p:pic>
      <p:cxnSp>
        <p:nvCxnSpPr>
          <p:cNvPr id="41" name="直接连接符 40"/>
          <p:cNvCxnSpPr/>
          <p:nvPr/>
        </p:nvCxnSpPr>
        <p:spPr>
          <a:xfrm flipH="1" flipV="1">
            <a:off x="10198735" y="2348230"/>
            <a:ext cx="1066800" cy="429260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>
            <a:off x="11158855" y="3137535"/>
            <a:ext cx="55245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STA4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矩形 2"/>
          <p:cNvSpPr/>
          <p:nvPr/>
        </p:nvSpPr>
        <p:spPr>
          <a:xfrm>
            <a:off x="6889115" y="3321050"/>
            <a:ext cx="889635" cy="3987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sp>
        <p:nvSpPr>
          <p:cNvPr id="44" name="文本框 43"/>
          <p:cNvSpPr txBox="1"/>
          <p:nvPr/>
        </p:nvSpPr>
        <p:spPr>
          <a:xfrm>
            <a:off x="7098665" y="3413125"/>
            <a:ext cx="470535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AP4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上下箭头 7"/>
          <p:cNvSpPr/>
          <p:nvPr/>
        </p:nvSpPr>
        <p:spPr>
          <a:xfrm rot="4140000">
            <a:off x="8282940" y="2026920"/>
            <a:ext cx="199390" cy="1665605"/>
          </a:xfrm>
          <a:prstGeom prst="up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sp>
      <p:cxnSp>
        <p:nvCxnSpPr>
          <p:cNvPr id="46" name="直接连接符 45"/>
          <p:cNvCxnSpPr/>
          <p:nvPr/>
        </p:nvCxnSpPr>
        <p:spPr>
          <a:xfrm flipH="1">
            <a:off x="6826250" y="3772535"/>
            <a:ext cx="316865" cy="633095"/>
          </a:xfrm>
          <a:prstGeom prst="line">
            <a:avLst/>
          </a:prstGeom>
          <a:ln>
            <a:prstDash val="sysDash"/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7" name="图片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0335" y="4439285"/>
            <a:ext cx="659130" cy="441325"/>
          </a:xfrm>
          <a:prstGeom prst="rect">
            <a:avLst/>
          </a:prstGeom>
        </p:spPr>
      </p:pic>
      <p:sp>
        <p:nvSpPr>
          <p:cNvPr id="48" name="文本框 47"/>
          <p:cNvSpPr txBox="1"/>
          <p:nvPr/>
        </p:nvSpPr>
        <p:spPr>
          <a:xfrm>
            <a:off x="6590665" y="4991735"/>
            <a:ext cx="55245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STA5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6179820" y="5842000"/>
            <a:ext cx="1221105" cy="59436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7624445" y="5842000"/>
            <a:ext cx="1651000" cy="59182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292850" y="5909310"/>
            <a:ext cx="9950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APs chosen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 by STA1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708265" y="5909310"/>
            <a:ext cx="18834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APs participating in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 multi-AP transmission </a:t>
            </a:r>
            <a:endParaRPr lang="en-US" altLang="zh-CN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</a:t>
            </a:r>
            <a:endParaRPr lang="en-US" altLang="zh-CN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High level issues about multi-AP operation in EHT are discussed in this proposal.</a:t>
            </a:r>
            <a:endParaRPr lang="en-US" sz="2400" dirty="0">
              <a:sym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Multi-AP </a:t>
            </a:r>
            <a:r>
              <a:rPr lang="en-US" altLang="en-GB" sz="2400" dirty="0" smtClean="0">
                <a:sym typeface="+mn-ea"/>
              </a:rPr>
              <a:t>architecture</a:t>
            </a:r>
            <a:endParaRPr lang="en-US" altLang="en-GB" sz="2400" dirty="0" smtClean="0">
              <a:sym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ym typeface="+mn-ea"/>
              </a:rPr>
              <a:t>Multi-AP transmission</a:t>
            </a:r>
            <a:r>
              <a:rPr lang="en-US" sz="2000" dirty="0">
                <a:sym typeface="+mn-ea"/>
              </a:rPr>
              <a:t> </a:t>
            </a:r>
            <a:endParaRPr lang="en-US" sz="2000" dirty="0">
              <a:sym typeface="+mn-ea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>
              <a:sym typeface="+mn-ea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>
                <a:sym typeface="+mn-ea"/>
              </a:rPr>
              <a:t>Further study may include</a:t>
            </a:r>
            <a:r>
              <a:rPr lang="zh-CN" altLang="en-US" dirty="0">
                <a:ea typeface="宋体" panose="02010600030101010101" pitchFamily="2" charset="-122"/>
                <a:sym typeface="+mn-ea"/>
              </a:rPr>
              <a:t>：</a:t>
            </a:r>
            <a:endParaRPr lang="zh-CN" altLang="en-US" sz="2880" dirty="0">
              <a:ea typeface="宋体" panose="02010600030101010101" pitchFamily="2" charset="-122"/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400" dirty="0" smtClean="0">
                <a:sym typeface="+mn-ea"/>
              </a:rPr>
              <a:t>Multi-AP architecture baseline</a:t>
            </a:r>
            <a:endParaRPr lang="en-US" altLang="en-GB" sz="2400" dirty="0" smtClean="0">
              <a:sym typeface="+mn-ea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GB" sz="2400" dirty="0" smtClean="0">
                <a:sym typeface="+mn-ea"/>
              </a:rPr>
              <a:t>Multi-AP transmission procedure optimization</a:t>
            </a:r>
            <a:endParaRPr lang="en-US" altLang="en-GB" sz="2400" dirty="0" smtClean="0">
              <a:sym typeface="+mn-ea"/>
            </a:endParaRPr>
          </a:p>
          <a:p>
            <a:pPr lvl="1" algn="l">
              <a:buClrTx/>
              <a:buSzTx/>
              <a:buFont typeface="Arial" panose="020B0604020202020204" pitchFamily="34" charset="0"/>
              <a:buChar char="•"/>
            </a:pPr>
            <a:endParaRPr lang="en-US" sz="3450" dirty="0">
              <a:sym typeface="+mn-ea"/>
            </a:endParaRPr>
          </a:p>
          <a:p>
            <a:pPr lvl="1" indent="0">
              <a:buFont typeface="Wingdings" panose="05000000000000000000" charset="0"/>
              <a:buNone/>
            </a:pPr>
            <a:endParaRPr lang="en-US" sz="2400" dirty="0">
              <a:sym typeface="+mn-ea"/>
            </a:endParaRPr>
          </a:p>
          <a:p>
            <a:pPr lvl="1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b="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Straw Poll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Do you agree that a </a:t>
            </a:r>
            <a:r>
              <a:rPr lang="en-US" altLang="zh-CN">
                <a:sym typeface="+mn-ea"/>
              </a:rPr>
              <a:t>STA may inform its associating AP a set of recommended APs for joint/coordinated transmission ?</a:t>
            </a:r>
            <a:endParaRPr lang="en-US" altLang="zh-CN">
              <a:sym typeface="+mn-ea"/>
            </a:endParaRPr>
          </a:p>
          <a:p>
            <a:pPr lvl="1"/>
            <a:r>
              <a:rPr lang="en-US" altLang="zh-CN" sz="2000">
                <a:sym typeface="+mn-ea"/>
              </a:rPr>
              <a:t>The</a:t>
            </a:r>
            <a:r>
              <a:rPr lang="en-US" altLang="zh-CN"/>
              <a:t> detailed signaling is TBD.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Y:</a:t>
            </a:r>
            <a:endParaRPr lang="en-US" altLang="zh-CN"/>
          </a:p>
          <a:p>
            <a:r>
              <a:rPr lang="en-US" altLang="zh-CN"/>
              <a:t>N:</a:t>
            </a:r>
            <a:endParaRPr lang="en-US" altLang="zh-CN"/>
          </a:p>
          <a:p>
            <a:r>
              <a:rPr lang="en-US" altLang="zh-CN"/>
              <a:t>A:</a:t>
            </a:r>
            <a:endParaRPr lang="en-US" altLang="zh-C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Reference</a:t>
            </a:r>
            <a:endParaRPr lang="en-US" altLang="zh-CN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/>
              <a:t>[1]11-18-1509-00-0eht-features-for-multi-ap-coordination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[2]11-18-1926-00-0eht-terminology-for-ap-coordination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[3]11-18-1982-01-0eht-consideration-on-multi-ap-coordination-for-eht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[4]</a:t>
            </a:r>
            <a:r>
              <a:rPr lang="en-US" altLang="zh-CN">
                <a:sym typeface="+mn-ea"/>
              </a:rPr>
              <a:t>11-19-0800-00-00be-joint-processing-mu-mimo-update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r>
              <a:rPr lang="en-US" altLang="zh-CN"/>
              <a:t>	</a:t>
            </a: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  <a:p>
            <a:pPr marL="0" indent="0">
              <a:buNone/>
            </a:pP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0</TotalTime>
  <Words>4866</Words>
  <Application>WPS 演示</Application>
  <PresentationFormat>宽屏</PresentationFormat>
  <Paragraphs>174</Paragraphs>
  <Slides>9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Calibri</vt:lpstr>
      <vt:lpstr>Gulim</vt:lpstr>
      <vt:lpstr>Wingdings</vt:lpstr>
      <vt:lpstr>微软雅黑</vt:lpstr>
      <vt:lpstr>Arial Unicode MS</vt:lpstr>
      <vt:lpstr>Extend Submission Template</vt:lpstr>
      <vt:lpstr>Equation.KSEE3</vt:lpstr>
      <vt:lpstr>Equation.KSEE3</vt:lpstr>
      <vt:lpstr>PowerPoint 演示文稿</vt:lpstr>
      <vt:lpstr>Introduction</vt:lpstr>
      <vt:lpstr>Multi-AP Operation in EHT</vt:lpstr>
      <vt:lpstr>Examples of Multi-AP Network</vt:lpstr>
      <vt:lpstr>Before A Multi-AP Transmission</vt:lpstr>
      <vt:lpstr>An Example of Multi-AP Transmission Procedure</vt:lpstr>
      <vt:lpstr>Summary</vt:lpstr>
      <vt:lpstr>Straw Poll</vt:lpstr>
      <vt:lpstr>Reference</vt:lpstr>
    </vt:vector>
  </TitlesOfParts>
  <Company>NEWRACOM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aiden.m@newracom.com</dc:creator>
  <cp:lastModifiedBy>00061232</cp:lastModifiedBy>
  <cp:revision>4296</cp:revision>
  <cp:lastPrinted>1998-02-10T13:28:00Z</cp:lastPrinted>
  <dcterms:created xsi:type="dcterms:W3CDTF">2009-12-02T19:05:00Z</dcterms:created>
  <dcterms:modified xsi:type="dcterms:W3CDTF">2019-09-18T06:44:41Z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2052-10.8.2.6613</vt:lpwstr>
  </property>
</Properties>
</file>