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370" r:id="rId3"/>
    <p:sldId id="463" r:id="rId5"/>
    <p:sldId id="489" r:id="rId6"/>
    <p:sldId id="502" r:id="rId7"/>
    <p:sldId id="503" r:id="rId8"/>
    <p:sldId id="491" r:id="rId9"/>
    <p:sldId id="452" r:id="rId10"/>
    <p:sldId id="507" r:id="rId11"/>
    <p:sldId id="447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66B6FF"/>
    <a:srgbClr val="3399FF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30" autoAdjust="0"/>
    <p:restoredTop sz="95179" autoAdjust="0"/>
  </p:normalViewPr>
  <p:slideViewPr>
    <p:cSldViewPr>
      <p:cViewPr varScale="1">
        <p:scale>
          <a:sx n="86" d="100"/>
          <a:sy n="86" d="100"/>
        </p:scale>
        <p:origin x="246" y="84"/>
      </p:cViewPr>
      <p:guideLst>
        <p:guide orient="horz" pos="2237"/>
        <p:guide pos="3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3026"/>
        <p:guide pos="216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  <a:endParaRPr lang="en-US" altLang="ko-KR" smtClean="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  <a:endParaRPr lang="en-US" altLang="ko-KR" smtClean="0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  <a:endParaRPr lang="sv-SE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altLang="zh-CN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Second level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Third level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Fourth level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Fifth level</a:t>
            </a:r>
            <a:endParaRPr lang="en-US" altLang="zh-CN" dirty="0" smtClean="0"/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8096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baseline="0" dirty="0" smtClean="0">
                <a:latin typeface="+mj-lt"/>
              </a:rPr>
              <a:t>LiNan (</a:t>
            </a:r>
            <a:r>
              <a:rPr lang="en-US" altLang="ko-KR" sz="1200" dirty="0" smtClean="0">
                <a:latin typeface="+mj-lt"/>
              </a:rPr>
              <a:t>ZTE)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308340" y="332740"/>
            <a:ext cx="327406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802.11-19/1129r1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740"/>
            <a:ext cx="8699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Sep 2019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ko-KR" kern="0" dirty="0" smtClean="0">
              <a:latin typeface="+mj-lt"/>
              <a:ea typeface="Gulim" panose="020B0600000101010101" pitchFamily="50" charset="-127"/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rPr>
              <a:t>Consideration on Multi-AP Coordination</a:t>
            </a:r>
            <a:endParaRPr lang="en-US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endParaRPr lang="en-US" altLang="ko-KR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Gulim" panose="020B0600000101010101" pitchFamily="50" charset="-127"/>
              </a:rPr>
              <a:t>2019-09-06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2252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 Bo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JiaQichen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jia.qichen@zte.com.cn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FangYonggang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 dirty="0">
                          <a:solidFill>
                            <a:schemeClr val="tx1"/>
                          </a:solidFill>
                        </a:rPr>
                        <a:t>ZTE(TX)</a:t>
                      </a:r>
                      <a:endParaRPr lang="en-US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rtl="0">
                        <a:buNone/>
                      </a:pP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yfang@ztetx.com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4200" y="1676400"/>
            <a:ext cx="11074400" cy="4267200"/>
          </a:xfrm>
        </p:spPr>
        <p:txBody>
          <a:bodyPr/>
          <a:lstStyle/>
          <a:p>
            <a:r>
              <a:rPr lang="en-US" altLang="ko-KR" sz="2400" dirty="0">
                <a:sym typeface="+mn-ea"/>
              </a:rPr>
              <a:t>Multi-AP has been discussed in several contributions[1][2][3] as one of the</a:t>
            </a:r>
            <a:r>
              <a:rPr lang="en-US" altLang="ko-KR" dirty="0">
                <a:sym typeface="+mn-ea"/>
              </a:rPr>
              <a:t> key features </a:t>
            </a:r>
            <a:r>
              <a:rPr lang="en-US" altLang="ko-KR" sz="2400" dirty="0">
                <a:sym typeface="+mn-ea"/>
              </a:rPr>
              <a:t>for EHT.</a:t>
            </a:r>
            <a:endParaRPr lang="en-US" dirty="0" smtClean="0">
              <a:sym typeface="+mn-ea"/>
            </a:endParaRPr>
          </a:p>
          <a:p>
            <a:pPr lvl="1"/>
            <a:r>
              <a:rPr lang="en-US" dirty="0" smtClean="0">
                <a:sym typeface="+mn-ea"/>
              </a:rPr>
              <a:t>Discussed Multi-AP related topics in EHT include:</a:t>
            </a:r>
            <a:endParaRPr lang="en-US" dirty="0" smtClean="0">
              <a:sym typeface="+mn-ea"/>
            </a:endParaRPr>
          </a:p>
          <a:p>
            <a:pPr lvl="2"/>
            <a:r>
              <a:rPr lang="en-US" dirty="0" smtClean="0">
                <a:sym typeface="+mn-ea"/>
              </a:rPr>
              <a:t>Coordinated OFDMA, Coordinated Beamforming and nulling, Coordinated Spatial Reuse.etc.</a:t>
            </a:r>
            <a:endParaRPr lang="en-US" dirty="0" smtClean="0">
              <a:sym typeface="+mn-ea"/>
            </a:endParaRPr>
          </a:p>
          <a:p>
            <a:pPr lvl="2"/>
            <a:r>
              <a:rPr lang="en-US" dirty="0" smtClean="0">
                <a:sym typeface="+mn-ea"/>
              </a:rPr>
              <a:t>Joint transmission,joint distributed MU-MIMO[4],etc.</a:t>
            </a:r>
            <a:endParaRPr lang="en-US" dirty="0" smtClean="0">
              <a:sym typeface="+mn-ea"/>
            </a:endParaRPr>
          </a:p>
          <a:p>
            <a:pPr lvl="1"/>
            <a:r>
              <a:rPr lang="en-US" dirty="0" smtClean="0">
                <a:sym typeface="+mn-ea"/>
              </a:rPr>
              <a:t>Multi-AP is applied in EHT to achieve enhanced throughput, enhanced reliability , reduced latency and jitter.</a:t>
            </a:r>
            <a:endParaRPr lang="en-US" dirty="0" smtClean="0">
              <a:sym typeface="+mn-ea"/>
            </a:endParaRPr>
          </a:p>
          <a:p>
            <a:pPr lvl="2"/>
            <a:endParaRPr lang="en-US" sz="2400"/>
          </a:p>
          <a:p>
            <a:r>
              <a:rPr lang="en-US" altLang="ko-KR" sz="2400" dirty="0">
                <a:sym typeface="+mn-ea"/>
              </a:rPr>
              <a:t>In this contribution, we discuss a general multi-AP transmission procedure to be considered for EHT.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ym typeface="+mn-ea"/>
              </a:rPr>
              <a:t>Multi-AP Operation in EHT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691640"/>
            <a:ext cx="11074400" cy="42672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Under typical multi-AP scenarios, such as enterprise network, home network and commercial network, a group of APs are connected by wired or wireless backhaul link. We can call it a multi-AP network or a multi-AP group.</a:t>
            </a:r>
            <a:endParaRPr lang="en-US" altLang="zh-CN" dirty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GB" dirty="0" smtClean="0">
                <a:solidFill>
                  <a:schemeClr val="tx1"/>
                </a:solidFill>
                <a:sym typeface="+mn-ea"/>
              </a:rPr>
              <a:t>A </a:t>
            </a:r>
            <a:r>
              <a:rPr lang="en-US" altLang="en-GB" sz="2000" dirty="0" smtClean="0">
                <a:solidFill>
                  <a:schemeClr val="tx1"/>
                </a:solidFill>
                <a:sym typeface="+mn-ea"/>
              </a:rPr>
              <a:t>multi-AP network may have a central node or not.</a:t>
            </a:r>
            <a:endParaRPr lang="en-US" altLang="en-GB" sz="2000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A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central node is helpful in multiple APs' management, resource scheduling and time synchronization. However,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since all the management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information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is only kept in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the central node, once the central node </a:t>
            </a:r>
            <a:r>
              <a:rPr lang="en-US" altLang="zh-CN" dirty="0" err="1" smtClean="0">
                <a:solidFill>
                  <a:schemeClr val="tx1"/>
                </a:solidFill>
                <a:sym typeface="+mn-ea"/>
              </a:rPr>
              <a:t>goes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 wrong, the whole network will break down.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In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 network without a central node, an AP has to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communicate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with each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neighbor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AP for coordination, which will result in signaling overhead and processing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complexity.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The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multi-AP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network may be variable to meet the requirements of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typical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use scenarios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and market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need. The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multi-AP operation in EHT should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be carefully designed to fully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support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the flexibility.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292735" y="5618480"/>
            <a:ext cx="2330450" cy="774700"/>
          </a:xfrm>
          <a:prstGeom prst="rect">
            <a:avLst/>
          </a:prstGeom>
          <a:ln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8800" y="651510"/>
            <a:ext cx="11074400" cy="914400"/>
          </a:xfrm>
        </p:spPr>
        <p:txBody>
          <a:bodyPr/>
          <a:lstStyle/>
          <a:p>
            <a:r>
              <a:rPr lang="en-US" altLang="zh-CN">
                <a:solidFill>
                  <a:schemeClr val="tx1"/>
                </a:solidFill>
              </a:rPr>
              <a:t>Examples</a:t>
            </a:r>
            <a:r>
              <a:rPr lang="en-US" altLang="zh-CN"/>
              <a:t> of Multi-AP Network</a:t>
            </a:r>
            <a:endParaRPr lang="en-US" altLang="zh-CN"/>
          </a:p>
        </p:txBody>
      </p:sp>
      <p:sp>
        <p:nvSpPr>
          <p:cNvPr id="13" name="上下箭头 7"/>
          <p:cNvSpPr/>
          <p:nvPr/>
        </p:nvSpPr>
        <p:spPr>
          <a:xfrm rot="5400000">
            <a:off x="724535" y="5495925"/>
            <a:ext cx="199390" cy="73660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4" name="文本框 13"/>
          <p:cNvSpPr txBox="1"/>
          <p:nvPr/>
        </p:nvSpPr>
        <p:spPr>
          <a:xfrm>
            <a:off x="1255395" y="5618480"/>
            <a:ext cx="164973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Wired or </a:t>
            </a:r>
            <a:r>
              <a:rPr lang="en-US" altLang="zh-CN" sz="1400"/>
              <a:t>wireless </a:t>
            </a:r>
            <a:r>
              <a:rPr lang="en-US" altLang="zh-CN"/>
              <a:t>backhaul link</a:t>
            </a:r>
            <a:endParaRPr lang="en-US" altLang="zh-CN"/>
          </a:p>
        </p:txBody>
      </p:sp>
      <p:graphicFrame>
        <p:nvGraphicFramePr>
          <p:cNvPr id="18" name="对象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914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914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914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" r:id="rId3" imgW="914400" imgH="215900" progId="Equation.KSEE3">
                  <p:embed/>
                </p:oleObj>
              </mc:Choice>
              <mc:Fallback>
                <p:oleObj name="" r:id="rId3" imgW="914400" imgH="2159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914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直接连接符 34"/>
          <p:cNvCxnSpPr/>
          <p:nvPr/>
        </p:nvCxnSpPr>
        <p:spPr>
          <a:xfrm flipH="1">
            <a:off x="519430" y="6233795"/>
            <a:ext cx="673100" cy="1016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1331595" y="6096000"/>
            <a:ext cx="10864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/>
              <a:t>wireless link</a:t>
            </a:r>
            <a:endParaRPr lang="en-US" altLang="zh-CN"/>
          </a:p>
        </p:txBody>
      </p:sp>
      <p:sp>
        <p:nvSpPr>
          <p:cNvPr id="39" name="内容占位符 38"/>
          <p:cNvSpPr>
            <a:spLocks noGrp="1"/>
          </p:cNvSpPr>
          <p:nvPr>
            <p:ph idx="1"/>
          </p:nvPr>
        </p:nvSpPr>
        <p:spPr>
          <a:xfrm>
            <a:off x="7353935" y="1828800"/>
            <a:ext cx="4228465" cy="4267200"/>
          </a:xfrm>
        </p:spPr>
        <p:txBody>
          <a:bodyPr/>
          <a:lstStyle/>
          <a:p>
            <a:r>
              <a:rPr lang="en-US" altLang="zh-CN" sz="1800" b="0" dirty="0" smtClean="0"/>
              <a:t>Each of the two multi-AP networks/groups </a:t>
            </a:r>
            <a:r>
              <a:rPr lang="en-US" altLang="zh-CN" sz="1800" b="0" dirty="0"/>
              <a:t>includes four APs</a:t>
            </a:r>
            <a:r>
              <a:rPr lang="en-US" altLang="zh-CN" sz="1800" b="0" dirty="0">
                <a:solidFill>
                  <a:srgbClr val="2F05E1"/>
                </a:solidFill>
                <a:ea typeface="宋体" panose="02010600030101010101" pitchFamily="2" charset="-122"/>
              </a:rPr>
              <a:t>.</a:t>
            </a:r>
            <a:endParaRPr lang="en-US" altLang="zh-CN" sz="1800" b="0" dirty="0">
              <a:solidFill>
                <a:srgbClr val="2F05E1"/>
              </a:solidFill>
              <a:ea typeface="宋体" panose="02010600030101010101" pitchFamily="2" charset="-122"/>
            </a:endParaRPr>
          </a:p>
          <a:p>
            <a:r>
              <a:rPr lang="en-US" altLang="zh-CN" sz="1800" b="0" dirty="0">
                <a:solidFill>
                  <a:schemeClr val="tx1"/>
                </a:solidFill>
                <a:effectLst/>
              </a:rPr>
              <a:t>In one example, AP1 is a central node of this multi-AP </a:t>
            </a:r>
            <a:r>
              <a:rPr lang="en-US" altLang="zh-CN" sz="1800" b="0" dirty="0" smtClean="0">
                <a:solidFill>
                  <a:schemeClr val="tx1"/>
                </a:solidFill>
                <a:effectLst/>
              </a:rPr>
              <a:t>network; </a:t>
            </a:r>
            <a:r>
              <a:rPr lang="en-US" altLang="zh-CN" sz="1800" b="0" dirty="0">
                <a:solidFill>
                  <a:schemeClr val="tx1"/>
                </a:solidFill>
                <a:effectLst/>
              </a:rPr>
              <a:t>while in the other example, no central node exists.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r>
              <a:rPr lang="en-US" altLang="zh-CN" sz="1800" b="0" dirty="0"/>
              <a:t>Each AP in the multi-AP network/group </a:t>
            </a:r>
            <a:r>
              <a:rPr lang="en-US" altLang="zh-CN" sz="1800" b="0" dirty="0" smtClean="0"/>
              <a:t>announces its </a:t>
            </a:r>
            <a:r>
              <a:rPr lang="en-US" altLang="zh-CN" sz="1800" b="0" dirty="0"/>
              <a:t>multi-AP capability in beacon </a:t>
            </a:r>
            <a:r>
              <a:rPr lang="en-US" altLang="zh-CN" sz="1800" b="0" dirty="0" smtClean="0"/>
              <a:t>frames, in both networks. </a:t>
            </a:r>
            <a:endParaRPr lang="en-US" altLang="zh-CN" sz="1800" b="0" dirty="0"/>
          </a:p>
          <a:p>
            <a:r>
              <a:rPr lang="en-US" altLang="zh-CN" sz="1800" b="0" dirty="0"/>
              <a:t>A STA(e.g. STA1) initiates association with one AP of this network (e.g. AP2 ) and </a:t>
            </a:r>
            <a:r>
              <a:rPr lang="en-US" altLang="zh-CN" sz="1800" b="0" dirty="0">
                <a:sym typeface="+mn-ea"/>
              </a:rPr>
              <a:t>declares its support of multi-AP operation. </a:t>
            </a:r>
            <a:endParaRPr lang="en-US" altLang="zh-CN" sz="1800" b="0" dirty="0"/>
          </a:p>
          <a:p>
            <a:endParaRPr lang="en-US" altLang="zh-CN" sz="1800" b="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" y="1663700"/>
            <a:ext cx="3903980" cy="243268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8180" y="3910330"/>
            <a:ext cx="3827145" cy="23336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ym typeface="+mn-ea"/>
              </a:rPr>
              <a:t>Before A Multi-AP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828800"/>
            <a:ext cx="11074400" cy="4267200"/>
          </a:xfrm>
        </p:spPr>
        <p:txBody>
          <a:bodyPr/>
          <a:lstStyle/>
          <a:p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A Multi-AP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transmission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is joint or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coordinated,and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could be initiated by AP or non-AP STA based on  scenarios and/or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QoS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requirements.</a:t>
            </a:r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Before multi-AP transmission, APs participating in a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multi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-AP transmission should be decided ,either by the associated AP, or by the central AP if there is one in the multi-AP network, or if needed .</a:t>
            </a:r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altLang="zh-CN" sz="1800" b="0" dirty="0">
                <a:solidFill>
                  <a:schemeClr val="tx1"/>
                </a:solidFill>
                <a:sym typeface="+mn-ea"/>
              </a:rPr>
              <a:t>The AP knows the topology of the multi-AP network, load status information of each AP, link conditions between APs, measurements reports and capabilities information of the STAs.</a:t>
            </a:r>
            <a:endParaRPr lang="en-US" altLang="zh-CN" sz="1800" b="0" dirty="0">
              <a:solidFill>
                <a:schemeClr val="tx1"/>
              </a:solidFill>
              <a:sym typeface="+mn-ea"/>
            </a:endParaRPr>
          </a:p>
          <a:p>
            <a:pPr lvl="1"/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However, a 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STA has better knowledge of air interface condition from the STA side, such as which AP could be heard. Besides, STA has the latest </a:t>
            </a:r>
            <a:r>
              <a:rPr lang="en-US" altLang="zh-CN" sz="2000" b="0" dirty="0" err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fronthaul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link measurement results.</a:t>
            </a:r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It's suggested that there is a </a:t>
            </a:r>
            <a:r>
              <a:rPr lang="zh-CN" altLang="en-US" sz="2000" b="0" dirty="0">
                <a:solidFill>
                  <a:schemeClr val="tx1"/>
                </a:solidFill>
                <a:sym typeface="+mn-ea"/>
              </a:rPr>
              <a:t>"preparation stage"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before multi-AP transmission in order that 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the STA could suggest a set of recommended APs for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joint/coordinated transmission to the associated AP for</a:t>
            </a:r>
            <a:r>
              <a:rPr lang="en-US" altLang="zh-CN" sz="2000" b="0" dirty="0">
                <a:sym typeface="+mn-ea"/>
              </a:rPr>
              <a:t> reference.</a:t>
            </a:r>
            <a:endParaRPr lang="en-US" altLang="zh-CN" sz="1800" b="0" dirty="0">
              <a:sym typeface="+mn-ea"/>
            </a:endParaRPr>
          </a:p>
          <a:p>
            <a:pPr marL="0" indent="0">
              <a:buNone/>
            </a:pPr>
            <a:endParaRPr lang="zh-CN" altLang="en-US" sz="1800" dirty="0"/>
          </a:p>
          <a:p>
            <a:endParaRPr lang="en-US" altLang="zh-CN" sz="1800" b="0" dirty="0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 rot="600000">
            <a:off x="6739890" y="3080385"/>
            <a:ext cx="4572000" cy="1600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 rot="600000">
            <a:off x="8200390" y="3391535"/>
            <a:ext cx="3039745" cy="129921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An Example of </a:t>
            </a:r>
            <a:r>
              <a:rPr lang="en-US" altLang="en-US" dirty="0" smtClean="0">
                <a:sym typeface="+mn-ea"/>
              </a:rPr>
              <a:t>Multi-AP Transmission Procedure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360" y="1426845"/>
            <a:ext cx="6403975" cy="4267200"/>
          </a:xfrm>
        </p:spPr>
        <p:txBody>
          <a:bodyPr/>
          <a:lstStyle/>
          <a:p>
            <a:pPr marL="0" lvl="1" indent="0">
              <a:buNone/>
            </a:pPr>
            <a:r>
              <a:rPr lang="en-US" altLang="zh-CN" sz="1600" b="1">
                <a:solidFill>
                  <a:schemeClr val="tx1"/>
                </a:solidFill>
                <a:sym typeface="+mn-ea"/>
              </a:rPr>
              <a:t>Association stage</a:t>
            </a:r>
            <a:endParaRPr lang="en-US" altLang="zh-CN" sz="1800" b="0">
              <a:solidFill>
                <a:schemeClr val="tx1"/>
              </a:solidFill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</a:rPr>
              <a:t>STA1 exchanges multi-AP capability with AP2, acquiring information about whether AP2 supports multi-AP capability and which  multi-AP network it belongs to,  the member information of the 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multi-AP network.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marL="0" lvl="0" indent="0">
              <a:buNone/>
            </a:pPr>
            <a:r>
              <a:rPr lang="en-US" altLang="zh-CN" sz="1600">
                <a:solidFill>
                  <a:schemeClr val="tx1"/>
                </a:solidFill>
                <a:sym typeface="+mn-ea"/>
              </a:rPr>
              <a:t>P</a:t>
            </a:r>
            <a:r>
              <a:rPr lang="zh-CN" altLang="en-US" sz="1600">
                <a:solidFill>
                  <a:schemeClr val="tx1"/>
                </a:solidFill>
                <a:sym typeface="+mn-ea"/>
              </a:rPr>
              <a:t>reparation stage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AP2 or STA1 initiates a process for STA1 to decide to perform  joint/ coordinated transmission, and which AP else will be involved in the following multi-AP transmission.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STA1 may send r</a:t>
            </a:r>
            <a:r>
              <a:rPr lang="en-US" altLang="en-GB" sz="1600" b="0" dirty="0" smtClean="0">
                <a:solidFill>
                  <a:schemeClr val="tx1"/>
                </a:solidFill>
                <a:sym typeface="+mn-ea"/>
              </a:rPr>
              <a:t>ecommended APs (AP3 and AP4) 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to AP2 for multi-AP transmission suggestio</a:t>
            </a:r>
            <a:r>
              <a:rPr lang="en-US" altLang="en-GB" sz="1600" b="0" dirty="0" smtClean="0">
                <a:solidFill>
                  <a:schemeClr val="tx1"/>
                </a:solidFill>
                <a:sym typeface="+mn-ea"/>
              </a:rPr>
              <a:t>n.Recommended APs can be determined by front haul link metric collection, load and access control information, etc.</a:t>
            </a:r>
            <a:endParaRPr lang="en-US" altLang="en-GB" sz="1165" dirty="0" smtClean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AP2 confirms the APs participating in the following transmission(AP2 , AP3) and related configurations for the transmission.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marL="0" lvl="0" indent="0">
              <a:buNone/>
            </a:pPr>
            <a:r>
              <a:rPr lang="zh-CN" altLang="en-US" sz="1600">
                <a:solidFill>
                  <a:schemeClr val="tx1"/>
                </a:solidFill>
                <a:sym typeface="+mn-ea"/>
              </a:rPr>
              <a:t>Transmission stage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 b="0">
                <a:solidFill>
                  <a:schemeClr val="tx1"/>
                </a:solidFill>
                <a:sym typeface="+mn-ea"/>
              </a:rPr>
              <a:t>Chosen APs of the multi-AP network perform DL/UL multi-AP transmission with STA1.</a:t>
            </a:r>
            <a:endParaRPr lang="en-US" altLang="zh-CN" sz="1600" b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altLang="zh-CN" sz="1600" b="0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矩形 2"/>
          <p:cNvSpPr/>
          <p:nvPr/>
        </p:nvSpPr>
        <p:spPr>
          <a:xfrm>
            <a:off x="9276080" y="211455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7" name="上下箭头 7"/>
          <p:cNvSpPr/>
          <p:nvPr/>
        </p:nvSpPr>
        <p:spPr>
          <a:xfrm rot="2340000">
            <a:off x="9183370" y="2534285"/>
            <a:ext cx="199390" cy="73660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" name="矩形 2"/>
          <p:cNvSpPr/>
          <p:nvPr/>
        </p:nvSpPr>
        <p:spPr>
          <a:xfrm>
            <a:off x="8501380" y="335153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0" name="矩形 2"/>
          <p:cNvSpPr/>
          <p:nvPr/>
        </p:nvSpPr>
        <p:spPr>
          <a:xfrm>
            <a:off x="10134600" y="419100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2" name="上下箭头 11"/>
          <p:cNvSpPr/>
          <p:nvPr/>
        </p:nvSpPr>
        <p:spPr>
          <a:xfrm rot="20100000">
            <a:off x="10222230" y="2469515"/>
            <a:ext cx="186690" cy="1774190"/>
          </a:xfrm>
          <a:prstGeom prst="upDown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75600" y="4371340"/>
            <a:ext cx="391795" cy="57721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42805" y="5116830"/>
            <a:ext cx="391795" cy="57721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0230" y="5267325"/>
            <a:ext cx="737235" cy="42862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7904480" y="5116830"/>
            <a:ext cx="56070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altLang="zh-CN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662160" y="569404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915015" y="59696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STA3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485630" y="217614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719185" y="3413125"/>
            <a:ext cx="4787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en-US" altLang="zh-CN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0339070" y="425259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8305800" y="3834765"/>
            <a:ext cx="397510" cy="50863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H="1">
            <a:off x="10116185" y="4615815"/>
            <a:ext cx="397510" cy="50863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10586720" y="4589780"/>
            <a:ext cx="614680" cy="66802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0" name="图片 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65535" y="2451735"/>
            <a:ext cx="391795" cy="577215"/>
          </a:xfrm>
          <a:prstGeom prst="rect">
            <a:avLst/>
          </a:prstGeom>
        </p:spPr>
      </p:pic>
      <p:cxnSp>
        <p:nvCxnSpPr>
          <p:cNvPr id="41" name="直接连接符 40"/>
          <p:cNvCxnSpPr/>
          <p:nvPr/>
        </p:nvCxnSpPr>
        <p:spPr>
          <a:xfrm flipH="1" flipV="1">
            <a:off x="10198735" y="2348230"/>
            <a:ext cx="1066800" cy="42926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11158855" y="31375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矩形 2"/>
          <p:cNvSpPr/>
          <p:nvPr/>
        </p:nvSpPr>
        <p:spPr>
          <a:xfrm>
            <a:off x="6889115" y="332105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44" name="文本框 43"/>
          <p:cNvSpPr txBox="1"/>
          <p:nvPr/>
        </p:nvSpPr>
        <p:spPr>
          <a:xfrm>
            <a:off x="7098665" y="341312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AP4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上下箭头 7"/>
          <p:cNvSpPr/>
          <p:nvPr/>
        </p:nvSpPr>
        <p:spPr>
          <a:xfrm rot="4140000">
            <a:off x="8282940" y="2026920"/>
            <a:ext cx="199390" cy="1665605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cxnSp>
        <p:nvCxnSpPr>
          <p:cNvPr id="46" name="直接连接符 45"/>
          <p:cNvCxnSpPr/>
          <p:nvPr/>
        </p:nvCxnSpPr>
        <p:spPr>
          <a:xfrm flipH="1">
            <a:off x="6826250" y="3772535"/>
            <a:ext cx="316865" cy="63309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7" name="图片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335" y="4439285"/>
            <a:ext cx="659130" cy="441325"/>
          </a:xfrm>
          <a:prstGeom prst="rect">
            <a:avLst/>
          </a:prstGeom>
        </p:spPr>
      </p:pic>
      <p:sp>
        <p:nvSpPr>
          <p:cNvPr id="48" name="文本框 47"/>
          <p:cNvSpPr txBox="1"/>
          <p:nvPr/>
        </p:nvSpPr>
        <p:spPr>
          <a:xfrm>
            <a:off x="6590665" y="49917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STA5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6179820" y="5842000"/>
            <a:ext cx="1221105" cy="59436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7624445" y="5842000"/>
            <a:ext cx="1651000" cy="59182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292850" y="5909310"/>
            <a:ext cx="9950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APs chosen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 by STA1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708265" y="5909310"/>
            <a:ext cx="18834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APs participating in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 multi-AP transmission 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High level issues about multi-AP operation in EHT are discussed in this proposal.</a:t>
            </a:r>
            <a:endParaRPr lang="en-US" sz="2400" dirty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Multi-AP </a:t>
            </a:r>
            <a:r>
              <a:rPr lang="en-US" altLang="en-GB" sz="2400" dirty="0" smtClean="0">
                <a:sym typeface="+mn-ea"/>
              </a:rPr>
              <a:t>architecture</a:t>
            </a:r>
            <a:endParaRPr lang="en-US" altLang="en-GB" sz="2400" dirty="0" smtClean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Multi-AP transmission</a:t>
            </a:r>
            <a:r>
              <a:rPr lang="en-US" sz="2000" dirty="0">
                <a:sym typeface="+mn-ea"/>
              </a:rPr>
              <a:t> </a:t>
            </a:r>
            <a:endParaRPr lang="en-US" sz="2000" dirty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Further study may include</a:t>
            </a:r>
            <a:r>
              <a:rPr lang="zh-CN" altLang="en-US" dirty="0">
                <a:ea typeface="宋体" panose="02010600030101010101" pitchFamily="2" charset="-122"/>
                <a:sym typeface="+mn-ea"/>
              </a:rPr>
              <a:t>：</a:t>
            </a:r>
            <a:endParaRPr lang="zh-CN" altLang="en-US" sz="288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400" dirty="0" smtClean="0">
                <a:sym typeface="+mn-ea"/>
              </a:rPr>
              <a:t>Multi-AP architecture baseline</a:t>
            </a:r>
            <a:endParaRPr lang="en-US" altLang="en-GB" sz="2400" dirty="0" smtClean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400" dirty="0" smtClean="0">
                <a:sym typeface="+mn-ea"/>
              </a:rPr>
              <a:t>Multi-AP transmission procedure optimization</a:t>
            </a:r>
            <a:endParaRPr lang="en-US" altLang="en-GB" sz="2400" dirty="0" smtClean="0">
              <a:sym typeface="+mn-ea"/>
            </a:endParaRPr>
          </a:p>
          <a:p>
            <a:pPr lvl="1" algn="l">
              <a:buClrTx/>
              <a:buSzTx/>
              <a:buFont typeface="Arial" panose="020B0604020202020204" pitchFamily="34" charset="0"/>
              <a:buChar char="•"/>
            </a:pPr>
            <a:endParaRPr lang="en-US" sz="3450" dirty="0">
              <a:sym typeface="+mn-ea"/>
            </a:endParaRPr>
          </a:p>
          <a:p>
            <a:pPr lvl="1" indent="0">
              <a:buFont typeface="Wingdings" panose="05000000000000000000" charset="0"/>
              <a:buNone/>
            </a:pPr>
            <a:endParaRPr lang="en-US" sz="2400" dirty="0">
              <a:sym typeface="+mn-ea"/>
            </a:endParaRP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b="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Do you agree that  a </a:t>
            </a:r>
            <a:r>
              <a:rPr lang="en-US" altLang="zh-CN">
                <a:sym typeface="+mn-ea"/>
              </a:rPr>
              <a:t>STA may inform its associating AP a set of recommended APs for joint/coordinated transmission ?</a:t>
            </a:r>
            <a:r>
              <a:rPr lang="en-US" altLang="zh-CN"/>
              <a:t> 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Y:</a:t>
            </a:r>
            <a:endParaRPr lang="en-US" altLang="zh-CN"/>
          </a:p>
          <a:p>
            <a:r>
              <a:rPr lang="en-US" altLang="zh-CN"/>
              <a:t>N:</a:t>
            </a:r>
            <a:endParaRPr lang="en-US" altLang="zh-CN"/>
          </a:p>
          <a:p>
            <a:r>
              <a:rPr lang="en-US" altLang="zh-CN"/>
              <a:t>A:</a:t>
            </a:r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</a:t>
            </a:r>
            <a:endParaRPr lang="en-US" altLang="zh-CN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[1]11-18-1509-00-0eht-features-for-multi-ap-coordination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[2]11-18-1926-00-0eht-terminology-for-ap-coordination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[3]11-18-1982-01-0eht-consideration-on-multi-ap-coordination-for-eht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[4]</a:t>
            </a:r>
            <a:r>
              <a:rPr lang="en-US" altLang="zh-CN">
                <a:sym typeface="+mn-ea"/>
              </a:rPr>
              <a:t>11-19-0800-00-00be-joint-processing-mu-mimo-update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	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0</TotalTime>
  <Words>4838</Words>
  <Application>WPS 演示</Application>
  <PresentationFormat>宽屏</PresentationFormat>
  <Paragraphs>173</Paragraphs>
  <Slides>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Calibri</vt:lpstr>
      <vt:lpstr>Gulim</vt:lpstr>
      <vt:lpstr>Wingdings</vt:lpstr>
      <vt:lpstr>微软雅黑</vt:lpstr>
      <vt:lpstr>Arial Unicode MS</vt:lpstr>
      <vt:lpstr>Extend Submission Template</vt:lpstr>
      <vt:lpstr>Equation.KSEE3</vt:lpstr>
      <vt:lpstr>Equation.KSEE3</vt:lpstr>
      <vt:lpstr>PowerPoint 演示文稿</vt:lpstr>
      <vt:lpstr>Introduction</vt:lpstr>
      <vt:lpstr>Multi-AP Operation in EHT</vt:lpstr>
      <vt:lpstr>Examples of Multi-AP Network</vt:lpstr>
      <vt:lpstr>Before A Multi-AP Transmission</vt:lpstr>
      <vt:lpstr>An Example of Multi-AP Transmission Procedure</vt:lpstr>
      <vt:lpstr>Summary</vt:lpstr>
      <vt:lpstr>Straw Poll</vt:lpstr>
      <vt:lpstr>Reference</vt:lpstr>
    </vt:vector>
  </TitlesOfParts>
  <Company>NEWRACOM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00061232</cp:lastModifiedBy>
  <cp:revision>4292</cp:revision>
  <cp:lastPrinted>1998-02-10T13:28:00Z</cp:lastPrinted>
  <dcterms:created xsi:type="dcterms:W3CDTF">2009-12-02T19:05:00Z</dcterms:created>
  <dcterms:modified xsi:type="dcterms:W3CDTF">2019-09-15T14:16:30Z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2052-10.8.2.7027</vt:lpwstr>
  </property>
</Properties>
</file>