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4"/>
  </p:notesMasterIdLst>
  <p:handoutMasterIdLst>
    <p:handoutMasterId r:id="rId12"/>
  </p:handoutMasterIdLst>
  <p:sldIdLst>
    <p:sldId id="370" r:id="rId3"/>
    <p:sldId id="463" r:id="rId5"/>
    <p:sldId id="489" r:id="rId6"/>
    <p:sldId id="502" r:id="rId7"/>
    <p:sldId id="503" r:id="rId8"/>
    <p:sldId id="491" r:id="rId9"/>
    <p:sldId id="452" r:id="rId10"/>
    <p:sldId id="447" r:id="rId11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F05E1"/>
    <a:srgbClr val="FF0000"/>
    <a:srgbClr val="66B6FF"/>
    <a:srgbClr val="3399FF"/>
    <a:srgbClr val="66CCFF"/>
    <a:srgbClr val="99CC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30" autoAdjust="0"/>
    <p:restoredTop sz="95179" autoAdjust="0"/>
  </p:normalViewPr>
  <p:slideViewPr>
    <p:cSldViewPr>
      <p:cViewPr varScale="1">
        <p:scale>
          <a:sx n="86" d="100"/>
          <a:sy n="86" d="100"/>
        </p:scale>
        <p:origin x="246" y="84"/>
      </p:cViewPr>
      <p:guideLst>
        <p:guide orient="horz" pos="2237"/>
        <p:guide pos="38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2028" y="-90"/>
      </p:cViewPr>
      <p:guideLst>
        <p:guide orient="horz" pos="3026"/>
        <p:guide pos="216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handoutMaster" Target="handoutMasters/handoutMaster1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ea typeface="+mn-ea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100C35B6-0FBF-4896-BFA6-AD17EBE8DD6E}" type="slidenum">
              <a:rPr lang="en-US" altLang="zh-CN"/>
            </a:fld>
            <a:endParaRPr lang="en-US" altLang="zh-CN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ko-KR" smtClean="0"/>
              <a:t>Submission</a:t>
            </a:r>
            <a:endParaRPr lang="en-US" altLang="ko-KR" smtClean="0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  <a:endParaRPr lang="en-US" noProof="0" smtClean="0"/>
          </a:p>
          <a:p>
            <a:pPr lvl="1"/>
            <a:r>
              <a:rPr lang="en-US" noProof="0" smtClean="0"/>
              <a:t>Second level</a:t>
            </a:r>
            <a:endParaRPr lang="en-US" noProof="0" smtClean="0"/>
          </a:p>
          <a:p>
            <a:pPr lvl="2"/>
            <a:r>
              <a:rPr lang="en-US" noProof="0" smtClean="0"/>
              <a:t>Third level</a:t>
            </a:r>
            <a:endParaRPr lang="en-US" noProof="0" smtClean="0"/>
          </a:p>
          <a:p>
            <a:pPr lvl="3"/>
            <a:r>
              <a:rPr lang="en-US" noProof="0" smtClean="0"/>
              <a:t>Fourth level</a:t>
            </a:r>
            <a:endParaRPr lang="en-US" noProof="0" smtClean="0"/>
          </a:p>
          <a:p>
            <a:pPr lvl="4"/>
            <a:r>
              <a:rPr lang="en-US" noProof="0" smtClean="0"/>
              <a:t>Fifth level</a:t>
            </a:r>
            <a:endParaRPr 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C56FB66B-A4AC-44E8-A56C-03079277F037}" type="slidenum">
              <a:rPr lang="en-US" altLang="zh-CN"/>
            </a:fld>
            <a:endParaRPr lang="en-US" altLang="zh-CN"/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ko-KR" smtClean="0"/>
              <a:t>Submission</a:t>
            </a:r>
            <a:endParaRPr lang="en-US" altLang="ko-KR" smtClean="0"/>
          </a:p>
        </p:txBody>
      </p:sp>
      <p:sp>
        <p:nvSpPr>
          <p:cNvPr id="308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p>
            <a:pPr>
              <a:defRPr/>
            </a:pPr>
            <a:r>
              <a:rPr lang="en-US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p>
            <a:pPr>
              <a:defRPr/>
            </a:pPr>
            <a:r>
              <a:rPr lang="en-US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p>
            <a:pPr lvl="4">
              <a:defRPr/>
            </a:pPr>
            <a:r>
              <a:rPr lang="en-US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>
              <a:defRPr/>
            </a:pPr>
            <a:r>
              <a:rPr lang="en-US" altLang="zh-CN"/>
              <a:t>Page </a:t>
            </a:r>
            <a:fld id="{C56FB66B-A4AC-44E8-A56C-03079277F037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p>
            <a:pPr>
              <a:defRPr/>
            </a:pPr>
            <a:r>
              <a:rPr lang="en-US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p>
            <a:pPr>
              <a:defRPr/>
            </a:pPr>
            <a:r>
              <a:rPr lang="en-US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p>
            <a:pPr lvl="4">
              <a:defRPr/>
            </a:pPr>
            <a:r>
              <a:rPr lang="en-US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>
              <a:defRPr/>
            </a:pPr>
            <a:r>
              <a:rPr lang="en-US" altLang="zh-CN"/>
              <a:t>Page </a:t>
            </a:r>
            <a:fld id="{C56FB66B-A4AC-44E8-A56C-03079277F037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p>
            <a:pPr>
              <a:defRPr/>
            </a:pPr>
            <a:r>
              <a:rPr lang="en-US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p>
            <a:pPr>
              <a:defRPr/>
            </a:pPr>
            <a:r>
              <a:rPr lang="en-US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p>
            <a:pPr lvl="4">
              <a:defRPr/>
            </a:pPr>
            <a:r>
              <a:rPr lang="en-US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>
              <a:defRPr/>
            </a:pPr>
            <a:r>
              <a:rPr lang="en-US" altLang="zh-CN"/>
              <a:t>Page </a:t>
            </a:r>
            <a:fld id="{C56FB66B-A4AC-44E8-A56C-03079277F037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Page </a:t>
            </a:r>
            <a:fld id="{C56FB66B-A4AC-44E8-A56C-03079277F037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Page </a:t>
            </a:r>
            <a:fld id="{C56FB66B-A4AC-44E8-A56C-03079277F037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Page </a:t>
            </a:r>
            <a:fld id="{C56FB66B-A4AC-44E8-A56C-03079277F037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p>
            <a:pPr>
              <a:defRPr/>
            </a:pPr>
            <a:r>
              <a:rPr lang="en-US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p>
            <a:pPr>
              <a:defRPr/>
            </a:pPr>
            <a:r>
              <a:rPr lang="en-US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p>
            <a:pPr lvl="4">
              <a:defRPr/>
            </a:pPr>
            <a:r>
              <a:rPr lang="en-US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>
              <a:defRPr/>
            </a:pPr>
            <a:r>
              <a:rPr lang="en-US" altLang="zh-CN"/>
              <a:t>Page </a:t>
            </a:r>
            <a:fld id="{C56FB66B-A4AC-44E8-A56C-03079277F037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8"/>
          <p:cNvSpPr>
            <a:spLocks noChangeShapeType="1"/>
          </p:cNvSpPr>
          <p:nvPr userDrawn="1"/>
        </p:nvSpPr>
        <p:spPr bwMode="auto">
          <a:xfrm>
            <a:off x="508000" y="609600"/>
            <a:ext cx="1107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524935" y="1800225"/>
            <a:ext cx="5473700" cy="47244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  <a:endParaRPr lang="sv-SE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24937" y="239715"/>
            <a:ext cx="9992783" cy="10853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  <a:endParaRPr lang="en-US" dirty="0" smtClean="0"/>
          </a:p>
          <a:p>
            <a:pPr lvl="2"/>
            <a:r>
              <a:rPr lang="en-US" dirty="0" smtClean="0"/>
              <a:t>Third level</a:t>
            </a:r>
            <a:endParaRPr lang="en-US" dirty="0" smtClean="0"/>
          </a:p>
          <a:p>
            <a:pPr lvl="3"/>
            <a:r>
              <a:rPr lang="en-US" dirty="0" smtClean="0"/>
              <a:t>Fourth level</a:t>
            </a:r>
            <a:endParaRPr lang="en-US" dirty="0" smtClean="0"/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685800"/>
            <a:ext cx="4011084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685801"/>
            <a:ext cx="6815667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0" y="685800"/>
            <a:ext cx="1107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zh-CN" dirty="0" smtClean="0"/>
              <a:t>Click to edit Master title style</a:t>
            </a:r>
            <a:endParaRPr lang="en-US" altLang="zh-CN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828800"/>
            <a:ext cx="110744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zh-CN" dirty="0" smtClean="0"/>
              <a:t>Click to edit Master text styles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Second level</a:t>
            </a:r>
            <a:endParaRPr lang="en-US" altLang="zh-CN" dirty="0" smtClean="0"/>
          </a:p>
          <a:p>
            <a:pPr lvl="2"/>
            <a:r>
              <a:rPr lang="en-US" altLang="zh-CN" dirty="0" smtClean="0"/>
              <a:t>Third level</a:t>
            </a:r>
            <a:endParaRPr lang="en-US" altLang="zh-CN" dirty="0" smtClean="0"/>
          </a:p>
          <a:p>
            <a:pPr lvl="3"/>
            <a:r>
              <a:rPr lang="en-US" altLang="zh-CN" dirty="0" smtClean="0"/>
              <a:t>Fourth level</a:t>
            </a:r>
            <a:endParaRPr lang="en-US" altLang="zh-CN" dirty="0" smtClean="0"/>
          </a:p>
          <a:p>
            <a:pPr lvl="4"/>
            <a:r>
              <a:rPr lang="en-US" altLang="zh-CN" dirty="0" smtClean="0"/>
              <a:t>Fifth level</a:t>
            </a:r>
            <a:endParaRPr lang="en-US" altLang="zh-CN" dirty="0" smtClean="0"/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>
            <a:off x="508000" y="609600"/>
            <a:ext cx="1107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>
              <a:latin typeface="+mj-lt"/>
            </a:endParaRPr>
          </a:p>
        </p:txBody>
      </p:sp>
      <p:sp>
        <p:nvSpPr>
          <p:cNvPr id="1031" name="Rectangle 9"/>
          <p:cNvSpPr>
            <a:spLocks noChangeArrowheads="1"/>
          </p:cNvSpPr>
          <p:nvPr userDrawn="1"/>
        </p:nvSpPr>
        <p:spPr bwMode="auto">
          <a:xfrm>
            <a:off x="5080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ko-KR" sz="1200" dirty="0" smtClean="0">
                <a:latin typeface="+mj-lt"/>
              </a:rPr>
              <a:t>Submission</a:t>
            </a:r>
            <a:endParaRPr lang="en-US" altLang="ko-KR" sz="1200" dirty="0" smtClean="0">
              <a:latin typeface="+mj-lt"/>
            </a:endParaRPr>
          </a:p>
        </p:txBody>
      </p:sp>
      <p:sp>
        <p:nvSpPr>
          <p:cNvPr id="1030" name="Line 10"/>
          <p:cNvSpPr>
            <a:spLocks noChangeShapeType="1"/>
          </p:cNvSpPr>
          <p:nvPr/>
        </p:nvSpPr>
        <p:spPr bwMode="auto">
          <a:xfrm>
            <a:off x="508000" y="6477000"/>
            <a:ext cx="1107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>
              <a:latin typeface="+mj-lt"/>
            </a:endParaRPr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10688320" y="6475730"/>
            <a:ext cx="8096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ko-KR" sz="1200" baseline="0" dirty="0" smtClean="0">
                <a:latin typeface="+mj-lt"/>
              </a:rPr>
              <a:t>LiNan (</a:t>
            </a:r>
            <a:r>
              <a:rPr lang="en-US" altLang="ko-KR" sz="1200" dirty="0" smtClean="0">
                <a:latin typeface="+mj-lt"/>
              </a:rPr>
              <a:t>ZTE)</a:t>
            </a:r>
            <a:endParaRPr lang="en-US" altLang="ko-KR" sz="1200" dirty="0" smtClean="0">
              <a:latin typeface="+mj-lt"/>
            </a:endParaRPr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5687485" y="6483350"/>
            <a:ext cx="53540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zh-CN" sz="1200" dirty="0" smtClean="0">
                <a:latin typeface="+mj-lt"/>
              </a:rPr>
              <a:t>Slide </a:t>
            </a:r>
            <a:fld id="{1E6F8221-7D42-47C8-8226-2BDDEB866FE1}" type="slidenum">
              <a:rPr lang="en-US" altLang="zh-CN" sz="1200" dirty="0" smtClean="0">
                <a:latin typeface="+mj-lt"/>
              </a:rPr>
            </a:fld>
            <a:endParaRPr lang="en-US" altLang="zh-CN" sz="1200" dirty="0">
              <a:latin typeface="+mj-lt"/>
            </a:endParaRPr>
          </a:p>
        </p:txBody>
      </p:sp>
      <p:sp>
        <p:nvSpPr>
          <p:cNvPr id="15" name="Rectangle 7"/>
          <p:cNvSpPr>
            <a:spLocks noChangeArrowheads="1"/>
          </p:cNvSpPr>
          <p:nvPr userDrawn="1"/>
        </p:nvSpPr>
        <p:spPr bwMode="auto">
          <a:xfrm>
            <a:off x="8559801" y="332740"/>
            <a:ext cx="30226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latin typeface="+mj-lt"/>
                <a:cs typeface="+mn-cs"/>
              </a:rPr>
              <a:t>doc.: </a:t>
            </a:r>
            <a:r>
              <a:rPr lang="en-US" sz="1800" b="1" dirty="0" smtClean="0">
                <a:latin typeface="+mj-lt"/>
                <a:cs typeface="+mn-cs"/>
              </a:rPr>
              <a:t>IEEE 802.11-19/1129</a:t>
            </a:r>
            <a:endParaRPr lang="en-US" sz="1800" b="1" dirty="0">
              <a:latin typeface="+mj-lt"/>
              <a:cs typeface="+mn-cs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526473" y="332740"/>
            <a:ext cx="93345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4" indent="0" algn="l" eaLnBrk="0" hangingPunct="0">
              <a:defRPr/>
            </a:pPr>
            <a:r>
              <a:rPr lang="en-US" sz="1800" b="1" dirty="0" smtClean="0">
                <a:latin typeface="+mj-lt"/>
                <a:cs typeface="+mn-cs"/>
              </a:rPr>
              <a:t>July 2019</a:t>
            </a:r>
            <a:endParaRPr lang="en-US" sz="1800" b="1" dirty="0">
              <a:latin typeface="+mj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Calibri" panose="020F0502020204030204" pitchFamily="34" charset="0"/>
          <a:cs typeface="Calibri" panose="020F050202020403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j-lt"/>
          <a:ea typeface="Calibri" panose="020F0502020204030204" pitchFamily="34" charset="0"/>
          <a:cs typeface="Calibri" panose="020F050202020403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j-lt"/>
          <a:ea typeface="Calibri" panose="020F0502020204030204" pitchFamily="34" charset="0"/>
          <a:cs typeface="Calibri" panose="020F0502020204030204" pitchFamily="34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j-lt"/>
          <a:ea typeface="Calibri" panose="020F0502020204030204" pitchFamily="34" charset="0"/>
          <a:cs typeface="Calibri" panose="020F0502020204030204" pitchFamily="34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j-lt"/>
          <a:ea typeface="Calibri" panose="020F0502020204030204" pitchFamily="34" charset="0"/>
          <a:cs typeface="Calibri" panose="020F0502020204030204" pitchFamily="34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j-lt"/>
          <a:ea typeface="Calibri" panose="020F0502020204030204" pitchFamily="34" charset="0"/>
          <a:cs typeface="Calibri" panose="020F0502020204030204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4.xml"/><Relationship Id="rId7" Type="http://schemas.openxmlformats.org/officeDocument/2006/relationships/vmlDrawing" Target="../drawings/vmlDrawing1.vml"/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3" Type="http://schemas.openxmlformats.org/officeDocument/2006/relationships/oleObject" Target="../embeddings/oleObject2.bin"/><Relationship Id="rId2" Type="http://schemas.openxmlformats.org/officeDocument/2006/relationships/image" Target="../media/image1.wmf"/><Relationship Id="rId1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905000" y="685800"/>
            <a:ext cx="8305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en-US" altLang="ko-KR" kern="0" dirty="0" smtClean="0">
              <a:latin typeface="+mj-lt"/>
              <a:ea typeface="Gulim" panose="020B0600000101010101" pitchFamily="50" charset="-127"/>
            </a:endParaRPr>
          </a:p>
          <a:p>
            <a:pPr>
              <a:defRPr/>
            </a:pPr>
            <a:r>
              <a:rPr lang="en-US" b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+mn-ea"/>
              </a:rPr>
              <a:t>Consideration on Multi-AP Coordination</a:t>
            </a:r>
            <a:endParaRPr lang="en-US" b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defRPr/>
            </a:pPr>
            <a:endParaRPr lang="en-US" altLang="ko-KR" b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123" name="Rectangle 6"/>
          <p:cNvSpPr txBox="1">
            <a:spLocks noChangeArrowheads="1"/>
          </p:cNvSpPr>
          <p:nvPr/>
        </p:nvSpPr>
        <p:spPr bwMode="auto">
          <a:xfrm>
            <a:off x="2209800" y="1749425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ko-KR" sz="2000" dirty="0">
                <a:latin typeface="+mj-lt"/>
                <a:ea typeface="Gulim" panose="020B0600000101010101" pitchFamily="50" charset="-127"/>
              </a:rPr>
              <a:t>Date:</a:t>
            </a:r>
            <a:r>
              <a:rPr lang="en-US" altLang="ko-KR" sz="2000" b="0" dirty="0">
                <a:latin typeface="+mj-lt"/>
                <a:ea typeface="Gulim" panose="020B0600000101010101" pitchFamily="50" charset="-127"/>
              </a:rPr>
              <a:t> </a:t>
            </a:r>
            <a:r>
              <a:rPr lang="en-US" altLang="ko-KR" sz="2000" b="0" dirty="0" smtClean="0">
                <a:latin typeface="+mj-lt"/>
                <a:ea typeface="Gulim" panose="020B0600000101010101" pitchFamily="50" charset="-127"/>
              </a:rPr>
              <a:t>2019-07-06</a:t>
            </a:r>
            <a:endParaRPr lang="en-US" altLang="ko-KR" sz="2000" b="0" dirty="0">
              <a:latin typeface="+mj-lt"/>
              <a:ea typeface="Gulim" panose="020B0600000101010101" pitchFamily="50" charset="-127"/>
            </a:endParaRPr>
          </a:p>
          <a:p>
            <a:pPr algn="ctr">
              <a:buFontTx/>
              <a:buNone/>
            </a:pPr>
            <a:endParaRPr lang="en-US" altLang="ko-KR" sz="2000" b="0" dirty="0">
              <a:latin typeface="+mj-lt"/>
              <a:ea typeface="Gulim" panose="020B0600000101010101" pitchFamily="50" charset="-127"/>
            </a:endParaRPr>
          </a:p>
        </p:txBody>
      </p:sp>
      <p:sp>
        <p:nvSpPr>
          <p:cNvPr id="5124" name="Rectangle 12"/>
          <p:cNvSpPr>
            <a:spLocks noChangeArrowheads="1"/>
          </p:cNvSpPr>
          <p:nvPr/>
        </p:nvSpPr>
        <p:spPr bwMode="auto">
          <a:xfrm>
            <a:off x="1752600" y="228213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ko-KR" sz="2000" dirty="0">
                <a:latin typeface="+mj-lt"/>
                <a:ea typeface="宋体" panose="02010600030101010101" pitchFamily="2" charset="-122"/>
              </a:rPr>
              <a:t>Authors:</a:t>
            </a:r>
            <a:endParaRPr lang="en-US" altLang="ko-KR" sz="2000" b="0" dirty="0">
              <a:latin typeface="+mj-lt"/>
              <a:ea typeface="宋体" panose="02010600030101010101" pitchFamily="2" charset="-122"/>
            </a:endParaRPr>
          </a:p>
        </p:txBody>
      </p:sp>
      <p:graphicFrame>
        <p:nvGraphicFramePr>
          <p:cNvPr id="15" name="Table 7"/>
          <p:cNvGraphicFramePr>
            <a:graphicFrameLocks noGrp="1"/>
          </p:cNvGraphicFramePr>
          <p:nvPr/>
        </p:nvGraphicFramePr>
        <p:xfrm>
          <a:off x="1905000" y="2868930"/>
          <a:ext cx="7924800" cy="2252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112912"/>
                <a:gridCol w="2232248"/>
                <a:gridCol w="2598440"/>
              </a:tblGrid>
              <a:tr h="6223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err="1" smtClean="0">
                          <a:solidFill>
                            <a:schemeClr val="tx1"/>
                          </a:solidFill>
                          <a:sym typeface="+mn-ea"/>
                        </a:rPr>
                        <a:t>LiNan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Corporation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rtl="0"/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No.9 Wu Xing Section</a:t>
                      </a:r>
                      <a:endParaRPr kumimoji="0" lang="en-US" altLang="zh-CN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rtl="0"/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Xi </a:t>
                      </a:r>
                      <a:r>
                        <a:rPr kumimoji="0" lang="en-US" altLang="zh-CN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Feng</a:t>
                      </a: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Road</a:t>
                      </a:r>
                      <a:endParaRPr kumimoji="0" lang="en-US" altLang="zh-CN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rtl="0"/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Xi’an, Shaanxi Province </a:t>
                      </a:r>
                      <a:r>
                        <a:rPr kumimoji="0" lang="en-US" altLang="zh-CN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P.R.China</a:t>
                      </a:r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li.nan25@zte.com.cn</a:t>
                      </a: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sym typeface="+mn-ea"/>
                        </a:rPr>
                        <a:t>Sun Bo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400" dirty="0" smtClean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</a:rPr>
                        <a:t>sun.bo1@zte.com.cn</a:t>
                      </a: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sym typeface="+mn-ea"/>
                        </a:rPr>
                        <a:t>JiaQichen</a:t>
                      </a:r>
                      <a:endParaRPr lang="en-US" altLang="zh-CN" sz="1400" dirty="0" smtClean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</a:rPr>
                        <a:t>jia.qichen@zte.com.cn</a:t>
                      </a: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sym typeface="+mn-ea"/>
                        </a:rPr>
                        <a:t>FangYonggang</a:t>
                      </a:r>
                      <a:endParaRPr lang="en-US" altLang="zh-CN" sz="1400" dirty="0" smtClean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 dirty="0">
                          <a:solidFill>
                            <a:schemeClr val="tx1"/>
                          </a:solidFill>
                        </a:rPr>
                        <a:t>ZTE(TX)</a:t>
                      </a:r>
                      <a:endParaRPr lang="en-US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rtl="0">
                        <a:buNone/>
                      </a:pPr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sym typeface="+mn-ea"/>
                        </a:rPr>
                        <a:t>yfang@ztetx.com</a:t>
                      </a: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Introduction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84200" y="1676400"/>
            <a:ext cx="11074400" cy="4267200"/>
          </a:xfrm>
        </p:spPr>
        <p:txBody>
          <a:bodyPr/>
          <a:lstStyle/>
          <a:p>
            <a:r>
              <a:rPr lang="en-US" altLang="ko-KR" sz="2400" dirty="0">
                <a:sym typeface="+mn-ea"/>
              </a:rPr>
              <a:t>Multi-AP has been discussed in several contributions[1][2][3] as one of the</a:t>
            </a:r>
            <a:r>
              <a:rPr lang="en-US" altLang="ko-KR" dirty="0">
                <a:sym typeface="+mn-ea"/>
              </a:rPr>
              <a:t> key features </a:t>
            </a:r>
            <a:r>
              <a:rPr lang="en-US" altLang="ko-KR" sz="2400" dirty="0">
                <a:sym typeface="+mn-ea"/>
              </a:rPr>
              <a:t>for EHT.</a:t>
            </a:r>
            <a:endParaRPr lang="en-US" dirty="0" smtClean="0">
              <a:sym typeface="+mn-ea"/>
            </a:endParaRPr>
          </a:p>
          <a:p>
            <a:pPr lvl="1"/>
            <a:r>
              <a:rPr lang="en-US" dirty="0" smtClean="0">
                <a:sym typeface="+mn-ea"/>
              </a:rPr>
              <a:t>Discussed Multi-AP related topics in EHT include:</a:t>
            </a:r>
            <a:endParaRPr lang="en-US" dirty="0" smtClean="0">
              <a:sym typeface="+mn-ea"/>
            </a:endParaRPr>
          </a:p>
          <a:p>
            <a:pPr lvl="2"/>
            <a:r>
              <a:rPr lang="en-US" dirty="0" smtClean="0">
                <a:sym typeface="+mn-ea"/>
              </a:rPr>
              <a:t>Coordinated OFDMA, Coordinated Beamforming and nulling, Coordinated Spatial Reuse.etc.</a:t>
            </a:r>
            <a:endParaRPr lang="en-US" dirty="0" smtClean="0">
              <a:sym typeface="+mn-ea"/>
            </a:endParaRPr>
          </a:p>
          <a:p>
            <a:pPr lvl="2"/>
            <a:r>
              <a:rPr lang="en-US" dirty="0" smtClean="0">
                <a:sym typeface="+mn-ea"/>
              </a:rPr>
              <a:t>Joint transmission,joint distributed MU-MIMO[4],etc.</a:t>
            </a:r>
            <a:endParaRPr lang="en-US" dirty="0" smtClean="0">
              <a:sym typeface="+mn-ea"/>
            </a:endParaRPr>
          </a:p>
          <a:p>
            <a:pPr lvl="1"/>
            <a:r>
              <a:rPr lang="en-US" dirty="0" smtClean="0">
                <a:sym typeface="+mn-ea"/>
              </a:rPr>
              <a:t>Multi-AP is applied in EHT to achieve enhanced throughput, enhanced reliability , reduced latency and jitter.</a:t>
            </a:r>
            <a:endParaRPr lang="en-US" dirty="0" smtClean="0">
              <a:sym typeface="+mn-ea"/>
            </a:endParaRPr>
          </a:p>
          <a:p>
            <a:pPr lvl="2"/>
            <a:endParaRPr lang="en-US" sz="2400"/>
          </a:p>
          <a:p>
            <a:r>
              <a:rPr lang="en-US" altLang="ko-KR" sz="2400" dirty="0">
                <a:sym typeface="+mn-ea"/>
              </a:rPr>
              <a:t>In this contribution, we discuss a general multi-AP transmission procedure to be considered for EHT.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ym typeface="+mn-ea"/>
              </a:rPr>
              <a:t>Multi-AP Operation in EHT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8000" y="1691640"/>
            <a:ext cx="11074400" cy="4267200"/>
          </a:xfrm>
        </p:spPr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  <a:sym typeface="+mn-ea"/>
              </a:rPr>
              <a:t>Under typical multi-AP scenarios, such as enterprise network, home network and commercial network, a group of APs are connected by wired or wireless backhaul link. We can call it a multi-AP network or a multi-AP group.</a:t>
            </a:r>
            <a:endParaRPr lang="en-US" altLang="zh-CN" dirty="0">
              <a:solidFill>
                <a:schemeClr val="tx1"/>
              </a:solidFill>
              <a:sym typeface="+mn-ea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altLang="zh-CN" dirty="0" smtClean="0">
              <a:solidFill>
                <a:schemeClr val="tx1"/>
              </a:solidFill>
              <a:sym typeface="+mn-ea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en-GB" dirty="0" smtClean="0">
                <a:solidFill>
                  <a:schemeClr val="tx1"/>
                </a:solidFill>
                <a:sym typeface="+mn-ea"/>
              </a:rPr>
              <a:t>A </a:t>
            </a:r>
            <a:r>
              <a:rPr lang="en-US" altLang="en-GB" sz="2000" dirty="0" smtClean="0">
                <a:solidFill>
                  <a:schemeClr val="tx1"/>
                </a:solidFill>
                <a:sym typeface="+mn-ea"/>
              </a:rPr>
              <a:t>multi-AP network may have a central node or not.</a:t>
            </a:r>
            <a:endParaRPr lang="en-US" altLang="en-GB" sz="2000" dirty="0" smtClean="0">
              <a:solidFill>
                <a:schemeClr val="tx1"/>
              </a:solidFill>
              <a:sym typeface="+mn-ea"/>
            </a:endParaRPr>
          </a:p>
          <a:p>
            <a:pPr marL="685800" lvl="2" indent="-34290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A </a:t>
            </a:r>
            <a:r>
              <a:rPr lang="en-US" altLang="zh-CN" dirty="0">
                <a:solidFill>
                  <a:schemeClr val="tx1"/>
                </a:solidFill>
                <a:sym typeface="+mn-ea"/>
              </a:rPr>
              <a:t>central node is helpful in multiple APs' management, resource scheduling and time synchronization. However, </a:t>
            </a:r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since all the management </a:t>
            </a:r>
            <a:r>
              <a:rPr lang="en-US" altLang="zh-CN" dirty="0">
                <a:solidFill>
                  <a:schemeClr val="tx1"/>
                </a:solidFill>
                <a:sym typeface="+mn-ea"/>
              </a:rPr>
              <a:t>information </a:t>
            </a:r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is only kept in </a:t>
            </a:r>
            <a:r>
              <a:rPr lang="en-US" altLang="zh-CN" dirty="0">
                <a:solidFill>
                  <a:schemeClr val="tx1"/>
                </a:solidFill>
                <a:sym typeface="+mn-ea"/>
              </a:rPr>
              <a:t>the central node, once the central node </a:t>
            </a:r>
            <a:r>
              <a:rPr lang="en-US" altLang="zh-CN" dirty="0" err="1" smtClean="0">
                <a:solidFill>
                  <a:schemeClr val="tx1"/>
                </a:solidFill>
                <a:sym typeface="+mn-ea"/>
              </a:rPr>
              <a:t>goes</a:t>
            </a:r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 wrong, the whole network will break down.</a:t>
            </a:r>
            <a:endParaRPr lang="en-US" altLang="zh-CN" dirty="0" smtClean="0">
              <a:solidFill>
                <a:schemeClr val="tx1"/>
              </a:solidFill>
              <a:sym typeface="+mn-ea"/>
            </a:endParaRPr>
          </a:p>
          <a:p>
            <a:pPr marL="685800" lvl="2" indent="-34290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In </a:t>
            </a:r>
            <a:r>
              <a:rPr lang="en-US" altLang="zh-CN" dirty="0">
                <a:solidFill>
                  <a:schemeClr val="tx1"/>
                </a:solidFill>
                <a:sym typeface="+mn-ea"/>
              </a:rPr>
              <a:t>a network without a central node, an AP has to </a:t>
            </a:r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communicate </a:t>
            </a:r>
            <a:r>
              <a:rPr lang="en-US" altLang="zh-CN" dirty="0">
                <a:solidFill>
                  <a:schemeClr val="tx1"/>
                </a:solidFill>
                <a:sym typeface="+mn-ea"/>
              </a:rPr>
              <a:t>with each </a:t>
            </a:r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neighbor </a:t>
            </a:r>
            <a:r>
              <a:rPr lang="en-US" altLang="zh-CN" dirty="0">
                <a:solidFill>
                  <a:schemeClr val="tx1"/>
                </a:solidFill>
                <a:sym typeface="+mn-ea"/>
              </a:rPr>
              <a:t>AP for coordination, which will result in signaling overhead and processing </a:t>
            </a:r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complexity.</a:t>
            </a:r>
            <a:endParaRPr lang="en-US" altLang="zh-CN" dirty="0" smtClean="0">
              <a:solidFill>
                <a:schemeClr val="tx1"/>
              </a:solidFill>
              <a:sym typeface="+mn-ea"/>
            </a:endParaRPr>
          </a:p>
          <a:p>
            <a:pPr marL="685800" lvl="2" indent="-342900">
              <a:buFont typeface="Arial" panose="020B0604020202020204" pitchFamily="34" charset="0"/>
              <a:buChar char="•"/>
            </a:pPr>
            <a:endParaRPr lang="en-US" altLang="zh-CN" dirty="0">
              <a:solidFill>
                <a:schemeClr val="tx1"/>
              </a:solidFill>
              <a:sym typeface="+mn-ea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The </a:t>
            </a:r>
            <a:r>
              <a:rPr lang="en-US" altLang="zh-CN" dirty="0">
                <a:solidFill>
                  <a:schemeClr val="tx1"/>
                </a:solidFill>
                <a:sym typeface="+mn-ea"/>
              </a:rPr>
              <a:t>multi-AP </a:t>
            </a:r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network may be variable to meet the requirements of </a:t>
            </a:r>
            <a:r>
              <a:rPr lang="en-US" altLang="zh-CN" dirty="0">
                <a:solidFill>
                  <a:schemeClr val="tx1"/>
                </a:solidFill>
                <a:sym typeface="+mn-ea"/>
              </a:rPr>
              <a:t>typical </a:t>
            </a:r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use scenarios </a:t>
            </a:r>
            <a:r>
              <a:rPr lang="en-US" altLang="zh-CN" dirty="0">
                <a:solidFill>
                  <a:schemeClr val="tx1"/>
                </a:solidFill>
                <a:sym typeface="+mn-ea"/>
              </a:rPr>
              <a:t>and market </a:t>
            </a:r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need. The </a:t>
            </a:r>
            <a:r>
              <a:rPr lang="en-US" altLang="zh-CN" dirty="0">
                <a:solidFill>
                  <a:schemeClr val="tx1"/>
                </a:solidFill>
                <a:sym typeface="+mn-ea"/>
              </a:rPr>
              <a:t>multi-AP operation in EHT should </a:t>
            </a:r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be carefully designed to fully </a:t>
            </a:r>
            <a:r>
              <a:rPr lang="en-US" altLang="zh-CN" dirty="0">
                <a:solidFill>
                  <a:schemeClr val="tx1"/>
                </a:solidFill>
                <a:sym typeface="+mn-ea"/>
              </a:rPr>
              <a:t>support </a:t>
            </a:r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the flexibility.</a:t>
            </a:r>
            <a:endParaRPr lang="en-US" altLang="zh-CN" dirty="0" smtClean="0">
              <a:solidFill>
                <a:schemeClr val="tx1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矩形 24"/>
          <p:cNvSpPr/>
          <p:nvPr/>
        </p:nvSpPr>
        <p:spPr>
          <a:xfrm>
            <a:off x="292735" y="5618480"/>
            <a:ext cx="2330450" cy="774700"/>
          </a:xfrm>
          <a:prstGeom prst="rect">
            <a:avLst/>
          </a:prstGeom>
          <a:ln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58800" y="651510"/>
            <a:ext cx="11074400" cy="914400"/>
          </a:xfrm>
        </p:spPr>
        <p:txBody>
          <a:bodyPr/>
          <a:lstStyle/>
          <a:p>
            <a:r>
              <a:rPr lang="en-US" altLang="zh-CN">
                <a:solidFill>
                  <a:schemeClr val="tx1"/>
                </a:solidFill>
              </a:rPr>
              <a:t>Examples</a:t>
            </a:r>
            <a:r>
              <a:rPr lang="en-US" altLang="zh-CN"/>
              <a:t> of Multi-AP Network</a:t>
            </a:r>
            <a:endParaRPr lang="en-US" altLang="zh-CN"/>
          </a:p>
        </p:txBody>
      </p:sp>
      <p:sp>
        <p:nvSpPr>
          <p:cNvPr id="13" name="上下箭头 7"/>
          <p:cNvSpPr/>
          <p:nvPr/>
        </p:nvSpPr>
        <p:spPr>
          <a:xfrm rot="5400000">
            <a:off x="724535" y="5495925"/>
            <a:ext cx="199390" cy="736600"/>
          </a:xfrm>
          <a:prstGeom prst="up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14" name="文本框 13"/>
          <p:cNvSpPr txBox="1"/>
          <p:nvPr/>
        </p:nvSpPr>
        <p:spPr>
          <a:xfrm>
            <a:off x="1255395" y="5618480"/>
            <a:ext cx="1649730" cy="49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Wired or </a:t>
            </a:r>
            <a:r>
              <a:rPr lang="en-US" altLang="zh-CN" sz="1400"/>
              <a:t>wireless </a:t>
            </a:r>
            <a:r>
              <a:rPr lang="en-US" altLang="zh-CN"/>
              <a:t>backhaul link</a:t>
            </a:r>
            <a:endParaRPr lang="en-US" altLang="zh-CN"/>
          </a:p>
        </p:txBody>
      </p:sp>
      <p:graphicFrame>
        <p:nvGraphicFramePr>
          <p:cNvPr id="18" name="对象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73914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" r:id="rId1" imgW="914400" imgH="215900" progId="Equation.KSEE3">
                  <p:embed/>
                </p:oleObj>
              </mc:Choice>
              <mc:Fallback>
                <p:oleObj name="" r:id="rId1" imgW="914400" imgH="2159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7391400" y="3321050"/>
                        <a:ext cx="9144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对象 18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73914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" r:id="rId3" imgW="914400" imgH="215900" progId="Equation.KSEE3">
                  <p:embed/>
                </p:oleObj>
              </mc:Choice>
              <mc:Fallback>
                <p:oleObj name="" r:id="rId3" imgW="914400" imgH="215900" progId="Equation.KSEE3">
                  <p:embed/>
                  <p:pic>
                    <p:nvPicPr>
                      <p:cNvPr id="0" name="图片 102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7391400" y="3321050"/>
                        <a:ext cx="9144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5" name="直接连接符 34"/>
          <p:cNvCxnSpPr/>
          <p:nvPr/>
        </p:nvCxnSpPr>
        <p:spPr>
          <a:xfrm flipH="1">
            <a:off x="519430" y="6233795"/>
            <a:ext cx="673100" cy="10160"/>
          </a:xfrm>
          <a:prstGeom prst="line">
            <a:avLst/>
          </a:prstGeom>
          <a:ln>
            <a:prstDash val="sysDash"/>
            <a:headEnd type="triangl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6" name="文本框 35"/>
          <p:cNvSpPr txBox="1"/>
          <p:nvPr/>
        </p:nvSpPr>
        <p:spPr>
          <a:xfrm>
            <a:off x="1331595" y="6096000"/>
            <a:ext cx="108648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/>
              <a:t>wireless link</a:t>
            </a:r>
            <a:endParaRPr lang="en-US" altLang="zh-CN"/>
          </a:p>
        </p:txBody>
      </p:sp>
      <p:sp>
        <p:nvSpPr>
          <p:cNvPr id="39" name="内容占位符 38"/>
          <p:cNvSpPr>
            <a:spLocks noGrp="1"/>
          </p:cNvSpPr>
          <p:nvPr>
            <p:ph idx="1"/>
          </p:nvPr>
        </p:nvSpPr>
        <p:spPr>
          <a:xfrm>
            <a:off x="7353935" y="1828800"/>
            <a:ext cx="4228465" cy="4267200"/>
          </a:xfrm>
        </p:spPr>
        <p:txBody>
          <a:bodyPr/>
          <a:lstStyle/>
          <a:p>
            <a:r>
              <a:rPr lang="en-US" altLang="zh-CN" sz="1800" b="0" dirty="0" smtClean="0"/>
              <a:t>Each of the two multi-AP networks/groups </a:t>
            </a:r>
            <a:r>
              <a:rPr lang="en-US" altLang="zh-CN" sz="1800" b="0" dirty="0"/>
              <a:t>includes four APs</a:t>
            </a:r>
            <a:r>
              <a:rPr lang="en-US" altLang="zh-CN" sz="1800" b="0" dirty="0">
                <a:solidFill>
                  <a:srgbClr val="2F05E1"/>
                </a:solidFill>
                <a:ea typeface="宋体" panose="02010600030101010101" pitchFamily="2" charset="-122"/>
              </a:rPr>
              <a:t>.</a:t>
            </a:r>
            <a:endParaRPr lang="en-US" altLang="zh-CN" sz="1800" b="0" dirty="0">
              <a:solidFill>
                <a:srgbClr val="2F05E1"/>
              </a:solidFill>
              <a:ea typeface="宋体" panose="02010600030101010101" pitchFamily="2" charset="-122"/>
            </a:endParaRPr>
          </a:p>
          <a:p>
            <a:r>
              <a:rPr lang="en-US" altLang="zh-CN" sz="1800" b="0" dirty="0">
                <a:solidFill>
                  <a:schemeClr val="tx1"/>
                </a:solidFill>
                <a:effectLst/>
              </a:rPr>
              <a:t>In one example, AP1 is a central node of this multi-AP </a:t>
            </a:r>
            <a:r>
              <a:rPr lang="en-US" altLang="zh-CN" sz="1800" b="0" dirty="0" smtClean="0">
                <a:solidFill>
                  <a:schemeClr val="tx1"/>
                </a:solidFill>
                <a:effectLst/>
              </a:rPr>
              <a:t>network; </a:t>
            </a:r>
            <a:r>
              <a:rPr lang="en-US" altLang="zh-CN" sz="1800" b="0" dirty="0">
                <a:solidFill>
                  <a:schemeClr val="tx1"/>
                </a:solidFill>
                <a:effectLst/>
              </a:rPr>
              <a:t>while in the other example, no central node exists.</a:t>
            </a:r>
            <a:endParaRPr lang="en-US" altLang="zh-CN" sz="1800" b="0" dirty="0">
              <a:solidFill>
                <a:schemeClr val="tx1"/>
              </a:solidFill>
            </a:endParaRPr>
          </a:p>
          <a:p>
            <a:r>
              <a:rPr lang="en-US" altLang="zh-CN" sz="1800" b="0" dirty="0"/>
              <a:t>Each AP in the multi-AP network/group </a:t>
            </a:r>
            <a:r>
              <a:rPr lang="en-US" altLang="zh-CN" sz="1800" b="0" dirty="0" smtClean="0"/>
              <a:t>announces its </a:t>
            </a:r>
            <a:r>
              <a:rPr lang="en-US" altLang="zh-CN" sz="1800" b="0" dirty="0"/>
              <a:t>multi-AP capability in beacon </a:t>
            </a:r>
            <a:r>
              <a:rPr lang="en-US" altLang="zh-CN" sz="1800" b="0" dirty="0" smtClean="0"/>
              <a:t>frames, in both networks. </a:t>
            </a:r>
            <a:endParaRPr lang="en-US" altLang="zh-CN" sz="1800" b="0" dirty="0"/>
          </a:p>
          <a:p>
            <a:r>
              <a:rPr lang="en-US" altLang="zh-CN" sz="1800" b="0" dirty="0"/>
              <a:t>A STA(e.g. STA1) initiates association with one AP of this network (e.g. AP2 ) and </a:t>
            </a:r>
            <a:r>
              <a:rPr lang="en-US" altLang="zh-CN" sz="1800" b="0" dirty="0">
                <a:sym typeface="+mn-ea"/>
              </a:rPr>
              <a:t>declares its support of multi-AP operation. </a:t>
            </a:r>
            <a:endParaRPr lang="en-US" altLang="zh-CN" sz="1800" b="0" dirty="0"/>
          </a:p>
          <a:p>
            <a:endParaRPr lang="en-US" altLang="zh-CN" sz="1800" b="0" dirty="0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800" y="1663700"/>
            <a:ext cx="3903980" cy="243268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18180" y="3910330"/>
            <a:ext cx="3827145" cy="233362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ym typeface="+mn-ea"/>
              </a:rPr>
              <a:t>Before A Multi-AP Transmission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8000" y="1828800"/>
            <a:ext cx="11074400" cy="4267200"/>
          </a:xfrm>
        </p:spPr>
        <p:txBody>
          <a:bodyPr/>
          <a:lstStyle/>
          <a:p>
            <a:r>
              <a:rPr lang="en-US" altLang="zh-CN" sz="2000" b="0" dirty="0">
                <a:solidFill>
                  <a:schemeClr val="tx1"/>
                </a:solidFill>
                <a:sym typeface="+mn-ea"/>
              </a:rPr>
              <a:t>A Multi-AP </a:t>
            </a:r>
            <a:r>
              <a:rPr lang="en-US" altLang="zh-CN" sz="2000" b="0" dirty="0" err="1">
                <a:solidFill>
                  <a:schemeClr val="tx1"/>
                </a:solidFill>
                <a:sym typeface="+mn-ea"/>
              </a:rPr>
              <a:t>transmission</a:t>
            </a:r>
            <a:r>
              <a:rPr lang="en-US" altLang="zh-CN" sz="2000" b="0" dirty="0">
                <a:solidFill>
                  <a:schemeClr val="tx1"/>
                </a:solidFill>
                <a:sym typeface="+mn-ea"/>
              </a:rPr>
              <a:t> is joint or </a:t>
            </a:r>
            <a:r>
              <a:rPr lang="en-US" altLang="zh-CN" sz="2000" b="0" dirty="0" err="1">
                <a:solidFill>
                  <a:schemeClr val="tx1"/>
                </a:solidFill>
                <a:sym typeface="+mn-ea"/>
              </a:rPr>
              <a:t>coordinated,and</a:t>
            </a:r>
            <a:r>
              <a:rPr lang="en-US" altLang="zh-CN" sz="2000" b="0" dirty="0">
                <a:solidFill>
                  <a:schemeClr val="tx1"/>
                </a:solidFill>
                <a:sym typeface="+mn-ea"/>
              </a:rPr>
              <a:t> could be initiated by AP or non-AP STA based on  scenarios and/or </a:t>
            </a:r>
            <a:r>
              <a:rPr lang="en-US" altLang="zh-CN" sz="2000" b="0" dirty="0" err="1">
                <a:solidFill>
                  <a:schemeClr val="tx1"/>
                </a:solidFill>
                <a:sym typeface="+mn-ea"/>
              </a:rPr>
              <a:t>QoS</a:t>
            </a:r>
            <a:r>
              <a:rPr lang="en-US" altLang="zh-CN" sz="2000" b="0" dirty="0">
                <a:solidFill>
                  <a:schemeClr val="tx1"/>
                </a:solidFill>
                <a:sym typeface="+mn-ea"/>
              </a:rPr>
              <a:t> requirements.</a:t>
            </a:r>
            <a:endParaRPr lang="en-US" altLang="zh-CN" sz="2000" b="0" dirty="0">
              <a:solidFill>
                <a:schemeClr val="tx1"/>
              </a:solidFill>
              <a:sym typeface="+mn-ea"/>
            </a:endParaRPr>
          </a:p>
          <a:p>
            <a:endParaRPr lang="en-US" altLang="zh-CN" sz="2000" b="0" dirty="0">
              <a:solidFill>
                <a:schemeClr val="tx1"/>
              </a:solidFill>
              <a:sym typeface="+mn-ea"/>
            </a:endParaRPr>
          </a:p>
          <a:p>
            <a:r>
              <a:rPr lang="en-US" altLang="zh-CN" sz="2000" b="0" dirty="0">
                <a:solidFill>
                  <a:schemeClr val="tx1"/>
                </a:solidFill>
                <a:sym typeface="+mn-ea"/>
              </a:rPr>
              <a:t>Before multi-AP transmission, APs participating in a </a:t>
            </a:r>
            <a:r>
              <a:rPr lang="en-US" altLang="zh-CN" sz="2000" b="0" dirty="0" err="1">
                <a:solidFill>
                  <a:schemeClr val="tx1"/>
                </a:solidFill>
                <a:sym typeface="+mn-ea"/>
              </a:rPr>
              <a:t>multi</a:t>
            </a:r>
            <a:r>
              <a:rPr lang="en-US" altLang="zh-CN" sz="2000" b="0" dirty="0">
                <a:solidFill>
                  <a:schemeClr val="tx1"/>
                </a:solidFill>
                <a:sym typeface="+mn-ea"/>
              </a:rPr>
              <a:t>-AP transmission should be decided ,either by the associated AP, or by the central AP if there is one in the multi-AP network, or if needed .</a:t>
            </a:r>
            <a:endParaRPr lang="en-US" altLang="zh-CN" sz="2000" b="0" dirty="0">
              <a:solidFill>
                <a:schemeClr val="tx1"/>
              </a:solidFill>
              <a:sym typeface="+mn-ea"/>
            </a:endParaRPr>
          </a:p>
          <a:p>
            <a:pPr lvl="1"/>
            <a:r>
              <a:rPr lang="en-US" altLang="zh-CN" sz="1800" b="0" dirty="0">
                <a:solidFill>
                  <a:schemeClr val="tx1"/>
                </a:solidFill>
                <a:sym typeface="+mn-ea"/>
              </a:rPr>
              <a:t>The AP knows the topology of the multi-AP network, load status information of each AP, link conditions between APs, measurements reports and capabilities information of the STAs.</a:t>
            </a:r>
            <a:endParaRPr lang="en-US" altLang="zh-CN" sz="1800" b="0" dirty="0">
              <a:solidFill>
                <a:schemeClr val="tx1"/>
              </a:solidFill>
              <a:sym typeface="+mn-ea"/>
            </a:endParaRPr>
          </a:p>
          <a:p>
            <a:pPr lvl="1"/>
            <a:endParaRPr lang="en-US" altLang="zh-CN" sz="2000" b="0" dirty="0">
              <a:solidFill>
                <a:schemeClr val="tx1"/>
              </a:solidFill>
              <a:sym typeface="+mn-ea"/>
            </a:endParaRPr>
          </a:p>
          <a:p>
            <a:pPr lvl="0"/>
            <a:r>
              <a:rPr lang="en-US" altLang="zh-CN" sz="2000" b="0" dirty="0">
                <a:solidFill>
                  <a:schemeClr val="tx1"/>
                </a:solidFill>
                <a:sym typeface="+mn-ea"/>
              </a:rPr>
              <a:t>However, a </a:t>
            </a:r>
            <a:r>
              <a:rPr lang="en-US" altLang="zh-CN" sz="2000" b="0" dirty="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STA has better knowledge of air interface condition from the STA side, such as which AP could be heard. Besides, STA has the latest </a:t>
            </a:r>
            <a:r>
              <a:rPr lang="en-US" altLang="zh-CN" sz="2000" b="0" dirty="0" err="1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fronthaul</a:t>
            </a:r>
            <a:r>
              <a:rPr lang="en-US" altLang="zh-CN" sz="2000" b="0" dirty="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link measurement results.</a:t>
            </a:r>
            <a:endParaRPr lang="en-US" altLang="zh-CN" sz="2000" b="0" dirty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pPr lvl="0"/>
            <a:endParaRPr lang="en-US" altLang="zh-CN" sz="2000" b="0" dirty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pPr lvl="0"/>
            <a:r>
              <a:rPr lang="en-US" altLang="zh-CN" sz="2000" b="0" dirty="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It's suggested that there is a </a:t>
            </a:r>
            <a:r>
              <a:rPr lang="zh-CN" altLang="en-US" sz="2000" b="0" dirty="0">
                <a:solidFill>
                  <a:schemeClr val="tx1"/>
                </a:solidFill>
                <a:sym typeface="+mn-ea"/>
              </a:rPr>
              <a:t>"preparation stage" </a:t>
            </a:r>
            <a:r>
              <a:rPr lang="en-US" altLang="zh-CN" sz="2000" b="0" dirty="0">
                <a:solidFill>
                  <a:schemeClr val="tx1"/>
                </a:solidFill>
                <a:sym typeface="+mn-ea"/>
              </a:rPr>
              <a:t>before multi-AP transmission in order that </a:t>
            </a:r>
            <a:r>
              <a:rPr lang="en-US" altLang="zh-CN" sz="2000" b="0" dirty="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the STA could suggest a set of recommended APs for </a:t>
            </a:r>
            <a:r>
              <a:rPr lang="en-US" altLang="zh-CN" sz="2000" b="0" dirty="0">
                <a:solidFill>
                  <a:schemeClr val="tx1"/>
                </a:solidFill>
                <a:sym typeface="+mn-ea"/>
              </a:rPr>
              <a:t>joint/coordinated transmission to the associated AP for</a:t>
            </a:r>
            <a:r>
              <a:rPr lang="en-US" altLang="zh-CN" sz="2000" b="0" dirty="0">
                <a:sym typeface="+mn-ea"/>
              </a:rPr>
              <a:t> reference.</a:t>
            </a:r>
            <a:endParaRPr lang="en-US" altLang="zh-CN" sz="1800" b="0" dirty="0">
              <a:sym typeface="+mn-ea"/>
            </a:endParaRPr>
          </a:p>
          <a:p>
            <a:pPr marL="0" indent="0">
              <a:buNone/>
            </a:pPr>
            <a:endParaRPr lang="zh-CN" altLang="en-US" sz="1800" dirty="0"/>
          </a:p>
          <a:p>
            <a:endParaRPr lang="en-US" altLang="zh-CN" sz="1800" b="0" dirty="0">
              <a:sym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椭圆 4"/>
          <p:cNvSpPr/>
          <p:nvPr/>
        </p:nvSpPr>
        <p:spPr>
          <a:xfrm rot="600000">
            <a:off x="6739890" y="3080385"/>
            <a:ext cx="4572000" cy="16002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椭圆 5"/>
          <p:cNvSpPr/>
          <p:nvPr/>
        </p:nvSpPr>
        <p:spPr>
          <a:xfrm rot="600000">
            <a:off x="8200390" y="3391535"/>
            <a:ext cx="3039745" cy="1299210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sym typeface="+mn-ea"/>
              </a:rPr>
              <a:t>An Example of </a:t>
            </a:r>
            <a:r>
              <a:rPr lang="en-US" altLang="en-US" dirty="0" smtClean="0">
                <a:sym typeface="+mn-ea"/>
              </a:rPr>
              <a:t>Multi-AP Transmission Procedure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6360" y="1426845"/>
            <a:ext cx="6403975" cy="4267200"/>
          </a:xfrm>
        </p:spPr>
        <p:txBody>
          <a:bodyPr/>
          <a:lstStyle/>
          <a:p>
            <a:pPr marL="0" lvl="1" indent="0">
              <a:buNone/>
            </a:pPr>
            <a:r>
              <a:rPr lang="en-US" altLang="zh-CN" sz="1600" b="1">
                <a:solidFill>
                  <a:schemeClr val="tx1"/>
                </a:solidFill>
                <a:sym typeface="+mn-ea"/>
              </a:rPr>
              <a:t>Association stage</a:t>
            </a:r>
            <a:endParaRPr lang="en-US" altLang="zh-CN" sz="1800" b="0">
              <a:solidFill>
                <a:schemeClr val="tx1"/>
              </a:solidFill>
            </a:endParaRPr>
          </a:p>
          <a:p>
            <a:pPr lvl="0"/>
            <a:r>
              <a:rPr lang="en-US" altLang="zh-CN" sz="1600" b="0">
                <a:solidFill>
                  <a:schemeClr val="tx1"/>
                </a:solidFill>
              </a:rPr>
              <a:t>STA1 exchanges multi-AP capability with AP2, acquiring information about whether AP2 supports multi-AP capability and which  multi-AP network it belongs to,  the member information of the </a:t>
            </a:r>
            <a:r>
              <a:rPr lang="en-US" altLang="zh-CN" sz="1600" b="0">
                <a:solidFill>
                  <a:schemeClr val="tx1"/>
                </a:solidFill>
                <a:sym typeface="+mn-ea"/>
              </a:rPr>
              <a:t>multi-AP network.</a:t>
            </a:r>
            <a:endParaRPr lang="en-US" altLang="zh-CN" sz="1600" b="0">
              <a:solidFill>
                <a:schemeClr val="tx1"/>
              </a:solidFill>
              <a:sym typeface="+mn-ea"/>
            </a:endParaRPr>
          </a:p>
          <a:p>
            <a:pPr marL="0" lvl="0" indent="0">
              <a:buNone/>
            </a:pPr>
            <a:r>
              <a:rPr lang="en-US" altLang="zh-CN" sz="1600">
                <a:solidFill>
                  <a:schemeClr val="tx1"/>
                </a:solidFill>
                <a:sym typeface="+mn-ea"/>
              </a:rPr>
              <a:t>P</a:t>
            </a:r>
            <a:r>
              <a:rPr lang="zh-CN" altLang="en-US" sz="1600">
                <a:solidFill>
                  <a:schemeClr val="tx1"/>
                </a:solidFill>
                <a:sym typeface="+mn-ea"/>
              </a:rPr>
              <a:t>reparation stage</a:t>
            </a:r>
            <a:endParaRPr lang="en-US" altLang="zh-CN" sz="1600" b="0">
              <a:solidFill>
                <a:schemeClr val="tx1"/>
              </a:solidFill>
              <a:sym typeface="+mn-ea"/>
            </a:endParaRPr>
          </a:p>
          <a:p>
            <a:pPr lvl="0"/>
            <a:r>
              <a:rPr lang="en-US" altLang="zh-CN" sz="1600" b="0">
                <a:solidFill>
                  <a:schemeClr val="tx1"/>
                </a:solidFill>
                <a:sym typeface="+mn-ea"/>
              </a:rPr>
              <a:t>AP2 or STA1 initiates a process for STA1 to decide to perform  joint/ coordinated transmission, and which AP else will be involved in the following multi-AP transmission.</a:t>
            </a:r>
            <a:endParaRPr lang="en-US" altLang="zh-CN" sz="1600" b="0">
              <a:solidFill>
                <a:schemeClr val="tx1"/>
              </a:solidFill>
              <a:sym typeface="+mn-ea"/>
            </a:endParaRPr>
          </a:p>
          <a:p>
            <a:pPr lvl="0"/>
            <a:r>
              <a:rPr lang="en-US" altLang="zh-CN" sz="1600" b="0">
                <a:solidFill>
                  <a:schemeClr val="tx1"/>
                </a:solidFill>
                <a:sym typeface="+mn-ea"/>
              </a:rPr>
              <a:t>STA1 may send r</a:t>
            </a:r>
            <a:r>
              <a:rPr lang="en-US" altLang="en-GB" sz="1600" b="0" dirty="0" smtClean="0">
                <a:solidFill>
                  <a:schemeClr val="tx1"/>
                </a:solidFill>
                <a:sym typeface="+mn-ea"/>
              </a:rPr>
              <a:t>ecommended APs (AP3 and AP4) </a:t>
            </a:r>
            <a:r>
              <a:rPr lang="en-US" altLang="zh-CN" sz="1600" b="0">
                <a:solidFill>
                  <a:schemeClr val="tx1"/>
                </a:solidFill>
                <a:sym typeface="+mn-ea"/>
              </a:rPr>
              <a:t>to AP2 for multi-AP transmission suggestio</a:t>
            </a:r>
            <a:r>
              <a:rPr lang="en-US" altLang="en-GB" sz="1600" b="0" dirty="0" smtClean="0">
                <a:solidFill>
                  <a:schemeClr val="tx1"/>
                </a:solidFill>
                <a:sym typeface="+mn-ea"/>
              </a:rPr>
              <a:t>n.Recommended APs can be determined by front haul link metric collection, load and access control information, etc.</a:t>
            </a:r>
            <a:endParaRPr lang="en-US" altLang="en-GB" sz="1165" dirty="0" smtClean="0">
              <a:solidFill>
                <a:schemeClr val="tx1"/>
              </a:solidFill>
              <a:sym typeface="+mn-ea"/>
            </a:endParaRPr>
          </a:p>
          <a:p>
            <a:pPr lvl="0"/>
            <a:r>
              <a:rPr lang="en-US" altLang="zh-CN" sz="1600" b="0">
                <a:solidFill>
                  <a:schemeClr val="tx1"/>
                </a:solidFill>
                <a:sym typeface="+mn-ea"/>
              </a:rPr>
              <a:t>AP2 confirms the APs participating in the following transmission(AP2 , AP3) and related configurations for the transmission.</a:t>
            </a:r>
            <a:endParaRPr lang="en-US" altLang="zh-CN" sz="1600" b="0">
              <a:solidFill>
                <a:schemeClr val="tx1"/>
              </a:solidFill>
              <a:sym typeface="+mn-ea"/>
            </a:endParaRPr>
          </a:p>
          <a:p>
            <a:pPr marL="0" lvl="0" indent="0">
              <a:buNone/>
            </a:pPr>
            <a:r>
              <a:rPr lang="zh-CN" altLang="en-US" sz="1600">
                <a:solidFill>
                  <a:schemeClr val="tx1"/>
                </a:solidFill>
                <a:sym typeface="+mn-ea"/>
              </a:rPr>
              <a:t>Transmission stage</a:t>
            </a:r>
            <a:endParaRPr lang="zh-CN" altLang="en-US" sz="1400">
              <a:solidFill>
                <a:schemeClr val="tx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 b="0">
                <a:solidFill>
                  <a:schemeClr val="tx1"/>
                </a:solidFill>
                <a:sym typeface="+mn-ea"/>
              </a:rPr>
              <a:t>Chosen APs of the multi-AP network perform DL/UL multi-AP transmission with STA1.</a:t>
            </a:r>
            <a:endParaRPr lang="en-US" altLang="zh-CN" sz="1600" b="0">
              <a:solidFill>
                <a:schemeClr val="tx1"/>
              </a:solidFill>
            </a:endParaRPr>
          </a:p>
          <a:p>
            <a:pPr marL="0" lvl="0" indent="0">
              <a:buNone/>
            </a:pPr>
            <a:endParaRPr lang="en-US" altLang="zh-CN" sz="1600" b="0" dirty="0" smtClean="0">
              <a:solidFill>
                <a:schemeClr val="tx1"/>
              </a:solidFill>
              <a:sym typeface="+mn-ea"/>
            </a:endParaRPr>
          </a:p>
        </p:txBody>
      </p:sp>
      <p:sp>
        <p:nvSpPr>
          <p:cNvPr id="4" name="矩形 2"/>
          <p:cNvSpPr/>
          <p:nvPr/>
        </p:nvSpPr>
        <p:spPr>
          <a:xfrm>
            <a:off x="9276080" y="2114550"/>
            <a:ext cx="889635" cy="3987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7" name="上下箭头 7"/>
          <p:cNvSpPr/>
          <p:nvPr/>
        </p:nvSpPr>
        <p:spPr>
          <a:xfrm rot="2340000">
            <a:off x="9183370" y="2534285"/>
            <a:ext cx="199390" cy="736600"/>
          </a:xfrm>
          <a:prstGeom prst="up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8" name="矩形 2"/>
          <p:cNvSpPr/>
          <p:nvPr/>
        </p:nvSpPr>
        <p:spPr>
          <a:xfrm>
            <a:off x="8501380" y="3351530"/>
            <a:ext cx="889635" cy="3987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10" name="矩形 2"/>
          <p:cNvSpPr/>
          <p:nvPr/>
        </p:nvSpPr>
        <p:spPr>
          <a:xfrm>
            <a:off x="10134600" y="4191000"/>
            <a:ext cx="889635" cy="3987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12" name="上下箭头 11"/>
          <p:cNvSpPr/>
          <p:nvPr/>
        </p:nvSpPr>
        <p:spPr>
          <a:xfrm rot="20100000">
            <a:off x="10222230" y="2469515"/>
            <a:ext cx="186690" cy="1774190"/>
          </a:xfrm>
          <a:prstGeom prst="upDownArrow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975600" y="4371340"/>
            <a:ext cx="391795" cy="577215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742805" y="5116830"/>
            <a:ext cx="391795" cy="577215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30230" y="5267325"/>
            <a:ext cx="737235" cy="428625"/>
          </a:xfrm>
          <a:prstGeom prst="rect">
            <a:avLst/>
          </a:prstGeom>
        </p:spPr>
      </p:pic>
      <p:sp>
        <p:nvSpPr>
          <p:cNvPr id="22" name="文本框 21"/>
          <p:cNvSpPr txBox="1"/>
          <p:nvPr/>
        </p:nvSpPr>
        <p:spPr>
          <a:xfrm>
            <a:off x="7904480" y="5116830"/>
            <a:ext cx="560705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  <a:endParaRPr lang="en-US" altLang="zh-CN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9662160" y="5694045"/>
            <a:ext cx="55245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  <a:endParaRPr lang="en-US" altLang="zh-CN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0915015" y="5969635"/>
            <a:ext cx="55245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STA3</a:t>
            </a:r>
            <a:endParaRPr lang="en-US" altLang="zh-CN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9485630" y="2176145"/>
            <a:ext cx="470535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  <a:endParaRPr lang="en-US" altLang="zh-CN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8719185" y="3413125"/>
            <a:ext cx="47879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  <a:endParaRPr lang="en-US" altLang="zh-CN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10339070" y="4252595"/>
            <a:ext cx="470535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AP3</a:t>
            </a:r>
            <a:endParaRPr lang="en-US" altLang="zh-CN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2" name="直接连接符 31"/>
          <p:cNvCxnSpPr/>
          <p:nvPr/>
        </p:nvCxnSpPr>
        <p:spPr>
          <a:xfrm flipH="1">
            <a:off x="8305800" y="3834765"/>
            <a:ext cx="397510" cy="508635"/>
          </a:xfrm>
          <a:prstGeom prst="line">
            <a:avLst/>
          </a:prstGeom>
          <a:ln>
            <a:prstDash val="sysDash"/>
            <a:headEnd type="triangl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3" name="直接连接符 32"/>
          <p:cNvCxnSpPr/>
          <p:nvPr/>
        </p:nvCxnSpPr>
        <p:spPr>
          <a:xfrm flipH="1">
            <a:off x="10116185" y="4615815"/>
            <a:ext cx="397510" cy="508635"/>
          </a:xfrm>
          <a:prstGeom prst="line">
            <a:avLst/>
          </a:prstGeom>
          <a:ln>
            <a:prstDash val="sysDash"/>
            <a:headEnd type="triangl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4" name="直接连接符 33"/>
          <p:cNvCxnSpPr/>
          <p:nvPr/>
        </p:nvCxnSpPr>
        <p:spPr>
          <a:xfrm>
            <a:off x="10586720" y="4589780"/>
            <a:ext cx="614680" cy="668020"/>
          </a:xfrm>
          <a:prstGeom prst="line">
            <a:avLst/>
          </a:prstGeom>
          <a:ln>
            <a:prstDash val="sysDash"/>
            <a:headEnd type="triangl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40" name="图片 3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265535" y="2451735"/>
            <a:ext cx="391795" cy="577215"/>
          </a:xfrm>
          <a:prstGeom prst="rect">
            <a:avLst/>
          </a:prstGeom>
        </p:spPr>
      </p:pic>
      <p:cxnSp>
        <p:nvCxnSpPr>
          <p:cNvPr id="41" name="直接连接符 40"/>
          <p:cNvCxnSpPr/>
          <p:nvPr/>
        </p:nvCxnSpPr>
        <p:spPr>
          <a:xfrm flipH="1" flipV="1">
            <a:off x="10198735" y="2348230"/>
            <a:ext cx="1066800" cy="429260"/>
          </a:xfrm>
          <a:prstGeom prst="line">
            <a:avLst/>
          </a:prstGeom>
          <a:ln>
            <a:prstDash val="sysDash"/>
            <a:headEnd type="triangl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2" name="文本框 41"/>
          <p:cNvSpPr txBox="1"/>
          <p:nvPr/>
        </p:nvSpPr>
        <p:spPr>
          <a:xfrm>
            <a:off x="11158855" y="3137535"/>
            <a:ext cx="55245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STA4</a:t>
            </a:r>
            <a:endParaRPr lang="en-US" altLang="zh-CN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矩形 2"/>
          <p:cNvSpPr/>
          <p:nvPr/>
        </p:nvSpPr>
        <p:spPr>
          <a:xfrm>
            <a:off x="6889115" y="3321050"/>
            <a:ext cx="889635" cy="3987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44" name="文本框 43"/>
          <p:cNvSpPr txBox="1"/>
          <p:nvPr/>
        </p:nvSpPr>
        <p:spPr>
          <a:xfrm>
            <a:off x="7098665" y="3413125"/>
            <a:ext cx="470535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AP4</a:t>
            </a:r>
            <a:endParaRPr lang="en-US" altLang="zh-CN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上下箭头 7"/>
          <p:cNvSpPr/>
          <p:nvPr/>
        </p:nvSpPr>
        <p:spPr>
          <a:xfrm rot="4140000">
            <a:off x="8282940" y="2026920"/>
            <a:ext cx="199390" cy="1665605"/>
          </a:xfrm>
          <a:prstGeom prst="up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cxnSp>
        <p:nvCxnSpPr>
          <p:cNvPr id="46" name="直接连接符 45"/>
          <p:cNvCxnSpPr/>
          <p:nvPr/>
        </p:nvCxnSpPr>
        <p:spPr>
          <a:xfrm flipH="1">
            <a:off x="6826250" y="3772535"/>
            <a:ext cx="316865" cy="633095"/>
          </a:xfrm>
          <a:prstGeom prst="line">
            <a:avLst/>
          </a:prstGeom>
          <a:ln>
            <a:prstDash val="sysDash"/>
            <a:headEnd type="triangl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47" name="图片 4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0335" y="4439285"/>
            <a:ext cx="659130" cy="441325"/>
          </a:xfrm>
          <a:prstGeom prst="rect">
            <a:avLst/>
          </a:prstGeom>
        </p:spPr>
      </p:pic>
      <p:sp>
        <p:nvSpPr>
          <p:cNvPr id="48" name="文本框 47"/>
          <p:cNvSpPr txBox="1"/>
          <p:nvPr/>
        </p:nvSpPr>
        <p:spPr>
          <a:xfrm>
            <a:off x="6590665" y="4991735"/>
            <a:ext cx="55245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STA5</a:t>
            </a:r>
            <a:endParaRPr lang="en-US" altLang="zh-CN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6179820" y="5842000"/>
            <a:ext cx="1221105" cy="59436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7624445" y="5842000"/>
            <a:ext cx="1651000" cy="591820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6292850" y="5909310"/>
            <a:ext cx="99504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APs chosen</a:t>
            </a:r>
            <a:endParaRPr lang="en-US" altLang="zh-CN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 by STA1</a:t>
            </a:r>
            <a:endParaRPr lang="en-US" altLang="zh-CN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7708265" y="5909310"/>
            <a:ext cx="188341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APs participating in</a:t>
            </a:r>
            <a:endParaRPr lang="en-US" altLang="zh-CN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 multi-AP transmission </a:t>
            </a:r>
            <a:endParaRPr lang="en-US" altLang="zh-CN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Summary</a:t>
            </a:r>
            <a:endParaRPr lang="en-US" altLang="zh-CN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ym typeface="+mn-ea"/>
              </a:rPr>
              <a:t>High level issues about multi-AP operation in EHT are discussed in this proposal.</a:t>
            </a:r>
            <a:endParaRPr lang="en-US" sz="2400" dirty="0">
              <a:sym typeface="+mn-ea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ym typeface="+mn-ea"/>
              </a:rPr>
              <a:t>Multi-AP </a:t>
            </a:r>
            <a:r>
              <a:rPr lang="en-US" altLang="en-GB" sz="2400" dirty="0" smtClean="0">
                <a:sym typeface="+mn-ea"/>
              </a:rPr>
              <a:t>architecture</a:t>
            </a:r>
            <a:endParaRPr lang="en-US" altLang="en-GB" sz="2400" dirty="0" smtClean="0">
              <a:sym typeface="+mn-ea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ym typeface="+mn-ea"/>
              </a:rPr>
              <a:t>Multi-AP transmission</a:t>
            </a:r>
            <a:r>
              <a:rPr lang="en-US" sz="2000" dirty="0">
                <a:sym typeface="+mn-ea"/>
              </a:rPr>
              <a:t> </a:t>
            </a:r>
            <a:endParaRPr lang="en-US" sz="2000" dirty="0">
              <a:sym typeface="+mn-ea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>
              <a:sym typeface="+mn-ea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>
                <a:sym typeface="+mn-ea"/>
              </a:rPr>
              <a:t>Further study may include</a:t>
            </a:r>
            <a:r>
              <a:rPr lang="zh-CN" altLang="en-US" dirty="0">
                <a:ea typeface="宋体" panose="02010600030101010101" pitchFamily="2" charset="-122"/>
                <a:sym typeface="+mn-ea"/>
              </a:rPr>
              <a:t>：</a:t>
            </a:r>
            <a:endParaRPr lang="zh-CN" altLang="en-US" sz="2880" dirty="0">
              <a:ea typeface="宋体" panose="02010600030101010101" pitchFamily="2" charset="-122"/>
              <a:sym typeface="+mn-ea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GB" sz="2400" dirty="0" smtClean="0">
                <a:sym typeface="+mn-ea"/>
              </a:rPr>
              <a:t>Multi-AP architecture baseline</a:t>
            </a:r>
            <a:endParaRPr lang="en-US" altLang="en-GB" sz="2400" dirty="0" smtClean="0">
              <a:sym typeface="+mn-ea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GB" sz="2400" dirty="0" smtClean="0">
                <a:sym typeface="+mn-ea"/>
              </a:rPr>
              <a:t>Multi-AP transmission procedure optimization</a:t>
            </a:r>
            <a:endParaRPr lang="en-US" altLang="en-GB" sz="2400" dirty="0" smtClean="0">
              <a:sym typeface="+mn-ea"/>
            </a:endParaRPr>
          </a:p>
          <a:p>
            <a:pPr lvl="1" algn="l">
              <a:buClrTx/>
              <a:buSzTx/>
              <a:buFont typeface="Arial" panose="020B0604020202020204" pitchFamily="34" charset="0"/>
              <a:buChar char="•"/>
            </a:pPr>
            <a:endParaRPr lang="en-US" sz="3450" dirty="0">
              <a:sym typeface="+mn-ea"/>
            </a:endParaRPr>
          </a:p>
          <a:p>
            <a:pPr lvl="1" indent="0">
              <a:buFont typeface="Wingdings" panose="05000000000000000000" charset="0"/>
              <a:buNone/>
            </a:pPr>
            <a:endParaRPr lang="en-US" sz="2400" dirty="0">
              <a:sym typeface="+mn-ea"/>
            </a:endParaRPr>
          </a:p>
          <a:p>
            <a:pPr lvl="1" indent="0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tx1"/>
                </a:solidFill>
              </a:rPr>
              <a:t> 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b="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Reference</a:t>
            </a:r>
            <a:endParaRPr lang="en-US" altLang="zh-CN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/>
              <a:t>[1]11-18-1509-00-0eht-features-for-multi-ap-coordination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[2]11-18-1926-00-0eht-terminology-for-ap-coordination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[3]11-18-1982-01-0eht-consideration-on-multi-ap-coordination-for-eht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[4]</a:t>
            </a:r>
            <a:r>
              <a:rPr lang="en-US" altLang="zh-CN">
                <a:sym typeface="+mn-ea"/>
              </a:rPr>
              <a:t>11-19-0800-00-00be-joint-processing-mu-mimo-update</a:t>
            </a:r>
            <a:endParaRPr lang="en-US" altLang="zh-CN"/>
          </a:p>
          <a:p>
            <a:pPr marL="0" indent="0">
              <a:buNone/>
            </a:pPr>
            <a:endParaRPr lang="en-US" altLang="zh-CN"/>
          </a:p>
          <a:p>
            <a:pPr marL="0" indent="0">
              <a:buNone/>
            </a:pPr>
            <a:endParaRPr lang="en-US" altLang="zh-CN"/>
          </a:p>
          <a:p>
            <a:pPr marL="0" indent="0">
              <a:buNone/>
            </a:pPr>
            <a:endParaRPr lang="en-US" altLang="zh-CN"/>
          </a:p>
          <a:p>
            <a:pPr marL="0" indent="0">
              <a:buNone/>
            </a:pPr>
            <a:r>
              <a:rPr lang="en-US" altLang="zh-CN"/>
              <a:t>	</a:t>
            </a:r>
            <a:endParaRPr lang="en-US" altLang="zh-CN"/>
          </a:p>
          <a:p>
            <a:pPr marL="0" indent="0">
              <a:buNone/>
            </a:pPr>
            <a:endParaRPr lang="en-US" altLang="zh-CN"/>
          </a:p>
          <a:p>
            <a:pPr marL="0" indent="0">
              <a:buNone/>
            </a:pPr>
            <a:endParaRPr lang="en-US" altLang="zh-CN"/>
          </a:p>
          <a:p>
            <a:pPr marL="0" indent="0">
              <a:buNone/>
            </a:pPr>
            <a:endParaRPr lang="en-US" altLang="zh-C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Extend Submission Template</Template>
  <TotalTime>0</TotalTime>
  <Words>4705</Words>
  <Application>WPS 演示</Application>
  <PresentationFormat>宽屏</PresentationFormat>
  <Paragraphs>165</Paragraphs>
  <Slides>8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8</vt:i4>
      </vt:variant>
    </vt:vector>
  </HeadingPairs>
  <TitlesOfParts>
    <vt:vector size="20" baseType="lpstr">
      <vt:lpstr>Arial</vt:lpstr>
      <vt:lpstr>宋体</vt:lpstr>
      <vt:lpstr>Wingdings</vt:lpstr>
      <vt:lpstr>Times New Roman</vt:lpstr>
      <vt:lpstr>Calibri</vt:lpstr>
      <vt:lpstr>Gulim</vt:lpstr>
      <vt:lpstr>Wingdings</vt:lpstr>
      <vt:lpstr>微软雅黑</vt:lpstr>
      <vt:lpstr>Arial Unicode MS</vt:lpstr>
      <vt:lpstr>Extend Submission Template</vt:lpstr>
      <vt:lpstr>Equation.KSEE3</vt:lpstr>
      <vt:lpstr>Equation.KSEE3</vt:lpstr>
      <vt:lpstr>PowerPoint 演示文稿</vt:lpstr>
      <vt:lpstr>Introduction</vt:lpstr>
      <vt:lpstr>Multi-AP Operation in EHT</vt:lpstr>
      <vt:lpstr>Examples of Multi-AP Network</vt:lpstr>
      <vt:lpstr>Before A Multi-AP Transmission</vt:lpstr>
      <vt:lpstr>An Example of Multi-AP Transmission Procedure</vt:lpstr>
      <vt:lpstr>Summary</vt:lpstr>
      <vt:lpstr>Reference</vt:lpstr>
    </vt:vector>
  </TitlesOfParts>
  <Company>NEWRACOM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aiden.m@newracom.com</dc:creator>
  <cp:lastModifiedBy>00061232</cp:lastModifiedBy>
  <cp:revision>4287</cp:revision>
  <cp:lastPrinted>1998-02-10T13:28:00Z</cp:lastPrinted>
  <dcterms:created xsi:type="dcterms:W3CDTF">2009-12-02T19:05:00Z</dcterms:created>
  <dcterms:modified xsi:type="dcterms:W3CDTF">2019-07-11T03:14:58Z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2052-10.8.2.7027</vt:lpwstr>
  </property>
</Properties>
</file>