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1" r:id="rId2"/>
    <p:sldId id="262" r:id="rId3"/>
    <p:sldId id="274" r:id="rId4"/>
    <p:sldId id="292" r:id="rId5"/>
    <p:sldId id="294" r:id="rId6"/>
    <p:sldId id="277" r:id="rId7"/>
    <p:sldId id="280" r:id="rId8"/>
    <p:sldId id="283" r:id="rId9"/>
    <p:sldId id="289" r:id="rId10"/>
    <p:sldId id="282" r:id="rId11"/>
    <p:sldId id="285" r:id="rId12"/>
    <p:sldId id="286" r:id="rId13"/>
    <p:sldId id="273" r:id="rId14"/>
    <p:sldId id="288" r:id="rId15"/>
    <p:sldId id="284" r:id="rId16"/>
    <p:sldId id="287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4" d="100"/>
          <a:sy n="114" d="100"/>
        </p:scale>
        <p:origin x="102" y="4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466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716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896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152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4989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2862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615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802.11-19/1118r1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Enhancements for Time-Critical Data Transmission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2019-07-26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613721"/>
              </p:ext>
            </p:extLst>
          </p:nvPr>
        </p:nvGraphicFramePr>
        <p:xfrm>
          <a:off x="1006584" y="2353991"/>
          <a:ext cx="10271015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4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5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73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Name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Affiliations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Address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Phone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email</a:t>
                      </a:r>
                      <a:endParaRPr lang="de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Thomas Handte</a:t>
                      </a:r>
                      <a:endParaRPr lang="de-DE" sz="1800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Corporation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thomas.handte</a:t>
                      </a:r>
                      <a:r>
                        <a:rPr lang="de-DE" sz="1400" baseline="0" dirty="0" smtClean="0"/>
                        <a:t> (at) sony.com</a:t>
                      </a:r>
                      <a:endParaRPr lang="de-DE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Dana Ciochina</a:t>
                      </a:r>
                      <a:endParaRPr lang="de-DE" sz="18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dana.ciochina</a:t>
                      </a:r>
                      <a:r>
                        <a:rPr lang="de-DE" sz="1400" baseline="0" dirty="0" smtClean="0"/>
                        <a:t> (at) sony.com</a:t>
                      </a:r>
                      <a:endParaRPr lang="de-DE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Yusuke Tanaka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Yusuke.YT.Tanaka (at) sony.com</a:t>
                      </a:r>
                      <a:endParaRPr lang="de-DE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Kosuke Aio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Kosuke.Aio (at) sony.com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Ryuichi Hirata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Ryuichi.Hirata (at) sony.com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2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00127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Provide a mechanism to encode MSDUs in multiple data units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Addition of redundancy to protect MSDUs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MSDUs and redundancy contained in multiple encoded data units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Encoded data units may be transmitted in separate PPDUs on different RUs to exploit diversity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As a simple example, the encoder </a:t>
            </a:r>
            <a:r>
              <a:rPr lang="en-US" dirty="0" smtClean="0"/>
              <a:t>may </a:t>
            </a:r>
            <a:r>
              <a:rPr lang="en-US" dirty="0"/>
              <a:t>perform duplication of MSDUs</a:t>
            </a:r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Decoder </a:t>
            </a:r>
            <a:r>
              <a:rPr lang="en-US" dirty="0"/>
              <a:t>combines </a:t>
            </a:r>
            <a:r>
              <a:rPr lang="en-US" dirty="0" smtClean="0"/>
              <a:t>encoded data units received </a:t>
            </a:r>
            <a:r>
              <a:rPr lang="en-US" dirty="0"/>
              <a:t>and extracts </a:t>
            </a:r>
            <a:r>
              <a:rPr lang="en-US" dirty="0" smtClean="0"/>
              <a:t>MSDUs</a:t>
            </a:r>
            <a:endParaRPr lang="en-US" dirty="0"/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Acknowledgement status is provided </a:t>
            </a:r>
            <a:r>
              <a:rPr lang="en-US" u="sng" dirty="0"/>
              <a:t>after </a:t>
            </a:r>
            <a:r>
              <a:rPr lang="en-US" u="sng" dirty="0" smtClean="0"/>
              <a:t>decoding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4942" y="3645024"/>
            <a:ext cx="3600001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3316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Exploit diversity provided by PPDUs transmitted over different RUs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Encoded data units (e.g. MPDUs) are transmitted over different RUs over time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Decoder combines receptions of encoded data units and reconstructs MSDUs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Likelihood of successful reconstruction is high due to coding and diversity gain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Retransmissions may be omitted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Residual error rate low due to redundancy and diversity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Ack may be provided but not necessarily used for (H)ARQ purposes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ARQ is often not desired for RTA due to its non-determinism </a:t>
            </a:r>
            <a:r>
              <a:rPr lang="en-US" dirty="0"/>
              <a:t>[1]</a:t>
            </a: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Some applications may benefit from a combination with closed-loop (H)ARQ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Tradeoff throughput vs. determinism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9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Wireless LAN needs improvements to support real-time applications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Key areas of improvement are efficient channel access and reliability through diversity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11ax is good baseline, but needs add-ons to enable and simplify RTA data transmission via a wireless link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Two major enhancements are proposed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Trigger with schedule information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Mechanism for encoding of MSDUs to provide redundancy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Benefits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Low overhead channel access for periodic and persistent schedules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Robust data transmission even without retransmissions</a:t>
            </a:r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52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11-18/1918r0: </a:t>
            </a:r>
            <a:r>
              <a:rPr lang="en-US" dirty="0"/>
              <a:t>Bringing Determinism for IoT </a:t>
            </a:r>
            <a:r>
              <a:rPr lang="en-US" dirty="0" smtClean="0"/>
              <a:t>Wireless - </a:t>
            </a:r>
            <a:r>
              <a:rPr lang="en-US" dirty="0"/>
              <a:t>sharing 802.15.4 experience </a:t>
            </a:r>
            <a:r>
              <a:rPr lang="en-US" dirty="0" smtClean="0"/>
              <a:t>– </a:t>
            </a:r>
          </a:p>
          <a:p>
            <a:r>
              <a:rPr lang="en-US" dirty="0" smtClean="0"/>
              <a:t>[2] 11-19/0373r0: </a:t>
            </a:r>
            <a:r>
              <a:rPr lang="en-GB" dirty="0"/>
              <a:t>Time-Sensitive Applications Support in </a:t>
            </a:r>
            <a:r>
              <a:rPr lang="en-GB" dirty="0" smtClean="0"/>
              <a:t>EHT</a:t>
            </a:r>
          </a:p>
          <a:p>
            <a:r>
              <a:rPr lang="en-GB" dirty="0" smtClean="0"/>
              <a:t>[3] 11-19/0806r1: </a:t>
            </a:r>
            <a:r>
              <a:rPr lang="en-US" dirty="0"/>
              <a:t>Enabling persistent allocation for </a:t>
            </a:r>
            <a:r>
              <a:rPr lang="en-US" dirty="0" smtClean="0"/>
              <a:t>EHT</a:t>
            </a:r>
          </a:p>
          <a:p>
            <a:r>
              <a:rPr lang="en-US" dirty="0" smtClean="0"/>
              <a:t>[4] 11ax D4.0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37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Octet count for draft comparison of trigger schemes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ln/>
            </p:spPr>
            <p:txBody>
              <a:bodyPr>
                <a:normAutofit/>
              </a:bodyPr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US" dirty="0" smtClean="0"/>
                  <a:t>N users, M configurations, P elicitations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 smtClean="0"/>
                  <a:t>RU table transmitted as schedule information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US" dirty="0" smtClean="0"/>
                  <a:t>HE basic trigger variant [4]</a:t>
                </a:r>
              </a:p>
              <a:p>
                <a:pPr lvl="1">
                  <a:buFont typeface="Times New Roman" pitchFamily="16" charset="0"/>
                  <a:buChar char="•"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(28+6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octets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US" dirty="0" smtClean="0"/>
                  <a:t>Trigger with schedule information</a:t>
                </a:r>
              </a:p>
              <a:p>
                <a:pPr lvl="1">
                  <a:buFont typeface="Times New Roman" pitchFamily="16" charset="0"/>
                  <a:buChar char="•"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28+(5+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+ 21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 smtClean="0"/>
                  <a:t> octets</a:t>
                </a:r>
              </a:p>
              <a:p>
                <a:pPr lvl="2">
                  <a:buFont typeface="Times New Roman" pitchFamily="16" charset="0"/>
                  <a:buChar char="•"/>
                </a:pPr>
                <a:r>
                  <a:rPr lang="en-US" dirty="0" smtClean="0"/>
                  <a:t>Baseline is HE basic trigger variant</a:t>
                </a:r>
              </a:p>
              <a:p>
                <a:pPr lvl="3">
                  <a:buFont typeface="Times New Roman" pitchFamily="16" charset="0"/>
                  <a:buChar char="•"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 smtClean="0"/>
                  <a:t> octet for each RU configuration and for each user</a:t>
                </a:r>
              </a:p>
              <a:p>
                <a:pPr lvl="3">
                  <a:buFont typeface="Times New Roman" pitchFamily="16" charset="0"/>
                  <a:buChar char="•"/>
                </a:pPr>
                <a:r>
                  <a:rPr lang="en-US" dirty="0"/>
                  <a:t>Short trigger to elicit a configuration: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21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octets</a:t>
                </a:r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765" t="-1185"/>
                </a:stretch>
              </a:blipFill>
              <a:ln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54674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Transmit time for draft comparison of trigger schemes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Assumptions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Octet count as in slide 14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PHY configuration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non-HT duplicate, MCS0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167" y="2037807"/>
            <a:ext cx="5333333" cy="4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5337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850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Wireless data transmission for time sensitive applications needs improvements to Wireless LAN in terms of [1, 2]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Latency, jitter, reliability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Determinism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Need </a:t>
            </a:r>
            <a:r>
              <a:rPr lang="en-US" dirty="0"/>
              <a:t>p</a:t>
            </a:r>
            <a:r>
              <a:rPr lang="en-US" dirty="0" smtClean="0"/>
              <a:t>redictable performance (at least worst case bound) </a:t>
            </a:r>
            <a:r>
              <a:rPr lang="en-US" dirty="0"/>
              <a:t>in key </a:t>
            </a:r>
            <a:r>
              <a:rPr lang="en-US" dirty="0" smtClean="0"/>
              <a:t>metrics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“TSN components for reliability and latency yet to be enabled over wireless” [2]</a:t>
            </a:r>
          </a:p>
          <a:p>
            <a:pPr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Keys to implement these features are [1, 2]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Diversity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Achieve high reliability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Efficient channel access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Eliminate congestion loss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 smtClean="0"/>
              <a:t>Goal is to eliminate in managed networks, i.e. controlled interference </a:t>
            </a:r>
            <a:r>
              <a:rPr lang="en-US" dirty="0"/>
              <a:t>[2]</a:t>
            </a:r>
            <a:endParaRPr lang="en-US" dirty="0" smtClean="0"/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Scheduled channel access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get there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How to achieve diversity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OFDMA and MU-MIMO are the basis to implement time, frequency, and spatial diversity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Any combination of diversity components feasible with 11ax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11be may bring enhanced spatial diversity by multi-AP in addition</a:t>
            </a:r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How to achieve efficient channel access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Goal is to implement a type of scheduled access which is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Compliant with channel access regulations for unlicensed bands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Coexistent with legacy devices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Robust against interference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11ax is a good baseline to meet these goals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E.g. HE MU PPDU in downlink and HE TB PPDU in uplink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80899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scenario under consideration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2527919"/>
          </a:xfrm>
        </p:spPr>
        <p:txBody>
          <a:bodyPr>
            <a:normAutofit fontScale="850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“RU hopping” is appropriate to exploit diversity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Goal is that a receiver may still retrieve user data although a few RUs have not been received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It’s favorable to perform RU hopping in multiple PPDUs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This is to avoid performance degradation due to preamble error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Example (single link, e.g. AP =&gt; STA)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User data is </a:t>
            </a:r>
            <a:r>
              <a:rPr lang="en-US" dirty="0"/>
              <a:t>encoded in </a:t>
            </a:r>
            <a:r>
              <a:rPr lang="en-US" dirty="0" smtClean="0"/>
              <a:t>4 data units (code rate ¼)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Each encoded data unit is assigned to mutually different RU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Receiver reconstructs MSDU after last PPDU has been received</a:t>
            </a:r>
            <a:endParaRPr lang="en-US" dirty="0"/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It’s sufficient to receive only a few data units to retrieve the MSDU successfully.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500" y="4485555"/>
            <a:ext cx="10665000" cy="19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70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example with 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AP performs data exchange with 4 STAs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AP triggers STAs to transmit various TB PPDUs in uplink (UL)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STAs get different RUs assigned in each UL transmission (e.g. round robin RU allocation)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AP combines </a:t>
            </a:r>
            <a:r>
              <a:rPr lang="en-US" dirty="0" smtClean="0"/>
              <a:t>UL transmissions </a:t>
            </a:r>
            <a:r>
              <a:rPr lang="en-US" dirty="0"/>
              <a:t>and provides a (multi-STA) </a:t>
            </a:r>
            <a:r>
              <a:rPr lang="en-US" dirty="0" err="1"/>
              <a:t>BAck</a:t>
            </a:r>
            <a:r>
              <a:rPr lang="en-US" dirty="0"/>
              <a:t> at the end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Downlink (DL) may resemble similar behavior as in UL (not shown in Fig)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742" y="3835676"/>
            <a:ext cx="10800000" cy="248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83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needs to be done on top of 11ax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Enhancements of 11ax facilitating such data exchanges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Enhancement of trigger-based access (=&gt; Proposal 1)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Existing mechanism is inefficient when it comes to periodically data transmissions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same information is transmitted multiple times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Provide trigger-based channel access for periodically </a:t>
            </a:r>
            <a:r>
              <a:rPr lang="en-US" dirty="0"/>
              <a:t>or persistently scheduled [3] data </a:t>
            </a:r>
            <a:r>
              <a:rPr lang="en-US" dirty="0" smtClean="0"/>
              <a:t>transmissions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Provide a mechanism to combine receptions (=&gt; Proposal 2)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Provide an encoding/ decoding </a:t>
            </a:r>
            <a:r>
              <a:rPr lang="en-US" dirty="0"/>
              <a:t>mechanism on </a:t>
            </a:r>
            <a:r>
              <a:rPr lang="en-US" dirty="0" smtClean="0"/>
              <a:t>low MAC or high PHY level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Encoding additionally safeguards MSDUs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Decoder may use redundancy to reconstruct MSDUs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Change of acknowledgement behavior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Acknowledgement of MSDU </a:t>
            </a:r>
            <a:r>
              <a:rPr lang="en-US" u="sng" dirty="0" smtClean="0"/>
              <a:t>after combination/ decoding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 smtClean="0"/>
              <a:t>One Acknowledgement for multiple encoded MPDUs transmitted in various PPDUs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3172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</a:t>
            </a:r>
            <a:r>
              <a:rPr lang="en-US" dirty="0" smtClean="0"/>
              <a:t>1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1952131"/>
          </a:xfrm>
          <a:ln/>
        </p:spPr>
        <p:txBody>
          <a:bodyPr>
            <a:normAutofit fontScale="92500"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Trigger with schedule information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Schedule information includes various configurations of RU allocations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RU allocation in form of a table or function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UORA for asynchronous traffic (e.g. non-RTA traffic)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(Short) trigger to elicit a certain configuration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Corresponding RU allocation takes effect SIFS after that trigger</a:t>
            </a:r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784" y="3933332"/>
            <a:ext cx="10800000" cy="250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7137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Significant reduction of signaling overhead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Draft comparison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Exact signaling TBD, assumptions see Appendix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Octets transmitted for signaling vs. </a:t>
            </a:r>
            <a:br>
              <a:rPr lang="en-US" dirty="0" smtClean="0"/>
            </a:br>
            <a:r>
              <a:rPr lang="en-US" dirty="0" smtClean="0"/>
              <a:t>number of elicitations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HE basic trigger frame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low initial overhead, but high gradient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Trigger with schedule information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High initial overhead, but low gradient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High initial overhead can be reduced by using a </a:t>
            </a:r>
            <a:br>
              <a:rPr lang="en-US" dirty="0" smtClean="0"/>
            </a:br>
            <a:r>
              <a:rPr lang="en-US" dirty="0" smtClean="0"/>
              <a:t>function instead of a table to describe the RU</a:t>
            </a:r>
            <a:br>
              <a:rPr lang="en-US" dirty="0" smtClean="0"/>
            </a:br>
            <a:r>
              <a:rPr lang="en-US" dirty="0" smtClean="0"/>
              <a:t>allocations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Transmit time comparison see 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072" y="2094415"/>
            <a:ext cx="5333333" cy="399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8223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Variant of Proposal 1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1" y="1981201"/>
                <a:ext cx="10361084" cy="2239887"/>
              </a:xfrm>
            </p:spPr>
            <p:txBody>
              <a:bodyPr>
                <a:normAutofit fontScale="92500"/>
              </a:bodyPr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US" dirty="0" smtClean="0"/>
                  <a:t>The trigger with schedule information also supports an extended baseline scenario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 smtClean="0"/>
                  <a:t>Some applications may benefit from different frame exchange sequences</a:t>
                </a:r>
                <a:endParaRPr lang="en-US" b="1" dirty="0" smtClean="0"/>
              </a:p>
              <a:p>
                <a:pPr lvl="2">
                  <a:buFont typeface="Times New Roman" pitchFamily="16" charset="0"/>
                  <a:buChar char="•"/>
                </a:pPr>
                <a:r>
                  <a:rPr lang="en-US" dirty="0" smtClean="0"/>
                  <a:t>E.g. applications with asymmetric traffic or reliability needs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 smtClean="0"/>
                  <a:t>A </a:t>
                </a:r>
                <a:r>
                  <a:rPr lang="en-US" dirty="0" smtClean="0"/>
                  <a:t>trigger </a:t>
                </a:r>
                <a:r>
                  <a:rPr lang="en-US" dirty="0" smtClean="0"/>
                  <a:t>with schedule information may thus configure a frame exchange sequence that has a DL time slot every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 smtClean="0"/>
                  <a:t> UL time slots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 smtClean="0"/>
                  <a:t>Example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 smtClean="0"/>
              </a:p>
              <a:p>
                <a:pPr>
                  <a:buFont typeface="Times New Roman" pitchFamily="16" charset="0"/>
                  <a:buChar char="•"/>
                </a:pPr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981201"/>
                <a:ext cx="10361084" cy="2239887"/>
              </a:xfrm>
              <a:blipFill>
                <a:blip r:embed="rId2"/>
                <a:stretch>
                  <a:fillRect l="-647" t="-1907" r="-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8867" y="4119536"/>
            <a:ext cx="9872152" cy="23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29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1308</Words>
  <Application>Microsoft Office PowerPoint</Application>
  <PresentationFormat>Widescreen</PresentationFormat>
  <Paragraphs>241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 Unicode MS</vt:lpstr>
      <vt:lpstr>MS Gothic</vt:lpstr>
      <vt:lpstr>Cambria Math</vt:lpstr>
      <vt:lpstr>Times New Roman</vt:lpstr>
      <vt:lpstr>Office Theme</vt:lpstr>
      <vt:lpstr>Enhancements for Time-Critical Data Transmission</vt:lpstr>
      <vt:lpstr>Introduction</vt:lpstr>
      <vt:lpstr>How to get there</vt:lpstr>
      <vt:lpstr>Baseline scenario under consideration</vt:lpstr>
      <vt:lpstr>Implementation example with 11ax</vt:lpstr>
      <vt:lpstr>What needs to be done on top of 11ax</vt:lpstr>
      <vt:lpstr>Proposal 1</vt:lpstr>
      <vt:lpstr>Benefit</vt:lpstr>
      <vt:lpstr>Variant of Proposal 1</vt:lpstr>
      <vt:lpstr>Proposal 2</vt:lpstr>
      <vt:lpstr>Benefits</vt:lpstr>
      <vt:lpstr>Conclusion</vt:lpstr>
      <vt:lpstr>References</vt:lpstr>
      <vt:lpstr>appendix</vt:lpstr>
      <vt:lpstr>Octet count for draft comparison of trigger schemes</vt:lpstr>
      <vt:lpstr>Transmit time for draft comparison of trigger schemes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Enhancements for Time-Critical Data Transmission</dc:title>
  <dc:creator>Handte, Thomas</dc:creator>
  <cp:lastModifiedBy>Handte, Thomas</cp:lastModifiedBy>
  <cp:revision>1</cp:revision>
  <cp:lastPrinted>1601-01-01T00:00:00Z</cp:lastPrinted>
  <dcterms:created xsi:type="dcterms:W3CDTF">2019-04-10T12:07:27Z</dcterms:created>
  <dcterms:modified xsi:type="dcterms:W3CDTF">2019-07-29T11:24:38Z</dcterms:modified>
</cp:coreProperties>
</file>