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0" r:id="rId3"/>
    <p:sldId id="407" r:id="rId4"/>
    <p:sldId id="421" r:id="rId5"/>
    <p:sldId id="423" r:id="rId6"/>
    <p:sldId id="425" r:id="rId7"/>
    <p:sldId id="426" r:id="rId8"/>
    <p:sldId id="427" r:id="rId9"/>
    <p:sldId id="420" r:id="rId10"/>
    <p:sldId id="538" r:id="rId11"/>
    <p:sldId id="416" r:id="rId12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7C80"/>
    <a:srgbClr val="E6E6E6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0" d="100"/>
          <a:sy n="80" d="100"/>
        </p:scale>
        <p:origin x="86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802.11-19/1117r2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Direct Link MU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577285"/>
              </p:ext>
            </p:extLst>
          </p:nvPr>
        </p:nvGraphicFramePr>
        <p:xfrm>
          <a:off x="158750" y="2162175"/>
          <a:ext cx="8932863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Document" r:id="rId4" imgW="9989912" imgH="4823786" progId="Word.Document.8">
                  <p:embed/>
                </p:oleObj>
              </mc:Choice>
              <mc:Fallback>
                <p:oleObj name="Document" r:id="rId4" imgW="9989912" imgH="48237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2175"/>
                        <a:ext cx="8932863" cy="432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the 802.11be amendment shall define mechanism(s) for an AP to </a:t>
            </a:r>
            <a:r>
              <a:rPr lang="en-GB" altLang="zh-CN" sz="2000" kern="0" dirty="0">
                <a:solidFill>
                  <a:srgbClr val="000000"/>
                </a:solidFill>
              </a:rPr>
              <a:t>initiate a Direct Link (peer-to-peer) transmission ?</a:t>
            </a: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Direct Link use cases for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Benefits of the direct link for EHT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Direct Link issues with 11ax amendment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New feature: Mixed UL/</a:t>
            </a:r>
            <a:r>
              <a:rPr lang="en-US" altLang="zh-CN" sz="2000" dirty="0" err="1"/>
              <a:t>DiL</a:t>
            </a:r>
            <a:r>
              <a:rPr lang="en-US" altLang="zh-CN" sz="2000" dirty="0"/>
              <a:t> MU Triggered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zh-CN" sz="2000" dirty="0"/>
              <a:t>Next </a:t>
            </a:r>
            <a:r>
              <a:rPr lang="fr-FR" altLang="zh-CN" sz="2000" dirty="0" err="1"/>
              <a:t>step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Use Cases for 11be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55" y="1465610"/>
            <a:ext cx="2073033" cy="138202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596" y="4025728"/>
            <a:ext cx="1907381" cy="1271587"/>
          </a:xfrm>
          <a:prstGeom prst="rect">
            <a:avLst/>
          </a:prstGeom>
        </p:spPr>
      </p:pic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453331" y="1465610"/>
            <a:ext cx="7547669" cy="4935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control/operation of remote device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tethered shooting for pro-photographer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Remote shooting (high quality selfie) for mass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Video surveillance (setup and control).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…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display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printing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via smartphone, tablet, etc.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and AR applications [1],[2]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endParaRPr lang="zh-CN" altLang="en-US" sz="2000" kern="0" dirty="0">
              <a:latin typeface="+mj-lt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48" y="4893029"/>
            <a:ext cx="1737273" cy="1803117"/>
          </a:xfrm>
          <a:prstGeom prst="rect">
            <a:avLst/>
          </a:prstGeom>
        </p:spPr>
      </p:pic>
      <p:pic>
        <p:nvPicPr>
          <p:cNvPr id="56" name="Picture 2" descr="Intel Miracast Second Scre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1136"/>
            <a:ext cx="2870882" cy="15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97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00200"/>
            <a:ext cx="777081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Efficient solution to carry large local traffics. A relay of the traffic by the AP is a waste of bandwidth in this case.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More and more user devices are (2k, 4k) video content producers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Large video streaming (AR, VR, or streaming from a local NAS ).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1400" dirty="0">
                <a:cs typeface="Calibri" panose="020F0502020204030204" pitchFamily="34" charset="0"/>
              </a:rPr>
              <a:t> 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Direct link is a good solution for local interactive applications that require very low latency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AR or VR applications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Remote control,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fr-FR" altLang="zh-CN" sz="1400" dirty="0">
                <a:cs typeface="Calibri" panose="020F0502020204030204" pitchFamily="34" charset="0"/>
              </a:rPr>
              <a:t>…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ea typeface="黑体" pitchFamily="49" charset="-122"/>
                <a:cs typeface="Calibri" panose="020F0502020204030204" pitchFamily="34" charset="0"/>
              </a:rPr>
              <a:t>Direct link traffic is more easy to schedule than unpredictable traffic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TDLS session is established by a STA for a given purpose (streaming, file transfer, etc.) that can be characterized.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Usually non transient sessions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Benefits of the direct link for 11be applications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Mixed UL/</a:t>
            </a:r>
            <a:r>
              <a:rPr lang="en-US" altLang="zh-CN" sz="2800" dirty="0" err="1"/>
              <a:t>DiL</a:t>
            </a:r>
            <a:r>
              <a:rPr lang="en-US" altLang="zh-CN" sz="2800" dirty="0"/>
              <a:t> MU Triggered Transmissions</a:t>
            </a:r>
            <a:endParaRPr lang="zh-CN" altLang="en-US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524001"/>
            <a:ext cx="7770813" cy="3094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Enable triggered MU transmissions from any direction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Allocate dedicated RU for Uplink (UL) , and/or Direct link (</a:t>
            </a:r>
            <a:r>
              <a:rPr lang="en-US" altLang="zh-CN" sz="1800" dirty="0" err="1"/>
              <a:t>DiL</a:t>
            </a:r>
            <a:r>
              <a:rPr lang="en-US" altLang="zh-CN" sz="1800" dirty="0"/>
              <a:t>) transmissions.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MU transmissions are scheduled by the AP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RU allocations can be driven by the reported STAs needs (BSR)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transmissions become controllable by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less collision on the medium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opportunities for the AP to access the medium for sending TF.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Enhanced latency for the direct link Stations (reduction of the jitter).</a:t>
            </a:r>
            <a:endParaRPr lang="en-US" altLang="zh-CN" sz="18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8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1DA371-DBA9-4AE5-885E-9EB2002A53BB}"/>
              </a:ext>
            </a:extLst>
          </p:cNvPr>
          <p:cNvSpPr/>
          <p:nvPr/>
        </p:nvSpPr>
        <p:spPr>
          <a:xfrm>
            <a:off x="3440194" y="4701839"/>
            <a:ext cx="676194" cy="14891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</a:t>
            </a:r>
          </a:p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</a:p>
          <a:p>
            <a:pPr algn="ctr"/>
            <a:endParaRPr kumimoji="1"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FAB4DC1-9DAC-4A04-8F02-F148298FFDDA}"/>
              </a:ext>
            </a:extLst>
          </p:cNvPr>
          <p:cNvSpPr/>
          <p:nvPr/>
        </p:nvSpPr>
        <p:spPr>
          <a:xfrm>
            <a:off x="4342919" y="4692040"/>
            <a:ext cx="2636806" cy="359927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STA6 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(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Link)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0FF0E1-3B1B-4D09-883C-EE550C367164}"/>
              </a:ext>
            </a:extLst>
          </p:cNvPr>
          <p:cNvSpPr/>
          <p:nvPr/>
        </p:nvSpPr>
        <p:spPr>
          <a:xfrm>
            <a:off x="4342919" y="5104544"/>
            <a:ext cx="2636806" cy="304603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STA2 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(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6C2746-419B-41C3-9EE7-71906E564712}"/>
              </a:ext>
            </a:extLst>
          </p:cNvPr>
          <p:cNvSpPr/>
          <p:nvPr/>
        </p:nvSpPr>
        <p:spPr>
          <a:xfrm>
            <a:off x="4346503" y="5463339"/>
            <a:ext cx="2636806" cy="2562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STA1  AP (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E716E7-78C8-4E2C-8434-FDA3B9E34BD5}"/>
              </a:ext>
            </a:extLst>
          </p:cNvPr>
          <p:cNvSpPr/>
          <p:nvPr/>
        </p:nvSpPr>
        <p:spPr>
          <a:xfrm>
            <a:off x="4344988" y="5775000"/>
            <a:ext cx="2641086" cy="4159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STA5  AP (Uplink)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2A0BD4-0AE8-45F8-ADB9-E946E7DACBB6}"/>
              </a:ext>
            </a:extLst>
          </p:cNvPr>
          <p:cNvCxnSpPr>
            <a:cxnSpLocks/>
          </p:cNvCxnSpPr>
          <p:nvPr/>
        </p:nvCxnSpPr>
        <p:spPr bwMode="auto">
          <a:xfrm>
            <a:off x="3278188" y="6190985"/>
            <a:ext cx="53340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47171BD-35DE-4FCD-9810-6BB2CA1DEB26}"/>
              </a:ext>
            </a:extLst>
          </p:cNvPr>
          <p:cNvSpPr/>
          <p:nvPr/>
        </p:nvSpPr>
        <p:spPr>
          <a:xfrm>
            <a:off x="7226226" y="4675487"/>
            <a:ext cx="771064" cy="376480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100" dirty="0">
                <a:solidFill>
                  <a:schemeClr val="tx1"/>
                </a:solidFill>
              </a:rPr>
              <a:t>BA </a:t>
            </a:r>
            <a:r>
              <a:rPr kumimoji="1" lang="fr-FR" sz="1100" dirty="0" err="1">
                <a:solidFill>
                  <a:schemeClr val="tx1"/>
                </a:solidFill>
              </a:rPr>
              <a:t>from</a:t>
            </a:r>
            <a:r>
              <a:rPr kumimoji="1" lang="fr-FR" sz="1100" dirty="0">
                <a:solidFill>
                  <a:schemeClr val="tx1"/>
                </a:solidFill>
              </a:rPr>
              <a:t> STA3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5CBDB-731A-48CF-BBE4-B2102820BD38}"/>
              </a:ext>
            </a:extLst>
          </p:cNvPr>
          <p:cNvCxnSpPr>
            <a:cxnSpLocks/>
          </p:cNvCxnSpPr>
          <p:nvPr/>
        </p:nvCxnSpPr>
        <p:spPr>
          <a:xfrm>
            <a:off x="6994641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48C18B-B151-4ACA-826C-CD3D26A8592F}"/>
              </a:ext>
            </a:extLst>
          </p:cNvPr>
          <p:cNvCxnSpPr>
            <a:cxnSpLocks/>
          </p:cNvCxnSpPr>
          <p:nvPr/>
        </p:nvCxnSpPr>
        <p:spPr>
          <a:xfrm>
            <a:off x="7235915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37DA6C-F71D-42DF-B5B9-CE55B06E0363}"/>
              </a:ext>
            </a:extLst>
          </p:cNvPr>
          <p:cNvCxnSpPr/>
          <p:nvPr/>
        </p:nvCxnSpPr>
        <p:spPr>
          <a:xfrm>
            <a:off x="6998650" y="6248400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C26F82B-7B38-4D8D-9448-BCFF7B176F5D}"/>
              </a:ext>
            </a:extLst>
          </p:cNvPr>
          <p:cNvSpPr/>
          <p:nvPr/>
        </p:nvSpPr>
        <p:spPr>
          <a:xfrm>
            <a:off x="7235915" y="5104544"/>
            <a:ext cx="771064" cy="312578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</a:rPr>
              <a:t>BA </a:t>
            </a:r>
            <a:r>
              <a:rPr kumimoji="1" lang="fr-FR" sz="1000" dirty="0" err="1">
                <a:solidFill>
                  <a:schemeClr val="tx1"/>
                </a:solidFill>
              </a:rPr>
              <a:t>from</a:t>
            </a:r>
            <a:r>
              <a:rPr kumimoji="1" lang="fr-FR" sz="1000" dirty="0">
                <a:solidFill>
                  <a:schemeClr val="tx1"/>
                </a:solidFill>
              </a:rPr>
              <a:t> 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BF73C1-AEF0-4435-85B6-3925AC439228}"/>
              </a:ext>
            </a:extLst>
          </p:cNvPr>
          <p:cNvSpPr/>
          <p:nvPr/>
        </p:nvSpPr>
        <p:spPr>
          <a:xfrm>
            <a:off x="7231120" y="5463339"/>
            <a:ext cx="771064" cy="72764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 STA BA (3,5) </a:t>
            </a:r>
            <a:r>
              <a:rPr kumimoji="1"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475786-B5CD-4051-8D8C-8C390A001E08}"/>
              </a:ext>
            </a:extLst>
          </p:cNvPr>
          <p:cNvCxnSpPr>
            <a:cxnSpLocks/>
          </p:cNvCxnSpPr>
          <p:nvPr/>
        </p:nvCxnSpPr>
        <p:spPr>
          <a:xfrm>
            <a:off x="4116388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164BEF-9F70-400B-B8CD-54F9097F5A3B}"/>
              </a:ext>
            </a:extLst>
          </p:cNvPr>
          <p:cNvCxnSpPr>
            <a:cxnSpLocks/>
          </p:cNvCxnSpPr>
          <p:nvPr/>
        </p:nvCxnSpPr>
        <p:spPr>
          <a:xfrm>
            <a:off x="4357662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8AD4431-F1EE-4CD0-9A16-DA0137D0E21A}"/>
              </a:ext>
            </a:extLst>
          </p:cNvPr>
          <p:cNvCxnSpPr/>
          <p:nvPr/>
        </p:nvCxnSpPr>
        <p:spPr>
          <a:xfrm>
            <a:off x="4120397" y="6248756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03C92B9-7FF2-4C92-A2D8-A8702BD31B59}"/>
              </a:ext>
            </a:extLst>
          </p:cNvPr>
          <p:cNvSpPr txBox="1"/>
          <p:nvPr/>
        </p:nvSpPr>
        <p:spPr>
          <a:xfrm>
            <a:off x="4038600" y="6226758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7E5160-366C-43D5-82F8-D40BFDBA520F}"/>
              </a:ext>
            </a:extLst>
          </p:cNvPr>
          <p:cNvSpPr txBox="1"/>
          <p:nvPr/>
        </p:nvSpPr>
        <p:spPr>
          <a:xfrm>
            <a:off x="6934200" y="6248400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885407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1</a:t>
            </a:r>
            <a:r>
              <a:rPr lang="en-US" altLang="zh-CN" sz="1800" u="sng" baseline="30000" dirty="0"/>
              <a:t>st</a:t>
            </a:r>
            <a:r>
              <a:rPr lang="en-US" altLang="zh-CN" sz="1800" u="sng" dirty="0"/>
              <a:t> solution: </a:t>
            </a:r>
            <a:r>
              <a:rPr lang="en-US" altLang="zh-CN" sz="1800" u="sng" dirty="0" err="1"/>
              <a:t>DiL</a:t>
            </a:r>
            <a:r>
              <a:rPr lang="en-US" altLang="zh-CN" sz="1800" u="sng" dirty="0"/>
              <a:t> AID based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Compatible with 11ax TF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ID value (in the AID range) allocated by the AP for a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session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cxnSp>
        <p:nvCxnSpPr>
          <p:cNvPr id="152" name="Straight Connector 1">
            <a:extLst>
              <a:ext uri="{FF2B5EF4-FFF2-40B4-BE49-F238E27FC236}">
                <a16:creationId xmlns:a16="http://schemas.microsoft.com/office/drawing/2014/main" id="{253E22E4-F113-4FA0-A9C0-EE7602FDA235}"/>
              </a:ext>
            </a:extLst>
          </p:cNvPr>
          <p:cNvCxnSpPr>
            <a:cxnSpLocks/>
            <a:stCxn id="155" idx="2"/>
          </p:cNvCxnSpPr>
          <p:nvPr/>
        </p:nvCxnSpPr>
        <p:spPr>
          <a:xfrm flipH="1">
            <a:off x="5694877" y="1561782"/>
            <a:ext cx="39757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B3B3850-D0BE-44D8-8197-8F3F54179282}"/>
              </a:ext>
            </a:extLst>
          </p:cNvPr>
          <p:cNvSpPr/>
          <p:nvPr/>
        </p:nvSpPr>
        <p:spPr>
          <a:xfrm>
            <a:off x="6946146" y="1326663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57F99D7-5C94-4225-B912-BAF8AF8EFD31}"/>
              </a:ext>
            </a:extLst>
          </p:cNvPr>
          <p:cNvSpPr/>
          <p:nvPr/>
        </p:nvSpPr>
        <p:spPr>
          <a:xfrm>
            <a:off x="8523792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2C545B-1509-486F-A9E3-99E6CB4A553F}"/>
              </a:ext>
            </a:extLst>
          </p:cNvPr>
          <p:cNvSpPr/>
          <p:nvPr/>
        </p:nvSpPr>
        <p:spPr>
          <a:xfrm>
            <a:off x="5327176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6" name="Straight Connector 7">
            <a:extLst>
              <a:ext uri="{FF2B5EF4-FFF2-40B4-BE49-F238E27FC236}">
                <a16:creationId xmlns:a16="http://schemas.microsoft.com/office/drawing/2014/main" id="{921434A3-77DB-4862-9E90-02C99E6F44F9}"/>
              </a:ext>
            </a:extLst>
          </p:cNvPr>
          <p:cNvCxnSpPr>
            <a:cxnSpLocks/>
          </p:cNvCxnSpPr>
          <p:nvPr/>
        </p:nvCxnSpPr>
        <p:spPr>
          <a:xfrm flipH="1">
            <a:off x="7305965" y="1601632"/>
            <a:ext cx="24348" cy="44494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8">
            <a:extLst>
              <a:ext uri="{FF2B5EF4-FFF2-40B4-BE49-F238E27FC236}">
                <a16:creationId xmlns:a16="http://schemas.microsoft.com/office/drawing/2014/main" id="{9F3C36A1-6F79-4816-BB99-18D5FA921354}"/>
              </a:ext>
            </a:extLst>
          </p:cNvPr>
          <p:cNvCxnSpPr>
            <a:cxnSpLocks/>
            <a:stCxn id="154" idx="2"/>
          </p:cNvCxnSpPr>
          <p:nvPr/>
        </p:nvCxnSpPr>
        <p:spPr>
          <a:xfrm flipH="1">
            <a:off x="8926926" y="1561782"/>
            <a:ext cx="4324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A0AE4DB-0299-4857-992B-05EC497B2B88}"/>
              </a:ext>
            </a:extLst>
          </p:cNvPr>
          <p:cNvSpPr/>
          <p:nvPr/>
        </p:nvSpPr>
        <p:spPr>
          <a:xfrm>
            <a:off x="4072567" y="4533238"/>
            <a:ext cx="1586432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DiL transmissions using the assigned DiL session ID</a:t>
            </a:r>
          </a:p>
        </p:txBody>
      </p:sp>
      <p:sp>
        <p:nvSpPr>
          <p:cNvPr id="159" name="Left Brace 15">
            <a:extLst>
              <a:ext uri="{FF2B5EF4-FFF2-40B4-BE49-F238E27FC236}">
                <a16:creationId xmlns:a16="http://schemas.microsoft.com/office/drawing/2014/main" id="{4244F645-A900-4667-9CFF-811C190A79C7}"/>
              </a:ext>
            </a:extLst>
          </p:cNvPr>
          <p:cNvSpPr/>
          <p:nvPr/>
        </p:nvSpPr>
        <p:spPr>
          <a:xfrm>
            <a:off x="5423516" y="1779782"/>
            <a:ext cx="246298" cy="7684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2E57529-D0F4-4A53-8B55-22DE10E1DE54}"/>
              </a:ext>
            </a:extLst>
          </p:cNvPr>
          <p:cNvSpPr/>
          <p:nvPr/>
        </p:nvSpPr>
        <p:spPr>
          <a:xfrm>
            <a:off x="4572518" y="1991558"/>
            <a:ext cx="96823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establishment</a:t>
            </a:r>
          </a:p>
        </p:txBody>
      </p:sp>
      <p:sp>
        <p:nvSpPr>
          <p:cNvPr id="161" name="Left Brace 19">
            <a:extLst>
              <a:ext uri="{FF2B5EF4-FFF2-40B4-BE49-F238E27FC236}">
                <a16:creationId xmlns:a16="http://schemas.microsoft.com/office/drawing/2014/main" id="{DD82EEC2-E784-44B7-8E8A-F587386E775E}"/>
              </a:ext>
            </a:extLst>
          </p:cNvPr>
          <p:cNvSpPr/>
          <p:nvPr/>
        </p:nvSpPr>
        <p:spPr>
          <a:xfrm>
            <a:off x="5448420" y="4196371"/>
            <a:ext cx="216260" cy="132666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Connecteur droit avec flèche 91">
            <a:extLst>
              <a:ext uri="{FF2B5EF4-FFF2-40B4-BE49-F238E27FC236}">
                <a16:creationId xmlns:a16="http://schemas.microsoft.com/office/drawing/2014/main" id="{6E5DC8EF-AFC7-4BBB-A381-A506572ACEF5}"/>
              </a:ext>
            </a:extLst>
          </p:cNvPr>
          <p:cNvCxnSpPr/>
          <p:nvPr/>
        </p:nvCxnSpPr>
        <p:spPr>
          <a:xfrm flipH="1" flipV="1">
            <a:off x="5697677" y="3770793"/>
            <a:ext cx="1608288" cy="25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91">
            <a:extLst>
              <a:ext uri="{FF2B5EF4-FFF2-40B4-BE49-F238E27FC236}">
                <a16:creationId xmlns:a16="http://schemas.microsoft.com/office/drawing/2014/main" id="{DA35D8C8-2E23-457A-8E04-031DD36DA907}"/>
              </a:ext>
            </a:extLst>
          </p:cNvPr>
          <p:cNvCxnSpPr/>
          <p:nvPr/>
        </p:nvCxnSpPr>
        <p:spPr>
          <a:xfrm>
            <a:off x="7315200" y="3770793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549164E-7722-42C4-988E-FF6B6AC46752}"/>
              </a:ext>
            </a:extLst>
          </p:cNvPr>
          <p:cNvSpPr/>
          <p:nvPr/>
        </p:nvSpPr>
        <p:spPr>
          <a:xfrm>
            <a:off x="5832065" y="2923429"/>
            <a:ext cx="122036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cxnSp>
        <p:nvCxnSpPr>
          <p:cNvPr id="165" name="Connecteur droit avec flèche 91">
            <a:extLst>
              <a:ext uri="{FF2B5EF4-FFF2-40B4-BE49-F238E27FC236}">
                <a16:creationId xmlns:a16="http://schemas.microsoft.com/office/drawing/2014/main" id="{678E0A8A-B04B-4495-9B6C-2758FECBD8C5}"/>
              </a:ext>
            </a:extLst>
          </p:cNvPr>
          <p:cNvCxnSpPr/>
          <p:nvPr/>
        </p:nvCxnSpPr>
        <p:spPr>
          <a:xfrm>
            <a:off x="5721601" y="3146179"/>
            <a:ext cx="158503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91">
            <a:extLst>
              <a:ext uri="{FF2B5EF4-FFF2-40B4-BE49-F238E27FC236}">
                <a16:creationId xmlns:a16="http://schemas.microsoft.com/office/drawing/2014/main" id="{C23CE849-D871-4001-804A-B7699161C37C}"/>
              </a:ext>
            </a:extLst>
          </p:cNvPr>
          <p:cNvCxnSpPr/>
          <p:nvPr/>
        </p:nvCxnSpPr>
        <p:spPr>
          <a:xfrm flipH="1">
            <a:off x="5697801" y="5795914"/>
            <a:ext cx="1595622" cy="1348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91">
            <a:extLst>
              <a:ext uri="{FF2B5EF4-FFF2-40B4-BE49-F238E27FC236}">
                <a16:creationId xmlns:a16="http://schemas.microsoft.com/office/drawing/2014/main" id="{D11BD660-8D09-4B01-B612-8A1EC7293C07}"/>
              </a:ext>
            </a:extLst>
          </p:cNvPr>
          <p:cNvCxnSpPr/>
          <p:nvPr/>
        </p:nvCxnSpPr>
        <p:spPr>
          <a:xfrm>
            <a:off x="7284640" y="5795913"/>
            <a:ext cx="162880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FA53CFC2-645E-4D66-9292-8595D1231C8A}"/>
              </a:ext>
            </a:extLst>
          </p:cNvPr>
          <p:cNvSpPr/>
          <p:nvPr/>
        </p:nvSpPr>
        <p:spPr>
          <a:xfrm>
            <a:off x="5973831" y="3450176"/>
            <a:ext cx="1189982" cy="376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setup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70E45EA-D5E4-428F-86B8-415EEF5600C2}"/>
              </a:ext>
            </a:extLst>
          </p:cNvPr>
          <p:cNvSpPr/>
          <p:nvPr/>
        </p:nvSpPr>
        <p:spPr>
          <a:xfrm>
            <a:off x="6406989" y="5650446"/>
            <a:ext cx="1823257" cy="152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teardown</a:t>
            </a:r>
          </a:p>
        </p:txBody>
      </p:sp>
      <p:cxnSp>
        <p:nvCxnSpPr>
          <p:cNvPr id="170" name="Connecteur droit avec flèche 91">
            <a:extLst>
              <a:ext uri="{FF2B5EF4-FFF2-40B4-BE49-F238E27FC236}">
                <a16:creationId xmlns:a16="http://schemas.microsoft.com/office/drawing/2014/main" id="{EC08E5BA-AC8E-4B35-8DD1-B4886041EFD3}"/>
              </a:ext>
            </a:extLst>
          </p:cNvPr>
          <p:cNvCxnSpPr/>
          <p:nvPr/>
        </p:nvCxnSpPr>
        <p:spPr>
          <a:xfrm>
            <a:off x="7322448" y="4365900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91">
            <a:extLst>
              <a:ext uri="{FF2B5EF4-FFF2-40B4-BE49-F238E27FC236}">
                <a16:creationId xmlns:a16="http://schemas.microsoft.com/office/drawing/2014/main" id="{F40CE26D-4C81-4D40-8B2E-8777C0C55A11}"/>
              </a:ext>
            </a:extLst>
          </p:cNvPr>
          <p:cNvCxnSpPr/>
          <p:nvPr/>
        </p:nvCxnSpPr>
        <p:spPr>
          <a:xfrm flipH="1">
            <a:off x="5714995" y="4365900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3166C0-3153-4D27-AA9C-0328B9F2F174}"/>
              </a:ext>
            </a:extLst>
          </p:cNvPr>
          <p:cNvSpPr/>
          <p:nvPr/>
        </p:nvSpPr>
        <p:spPr>
          <a:xfrm>
            <a:off x="6203214" y="4146063"/>
            <a:ext cx="2428486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3" name="Connecteur droit avec flèche 91">
            <a:extLst>
              <a:ext uri="{FF2B5EF4-FFF2-40B4-BE49-F238E27FC236}">
                <a16:creationId xmlns:a16="http://schemas.microsoft.com/office/drawing/2014/main" id="{8DDDB011-DB77-461F-98B7-A416F57AEDCD}"/>
              </a:ext>
            </a:extLst>
          </p:cNvPr>
          <p:cNvCxnSpPr/>
          <p:nvPr/>
        </p:nvCxnSpPr>
        <p:spPr>
          <a:xfrm flipV="1">
            <a:off x="5713657" y="4667614"/>
            <a:ext cx="3205189" cy="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08E8A25-B014-459F-A629-91DBF5D28335}"/>
              </a:ext>
            </a:extLst>
          </p:cNvPr>
          <p:cNvSpPr/>
          <p:nvPr/>
        </p:nvSpPr>
        <p:spPr>
          <a:xfrm>
            <a:off x="5474794" y="447120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cxnSp>
        <p:nvCxnSpPr>
          <p:cNvPr id="175" name="Connecteur droit avec flèche 91">
            <a:extLst>
              <a:ext uri="{FF2B5EF4-FFF2-40B4-BE49-F238E27FC236}">
                <a16:creationId xmlns:a16="http://schemas.microsoft.com/office/drawing/2014/main" id="{6FD1AE7B-8507-4F53-B80E-FD28DFDCCD56}"/>
              </a:ext>
            </a:extLst>
          </p:cNvPr>
          <p:cNvCxnSpPr/>
          <p:nvPr/>
        </p:nvCxnSpPr>
        <p:spPr>
          <a:xfrm>
            <a:off x="7328364" y="5126074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91">
            <a:extLst>
              <a:ext uri="{FF2B5EF4-FFF2-40B4-BE49-F238E27FC236}">
                <a16:creationId xmlns:a16="http://schemas.microsoft.com/office/drawing/2014/main" id="{28168B29-2F95-481F-9F32-823C05307FF6}"/>
              </a:ext>
            </a:extLst>
          </p:cNvPr>
          <p:cNvCxnSpPr/>
          <p:nvPr/>
        </p:nvCxnSpPr>
        <p:spPr>
          <a:xfrm flipH="1">
            <a:off x="5720911" y="5126074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47C3943-FE1F-44F6-B5F7-2FB82332AD64}"/>
              </a:ext>
            </a:extLst>
          </p:cNvPr>
          <p:cNvSpPr/>
          <p:nvPr/>
        </p:nvSpPr>
        <p:spPr>
          <a:xfrm>
            <a:off x="6203214" y="4893671"/>
            <a:ext cx="2446111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8" name="Connecteur droit avec flèche 91">
            <a:extLst>
              <a:ext uri="{FF2B5EF4-FFF2-40B4-BE49-F238E27FC236}">
                <a16:creationId xmlns:a16="http://schemas.microsoft.com/office/drawing/2014/main" id="{90F04A0C-0BE5-4D2A-AAE9-1BDD24DF3EAC}"/>
              </a:ext>
            </a:extLst>
          </p:cNvPr>
          <p:cNvCxnSpPr/>
          <p:nvPr/>
        </p:nvCxnSpPr>
        <p:spPr>
          <a:xfrm flipV="1">
            <a:off x="5720911" y="5357385"/>
            <a:ext cx="3214245" cy="927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03692C-1909-43B7-A7B8-658DB4962ED0}"/>
              </a:ext>
            </a:extLst>
          </p:cNvPr>
          <p:cNvSpPr/>
          <p:nvPr/>
        </p:nvSpPr>
        <p:spPr>
          <a:xfrm>
            <a:off x="7472466" y="513745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ED587B9A-DF1E-4F1F-B05D-B921E27EFA1B}"/>
              </a:ext>
            </a:extLst>
          </p:cNvPr>
          <p:cNvSpPr/>
          <p:nvPr/>
        </p:nvSpPr>
        <p:spPr>
          <a:xfrm>
            <a:off x="5441214" y="1631483"/>
            <a:ext cx="1892636" cy="19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Connecteur droit avec flèche 91">
            <a:extLst>
              <a:ext uri="{FF2B5EF4-FFF2-40B4-BE49-F238E27FC236}">
                <a16:creationId xmlns:a16="http://schemas.microsoft.com/office/drawing/2014/main" id="{4F7EA5D3-7355-46F7-969A-B45C7C876FA2}"/>
              </a:ext>
            </a:extLst>
          </p:cNvPr>
          <p:cNvCxnSpPr/>
          <p:nvPr/>
        </p:nvCxnSpPr>
        <p:spPr>
          <a:xfrm>
            <a:off x="5737172" y="1832495"/>
            <a:ext cx="3138035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cteur droit avec flèche 91">
            <a:extLst>
              <a:ext uri="{FF2B5EF4-FFF2-40B4-BE49-F238E27FC236}">
                <a16:creationId xmlns:a16="http://schemas.microsoft.com/office/drawing/2014/main" id="{3DEC82AA-9E69-4425-B5D2-12EAEAC3C12E}"/>
              </a:ext>
            </a:extLst>
          </p:cNvPr>
          <p:cNvCxnSpPr/>
          <p:nvPr/>
        </p:nvCxnSpPr>
        <p:spPr>
          <a:xfrm flipH="1">
            <a:off x="5720428" y="2140296"/>
            <a:ext cx="3191121" cy="143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5759329-8092-4EAC-9964-E5A60A251BBB}"/>
              </a:ext>
            </a:extLst>
          </p:cNvPr>
          <p:cNvSpPr/>
          <p:nvPr/>
        </p:nvSpPr>
        <p:spPr>
          <a:xfrm>
            <a:off x="7320086" y="1978598"/>
            <a:ext cx="1550128" cy="17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755E832B-B64A-49FA-8926-8FE1B7857139}"/>
              </a:ext>
            </a:extLst>
          </p:cNvPr>
          <p:cNvSpPr/>
          <p:nvPr/>
        </p:nvSpPr>
        <p:spPr>
          <a:xfrm>
            <a:off x="5517414" y="2347006"/>
            <a:ext cx="1760987" cy="149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5" name="Connecteur droit avec flèche 91">
            <a:extLst>
              <a:ext uri="{FF2B5EF4-FFF2-40B4-BE49-F238E27FC236}">
                <a16:creationId xmlns:a16="http://schemas.microsoft.com/office/drawing/2014/main" id="{1DB5AF7A-E303-40E6-8AD2-9C58EBB9B2C0}"/>
              </a:ext>
            </a:extLst>
          </p:cNvPr>
          <p:cNvCxnSpPr/>
          <p:nvPr/>
        </p:nvCxnSpPr>
        <p:spPr>
          <a:xfrm flipV="1">
            <a:off x="5722416" y="2496020"/>
            <a:ext cx="321008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Left Brace 50">
            <a:extLst>
              <a:ext uri="{FF2B5EF4-FFF2-40B4-BE49-F238E27FC236}">
                <a16:creationId xmlns:a16="http://schemas.microsoft.com/office/drawing/2014/main" id="{8BE52F3C-2611-4730-B164-B0D4ED0530E9}"/>
              </a:ext>
            </a:extLst>
          </p:cNvPr>
          <p:cNvSpPr/>
          <p:nvPr/>
        </p:nvSpPr>
        <p:spPr>
          <a:xfrm>
            <a:off x="5416364" y="2654331"/>
            <a:ext cx="246298" cy="68330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1D0751A6-04FA-476A-B2AD-FE9AB52B2B85}"/>
              </a:ext>
            </a:extLst>
          </p:cNvPr>
          <p:cNvSpPr/>
          <p:nvPr/>
        </p:nvSpPr>
        <p:spPr>
          <a:xfrm>
            <a:off x="4408035" y="2751737"/>
            <a:ext cx="120174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requirements collection</a:t>
            </a:r>
          </a:p>
        </p:txBody>
      </p:sp>
      <p:cxnSp>
        <p:nvCxnSpPr>
          <p:cNvPr id="188" name="Connecteur droit avec flèche 91">
            <a:extLst>
              <a:ext uri="{FF2B5EF4-FFF2-40B4-BE49-F238E27FC236}">
                <a16:creationId xmlns:a16="http://schemas.microsoft.com/office/drawing/2014/main" id="{B66D55B2-5D1C-422C-A1AD-BD64EF8A7DC0}"/>
              </a:ext>
            </a:extLst>
          </p:cNvPr>
          <p:cNvCxnSpPr/>
          <p:nvPr/>
        </p:nvCxnSpPr>
        <p:spPr>
          <a:xfrm flipH="1" flipV="1">
            <a:off x="5694877" y="2901753"/>
            <a:ext cx="1611313" cy="74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avec flèche 91">
            <a:extLst>
              <a:ext uri="{FF2B5EF4-FFF2-40B4-BE49-F238E27FC236}">
                <a16:creationId xmlns:a16="http://schemas.microsoft.com/office/drawing/2014/main" id="{4B76B2D2-572A-4D7A-810F-17AACA074898}"/>
              </a:ext>
            </a:extLst>
          </p:cNvPr>
          <p:cNvCxnSpPr/>
          <p:nvPr/>
        </p:nvCxnSpPr>
        <p:spPr>
          <a:xfrm>
            <a:off x="7329120" y="2902349"/>
            <a:ext cx="1595824" cy="152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avec flèche 91">
            <a:extLst>
              <a:ext uri="{FF2B5EF4-FFF2-40B4-BE49-F238E27FC236}">
                <a16:creationId xmlns:a16="http://schemas.microsoft.com/office/drawing/2014/main" id="{4E944B73-D8AF-4565-8E21-DE71E5448DDD}"/>
              </a:ext>
            </a:extLst>
          </p:cNvPr>
          <p:cNvCxnSpPr/>
          <p:nvPr/>
        </p:nvCxnSpPr>
        <p:spPr>
          <a:xfrm flipH="1">
            <a:off x="7315152" y="3151847"/>
            <a:ext cx="159639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D99917B9-3AD3-42C5-98FB-10BB10B6BFC1}"/>
              </a:ext>
            </a:extLst>
          </p:cNvPr>
          <p:cNvSpPr/>
          <p:nvPr/>
        </p:nvSpPr>
        <p:spPr>
          <a:xfrm>
            <a:off x="7900385" y="2917645"/>
            <a:ext cx="913829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E22DBDA-1558-4901-943D-79DD8CEA8313}"/>
              </a:ext>
            </a:extLst>
          </p:cNvPr>
          <p:cNvSpPr/>
          <p:nvPr/>
        </p:nvSpPr>
        <p:spPr>
          <a:xfrm>
            <a:off x="6355614" y="2679220"/>
            <a:ext cx="1537600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 (BSRP)</a:t>
            </a:r>
          </a:p>
        </p:txBody>
      </p:sp>
      <p:sp>
        <p:nvSpPr>
          <p:cNvPr id="193" name="Left Brace 105">
            <a:extLst>
              <a:ext uri="{FF2B5EF4-FFF2-40B4-BE49-F238E27FC236}">
                <a16:creationId xmlns:a16="http://schemas.microsoft.com/office/drawing/2014/main" id="{9A8B022E-509F-4949-AED4-56B9B93A5169}"/>
              </a:ext>
            </a:extLst>
          </p:cNvPr>
          <p:cNvSpPr/>
          <p:nvPr/>
        </p:nvSpPr>
        <p:spPr>
          <a:xfrm>
            <a:off x="5399757" y="3570350"/>
            <a:ext cx="239594" cy="25860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B834A4E-DE49-4D25-A5A7-CA3F86BE2E25}"/>
              </a:ext>
            </a:extLst>
          </p:cNvPr>
          <p:cNvSpPr/>
          <p:nvPr/>
        </p:nvSpPr>
        <p:spPr>
          <a:xfrm>
            <a:off x="4556167" y="3511916"/>
            <a:ext cx="101911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Setup</a:t>
            </a:r>
          </a:p>
        </p:txBody>
      </p:sp>
      <p:sp>
        <p:nvSpPr>
          <p:cNvPr id="195" name="Left Brace 110">
            <a:extLst>
              <a:ext uri="{FF2B5EF4-FFF2-40B4-BE49-F238E27FC236}">
                <a16:creationId xmlns:a16="http://schemas.microsoft.com/office/drawing/2014/main" id="{564066F4-D76E-4150-AD0E-8FFB962EFAB8}"/>
              </a:ext>
            </a:extLst>
          </p:cNvPr>
          <p:cNvSpPr/>
          <p:nvPr/>
        </p:nvSpPr>
        <p:spPr>
          <a:xfrm>
            <a:off x="5429909" y="5650446"/>
            <a:ext cx="226250" cy="27879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FD3AC69-A84F-4D23-880F-D2F9604B16A5}"/>
              </a:ext>
            </a:extLst>
          </p:cNvPr>
          <p:cNvSpPr/>
          <p:nvPr/>
        </p:nvSpPr>
        <p:spPr>
          <a:xfrm>
            <a:off x="4492575" y="5580903"/>
            <a:ext cx="1128123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Release</a:t>
            </a:r>
          </a:p>
        </p:txBody>
      </p:sp>
      <p:sp>
        <p:nvSpPr>
          <p:cNvPr id="50" name="灯片编号占位符 3">
            <a:extLst>
              <a:ext uri="{FF2B5EF4-FFF2-40B4-BE49-F238E27FC236}">
                <a16:creationId xmlns:a16="http://schemas.microsoft.com/office/drawing/2014/main" id="{224D83FC-0C0A-4C87-8BFF-6B83478A28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C098C76-7555-4C5A-B4C2-B29A74EDEADC}"/>
              </a:ext>
            </a:extLst>
          </p:cNvPr>
          <p:cNvSpPr/>
          <p:nvPr/>
        </p:nvSpPr>
        <p:spPr bwMode="auto">
          <a:xfrm>
            <a:off x="7239000" y="2819400"/>
            <a:ext cx="153380" cy="13855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4">
            <a:extLst>
              <a:ext uri="{FF2B5EF4-FFF2-40B4-BE49-F238E27FC236}">
                <a16:creationId xmlns:a16="http://schemas.microsoft.com/office/drawing/2014/main" id="{725337C1-9C83-4283-8C9A-092635F89F0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09073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906510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2</a:t>
            </a:r>
            <a:r>
              <a:rPr lang="en-US" altLang="zh-CN" sz="1800" u="sng" baseline="30000" dirty="0"/>
              <a:t>nd</a:t>
            </a:r>
            <a:r>
              <a:rPr lang="en-US" altLang="zh-CN" sz="1800" u="sng" dirty="0"/>
              <a:t> solution: new User Info field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dedicated ID for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communications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New format of User Info field for the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RU: 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1 or 2 bit(s) to indicate Tx direction (</a:t>
            </a:r>
            <a:r>
              <a:rPr lang="en-US" altLang="zh-CN" sz="1200" i="1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/DL)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Additional field to indicate AID of the destination STA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Extend Trigger Dependent User Info field to store these additional information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pic>
        <p:nvPicPr>
          <p:cNvPr id="51" name="Image 3" descr="Capture d’écran">
            <a:extLst>
              <a:ext uri="{FF2B5EF4-FFF2-40B4-BE49-F238E27FC236}">
                <a16:creationId xmlns:a16="http://schemas.microsoft.com/office/drawing/2014/main" id="{2A774365-B1B3-4C76-A1F9-6C2F11685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748" y="1920648"/>
            <a:ext cx="5170669" cy="10511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F642E4AB-6C57-4CBA-8200-679AAC78D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291" y="3262757"/>
            <a:ext cx="4681385" cy="623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877360-A6E3-435F-962F-E1D034994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4432355"/>
            <a:ext cx="2940261" cy="623443"/>
          </a:xfrm>
          <a:prstGeom prst="rect">
            <a:avLst/>
          </a:prstGeom>
        </p:spPr>
      </p:pic>
      <p:sp>
        <p:nvSpPr>
          <p:cNvPr id="11" name="Right Brace 10">
            <a:extLst>
              <a:ext uri="{FF2B5EF4-FFF2-40B4-BE49-F238E27FC236}">
                <a16:creationId xmlns:a16="http://schemas.microsoft.com/office/drawing/2014/main" id="{D40930DD-656B-4DB9-B34C-BF502311A8A7}"/>
              </a:ext>
            </a:extLst>
          </p:cNvPr>
          <p:cNvSpPr/>
          <p:nvPr/>
        </p:nvSpPr>
        <p:spPr>
          <a:xfrm rot="16200000">
            <a:off x="6517129" y="1986869"/>
            <a:ext cx="240067" cy="4690739"/>
          </a:xfrm>
          <a:prstGeom prst="rightBrace">
            <a:avLst>
              <a:gd name="adj1" fmla="val 8333"/>
              <a:gd name="adj2" fmla="val 87400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7FE25-5DEB-4EA8-9FC0-944BD6B98A6E}"/>
              </a:ext>
            </a:extLst>
          </p:cNvPr>
          <p:cNvSpPr/>
          <p:nvPr/>
        </p:nvSpPr>
        <p:spPr>
          <a:xfrm>
            <a:off x="6731011" y="4607970"/>
            <a:ext cx="735500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Trigger </a:t>
            </a:r>
            <a:r>
              <a:rPr kumimoji="1" lang="fr-FR" sz="800" dirty="0" err="1">
                <a:solidFill>
                  <a:schemeClr val="tx1"/>
                </a:solidFill>
              </a:rPr>
              <a:t>ControlID</a:t>
            </a:r>
            <a:r>
              <a:rPr kumimoji="1" lang="fr-FR" sz="800" dirty="0">
                <a:solidFill>
                  <a:schemeClr val="tx1"/>
                </a:solidFill>
              </a:rPr>
              <a:t> 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F84A5A5-693B-4696-9871-1042DDD86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12970"/>
              </p:ext>
            </p:extLst>
          </p:nvPr>
        </p:nvGraphicFramePr>
        <p:xfrm>
          <a:off x="5943600" y="5227224"/>
          <a:ext cx="2438400" cy="1229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28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Trigger </a:t>
                      </a:r>
                      <a:r>
                        <a:rPr lang="en-US" sz="800" b="1" dirty="0" err="1"/>
                        <a:t>ControlID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 User Info filed</a:t>
                      </a:r>
                      <a:r>
                        <a:rPr lang="en-US" sz="800" baseline="0" dirty="0"/>
                        <a:t> for triggered Downlink MU transmission.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</a:t>
                      </a:r>
                      <a:r>
                        <a:rPr lang="en-US" sz="800" baseline="0" dirty="0"/>
                        <a:t> triggered Direct Link MU transmission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ECCB4B9D-CB95-4C15-838A-8B62C2146E58}"/>
              </a:ext>
            </a:extLst>
          </p:cNvPr>
          <p:cNvSpPr/>
          <p:nvPr/>
        </p:nvSpPr>
        <p:spPr>
          <a:xfrm>
            <a:off x="7458517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Src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D8F23C-E829-40BB-AC6A-0383ECCBA243}"/>
              </a:ext>
            </a:extLst>
          </p:cNvPr>
          <p:cNvSpPr/>
          <p:nvPr/>
        </p:nvSpPr>
        <p:spPr>
          <a:xfrm>
            <a:off x="7928312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Dest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34F9F6-6C44-4A9F-A330-BA932EF00A3B}"/>
              </a:ext>
            </a:extLst>
          </p:cNvPr>
          <p:cNvSpPr/>
          <p:nvPr/>
        </p:nvSpPr>
        <p:spPr>
          <a:xfrm>
            <a:off x="8398107" y="4607970"/>
            <a:ext cx="584422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 err="1">
                <a:solidFill>
                  <a:schemeClr val="tx1"/>
                </a:solidFill>
              </a:rPr>
              <a:t>Reserved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F67EBC-6A58-4900-BBFD-8B4A0E5C0B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27300" y="4953000"/>
            <a:ext cx="735500" cy="274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AF7E362D-AF7C-4D14-8902-C804A215EC74}"/>
              </a:ext>
            </a:extLst>
          </p:cNvPr>
          <p:cNvSpPr/>
          <p:nvPr/>
        </p:nvSpPr>
        <p:spPr>
          <a:xfrm rot="16200000">
            <a:off x="6519907" y="881107"/>
            <a:ext cx="240067" cy="4398519"/>
          </a:xfrm>
          <a:prstGeom prst="rightBrace">
            <a:avLst>
              <a:gd name="adj1" fmla="val 8333"/>
              <a:gd name="adj2" fmla="val 57392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5D75BE-C9F4-4F73-A47A-145EE03A06F5}"/>
              </a:ext>
            </a:extLst>
          </p:cNvPr>
          <p:cNvSpPr/>
          <p:nvPr/>
        </p:nvSpPr>
        <p:spPr bwMode="auto">
          <a:xfrm>
            <a:off x="6632912" y="4432355"/>
            <a:ext cx="2438400" cy="56607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灯片编号占位符 3">
            <a:extLst>
              <a:ext uri="{FF2B5EF4-FFF2-40B4-BE49-F238E27FC236}">
                <a16:creationId xmlns:a16="http://schemas.microsoft.com/office/drawing/2014/main" id="{6BDC8557-1C3B-4CF8-8F2B-093AE8D05B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1570FB31-5ACB-406F-A0F1-48A03A2966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66978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Some 11be scenarios (low latency scenario) can benefit from the usage of the direct link</a:t>
            </a:r>
            <a:r>
              <a:rPr lang="en-US" altLang="zh-CN" dirty="0">
                <a:cs typeface="Calibri" panose="020F050202020403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Including the direct link traffic in the AP scheduling ensures a better medium access control.</a:t>
            </a:r>
            <a:endParaRPr lang="en-US" altLang="zh-CN" dirty="0"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>
                <a:ea typeface="黑体" pitchFamily="49" charset="-122"/>
                <a:cs typeface="Calibri" panose="020F0502020204030204" pitchFamily="34" charset="0"/>
              </a:rPr>
              <a:t>Better direct link communication scheduling is required in 11be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increase global cell’s efficiency.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secure Peer to Peer transmission and offer a better user experience.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70195</TotalTime>
  <Words>949</Words>
  <Application>Microsoft Office PowerPoint</Application>
  <PresentationFormat>On-screen Show (4:3)</PresentationFormat>
  <Paragraphs>166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Gothic</vt:lpstr>
      <vt:lpstr>黑体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Direct Link MU transmissions</vt:lpstr>
      <vt:lpstr>Outline</vt:lpstr>
      <vt:lpstr>Direct Link Use Cases for 11be</vt:lpstr>
      <vt:lpstr>Benefits of the direct link for 11be applications</vt:lpstr>
      <vt:lpstr>Direct Link issues with 11ax amendments</vt:lpstr>
      <vt:lpstr>Mixed UL/DiL MU Triggered Transmissions</vt:lpstr>
      <vt:lpstr>Direct link MU transmission via Trigger frame</vt:lpstr>
      <vt:lpstr>Direct link MU transmission via Trigger frame</vt:lpstr>
      <vt:lpstr>Summary</vt:lpstr>
      <vt:lpstr>PowerPoint Presentation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EHT</dc:title>
  <dc:creator>stephane.baron@crf.canon.fr</dc:creator>
  <cp:lastModifiedBy>BARON Stephane</cp:lastModifiedBy>
  <cp:revision>983</cp:revision>
  <cp:lastPrinted>2019-09-13T12:35:55Z</cp:lastPrinted>
  <dcterms:created xsi:type="dcterms:W3CDTF">2015-10-31T00:33:08Z</dcterms:created>
  <dcterms:modified xsi:type="dcterms:W3CDTF">2019-09-19T04:35:10Z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