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910" r:id="rId3"/>
    <p:sldId id="911" r:id="rId4"/>
    <p:sldId id="937" r:id="rId5"/>
    <p:sldId id="925" r:id="rId6"/>
    <p:sldId id="935" r:id="rId7"/>
    <p:sldId id="926" r:id="rId8"/>
    <p:sldId id="936" r:id="rId9"/>
    <p:sldId id="928" r:id="rId10"/>
    <p:sldId id="919" r:id="rId11"/>
    <p:sldId id="933" r:id="rId12"/>
    <p:sldId id="934" r:id="rId13"/>
    <p:sldId id="929" r:id="rId14"/>
    <p:sldId id="939" r:id="rId15"/>
    <p:sldId id="938" r:id="rId16"/>
    <p:sldId id="901"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16" d="100"/>
          <a:sy n="116" d="100"/>
        </p:scale>
        <p:origin x="2172" y="10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51222" cy="276999"/>
          </a:xfrm>
        </p:spPr>
        <p:txBody>
          <a:bodyPr/>
          <a:lstStyle>
            <a:lvl1pPr>
              <a:defRPr/>
            </a:lvl1pPr>
          </a:lstStyle>
          <a:p>
            <a:pPr>
              <a:defRPr/>
            </a:pPr>
            <a:r>
              <a:rPr lang="en-US" altLang="en-US" dirty="0" smtClean="0"/>
              <a:t>Mar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54668" y="331014"/>
            <a:ext cx="32574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802.11-19/1116r5</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Channel Access in Multi-band operation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2019-09-05</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463479164"/>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algn="ctr"/>
                      <a:r>
                        <a:rPr lang="en-US" sz="1100" dirty="0" smtClean="0"/>
                        <a:t>Yuchen</a:t>
                      </a:r>
                      <a:r>
                        <a:rPr lang="en-US" sz="1100" baseline="0" dirty="0" smtClean="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Ming </a:t>
                      </a:r>
                      <a:r>
                        <a:rPr lang="en-US" sz="1100" dirty="0" err="1" smtClean="0"/>
                        <a:t>Gan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Dandan</a:t>
                      </a:r>
                      <a:r>
                        <a:rPr lang="en-US" sz="1100" baseline="0" dirty="0" smtClean="0"/>
                        <a:t> Liang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There are two types of multi-links based on the capability of simultaneous TX&amp;RX on different links, namely, </a:t>
            </a:r>
            <a:r>
              <a:rPr lang="en-US" sz="2000" dirty="0" err="1" smtClean="0"/>
              <a:t>asynchronized</a:t>
            </a:r>
            <a:r>
              <a:rPr lang="en-US" sz="2000" dirty="0" smtClean="0"/>
              <a:t> ML and synchronized ML;</a:t>
            </a:r>
          </a:p>
          <a:p>
            <a:r>
              <a:rPr lang="en-US" sz="2000" dirty="0" smtClean="0"/>
              <a:t>Both types have their own use scenarios and benefits; </a:t>
            </a:r>
          </a:p>
          <a:p>
            <a:r>
              <a:rPr lang="en-US" sz="2000" dirty="0" smtClean="0"/>
              <a:t>The issues that need to be considered in the channel access of both types of ML are summarized.</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Conclusion</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206686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the PPDU bandwidths on multiple links between two multi-link devices below rules?</a:t>
            </a:r>
          </a:p>
          <a:p>
            <a:pPr lvl="1"/>
            <a:r>
              <a:rPr lang="en-US" sz="1600" dirty="0"/>
              <a:t>The </a:t>
            </a:r>
            <a:r>
              <a:rPr lang="en-US" sz="1600" dirty="0" smtClean="0"/>
              <a:t>PPDU bandwidth on </a:t>
            </a:r>
            <a:r>
              <a:rPr lang="en-US" sz="1600" dirty="0"/>
              <a:t>each link could be </a:t>
            </a:r>
            <a:r>
              <a:rPr lang="en-US" sz="1600" dirty="0" smtClean="0"/>
              <a:t>different;</a:t>
            </a:r>
            <a:endParaRPr lang="en-US" sz="1600" dirty="0"/>
          </a:p>
          <a:p>
            <a:pPr lvl="1"/>
            <a:r>
              <a:rPr lang="en-US" sz="1600" dirty="0"/>
              <a:t>The </a:t>
            </a:r>
            <a:r>
              <a:rPr lang="en-US" sz="1600" dirty="0" smtClean="0"/>
              <a:t>PPDU bandwidth on each link is independent of the CCA of other link(s);</a:t>
            </a:r>
            <a:endParaRPr lang="en-US" sz="1600" dirty="0"/>
          </a:p>
          <a:p>
            <a:pPr lvl="1"/>
            <a:r>
              <a:rPr lang="en-US" sz="1600" dirty="0" smtClean="0"/>
              <a:t>The PPDU bandwidth selection rules in each link are the same as in single link.</a:t>
            </a:r>
            <a:endParaRPr lang="en-US" sz="1600" dirty="0"/>
          </a:p>
          <a:p>
            <a:pPr marL="457200" lvl="1" indent="0">
              <a:buNone/>
            </a:pPr>
            <a:endParaRPr lang="en-US" sz="1600" dirty="0"/>
          </a:p>
          <a:p>
            <a:pPr marL="457200" lvl="1" indent="0">
              <a:buNone/>
            </a:pPr>
            <a:endParaRPr lang="en-US" sz="1600" dirty="0" smtClean="0"/>
          </a:p>
          <a:p>
            <a:pPr marL="457200" lvl="1" indent="0">
              <a:buNone/>
            </a:pPr>
            <a:endParaRPr lang="en-US" sz="1600" dirty="0" smtClean="0"/>
          </a:p>
          <a:p>
            <a:pPr marL="457200" lvl="1" indent="0">
              <a:buNone/>
            </a:pPr>
            <a:r>
              <a:rPr lang="en-US" sz="1600" dirty="0" smtClean="0"/>
              <a:t>SP deferred</a:t>
            </a:r>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Do </a:t>
            </a:r>
            <a:r>
              <a:rPr lang="en-US" altLang="zh-CN" sz="2000" dirty="0"/>
              <a:t>you agree </a:t>
            </a:r>
            <a:r>
              <a:rPr lang="en-US" altLang="zh-CN" sz="2000" dirty="0" smtClean="0"/>
              <a:t>that the channel access mechanism in </a:t>
            </a:r>
            <a:r>
              <a:rPr lang="en-US" altLang="zh-CN" sz="2000" dirty="0"/>
              <a:t>each link </a:t>
            </a:r>
            <a:r>
              <a:rPr lang="en-US" altLang="zh-CN" sz="2000" dirty="0" smtClean="0"/>
              <a:t>of multiple asynchronous links can be independent from the channel access mechanism of the other links?</a:t>
            </a:r>
            <a:endParaRPr lang="en-US" altLang="zh-CN" sz="2000" dirty="0"/>
          </a:p>
          <a:p>
            <a:endParaRPr lang="en-US" sz="2000" dirty="0" smtClean="0"/>
          </a:p>
          <a:p>
            <a:pPr marL="0" indent="0">
              <a:buNone/>
            </a:pPr>
            <a:r>
              <a:rPr lang="en-US" sz="2000" dirty="0" smtClean="0"/>
              <a:t>Y:20</a:t>
            </a:r>
          </a:p>
          <a:p>
            <a:pPr marL="0" indent="0">
              <a:buNone/>
            </a:pPr>
            <a:r>
              <a:rPr lang="en-US" sz="2000" dirty="0" smtClean="0"/>
              <a:t>N:4</a:t>
            </a:r>
          </a:p>
          <a:p>
            <a:pPr marL="0" indent="0">
              <a:buNone/>
            </a:pPr>
            <a:r>
              <a:rPr lang="en-US" sz="2000" dirty="0" smtClean="0"/>
              <a:t>A:20</a:t>
            </a:r>
            <a:endParaRPr lang="en-US" sz="2000" dirty="0"/>
          </a:p>
          <a:p>
            <a:pPr marL="0" indent="0">
              <a:buNone/>
            </a:pPr>
            <a:endParaRPr lang="en-US" sz="2000" dirty="0" smtClean="0"/>
          </a:p>
          <a:p>
            <a:pPr lvl="1"/>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710088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synchronous multiple links need a different channel access mechanism from asynchronous multiple links?</a:t>
            </a:r>
          </a:p>
          <a:p>
            <a:pPr lvl="1"/>
            <a:r>
              <a:rPr lang="en-US" sz="1600" dirty="0" smtClean="0"/>
              <a:t>Exact designs are TBD</a:t>
            </a:r>
          </a:p>
          <a:p>
            <a:endParaRPr lang="en-US" sz="2000" dirty="0" smtClean="0"/>
          </a:p>
          <a:p>
            <a:endParaRPr lang="en-US" sz="2000" dirty="0" smtClean="0"/>
          </a:p>
          <a:p>
            <a:r>
              <a:rPr lang="en-US" sz="2000" dirty="0" smtClean="0"/>
              <a:t>SP deferred</a:t>
            </a:r>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3-a</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4014758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a multi-link capable device that doesn’t support simultaneous transmit and receive needs a different channel access mechanism from a multi-link capable device that support simultaneous transmit and receive on different links?</a:t>
            </a:r>
          </a:p>
          <a:p>
            <a:pPr lvl="1"/>
            <a:r>
              <a:rPr lang="en-US" sz="1600" dirty="0" smtClean="0"/>
              <a:t>Exact designs are TBD</a:t>
            </a:r>
          </a:p>
          <a:p>
            <a:endParaRPr lang="en-US" sz="2000" dirty="0" smtClean="0"/>
          </a:p>
          <a:p>
            <a:r>
              <a:rPr lang="en-US" altLang="zh-CN" sz="2000" dirty="0"/>
              <a:t>SP deferred</a:t>
            </a:r>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3-b</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9247042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a:t>
            </a:r>
            <a:r>
              <a:rPr lang="en-US" altLang="ko-KR" sz="2000" dirty="0"/>
              <a:t>to add the followings to the 11be </a:t>
            </a:r>
            <a:r>
              <a:rPr lang="en-US" altLang="ko-KR" sz="2000" dirty="0" smtClean="0"/>
              <a:t>SFD?</a:t>
            </a:r>
            <a:endParaRPr lang="en-US" altLang="ko-KR" sz="2000" dirty="0"/>
          </a:p>
          <a:p>
            <a:pPr lvl="1"/>
            <a:r>
              <a:rPr lang="en-US" altLang="zh-CN" dirty="0" smtClean="0"/>
              <a:t>For a MLD that doesn’t support transmission on one link concurrent with reception on an other link, when it transmits two PPDUs in these two links </a:t>
            </a:r>
            <a:r>
              <a:rPr lang="en-US" altLang="zh-CN" dirty="0"/>
              <a:t>concurrently</a:t>
            </a:r>
            <a:r>
              <a:rPr lang="en-US" altLang="zh-CN" dirty="0" smtClean="0"/>
              <a:t>, the </a:t>
            </a:r>
            <a:r>
              <a:rPr lang="en-US" altLang="zh-CN" dirty="0"/>
              <a:t>end </a:t>
            </a:r>
            <a:r>
              <a:rPr lang="en-US" altLang="zh-CN" dirty="0" smtClean="0"/>
              <a:t>times </a:t>
            </a:r>
            <a:r>
              <a:rPr lang="en-US" altLang="zh-CN" dirty="0"/>
              <a:t>of </a:t>
            </a:r>
            <a:r>
              <a:rPr lang="en-US" altLang="zh-CN" dirty="0" smtClean="0"/>
              <a:t>the two </a:t>
            </a:r>
            <a:r>
              <a:rPr lang="en-US" altLang="zh-CN" dirty="0"/>
              <a:t>PPDUs </a:t>
            </a:r>
            <a:r>
              <a:rPr lang="en-US" altLang="zh-CN" dirty="0" smtClean="0"/>
              <a:t>shall </a:t>
            </a:r>
            <a:r>
              <a:rPr lang="en-US" altLang="zh-CN" dirty="0"/>
              <a:t>be </a:t>
            </a:r>
            <a:r>
              <a:rPr lang="en-US" altLang="zh-CN" dirty="0" smtClean="0"/>
              <a:t>aligned if responses are needed for frames carried in both PPDUs.</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4</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6645663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1800" dirty="0" smtClean="0"/>
              <a:t>[1] </a:t>
            </a:r>
            <a:r>
              <a:rPr lang="en-US" sz="1800" dirty="0"/>
              <a:t>EHT PAR </a:t>
            </a:r>
            <a:r>
              <a:rPr lang="en-US" sz="1800" dirty="0" smtClean="0"/>
              <a:t>document, 11-19-0244-00-0eht-eht-par-document</a:t>
            </a:r>
          </a:p>
          <a:p>
            <a:r>
              <a:rPr lang="en-US" sz="1800" dirty="0"/>
              <a:t>[2] </a:t>
            </a:r>
            <a:r>
              <a:rPr lang="en-US" sz="1800" dirty="0" smtClean="0"/>
              <a:t>11-19-0823-00-00be-multi-link-aggregation</a:t>
            </a:r>
          </a:p>
          <a:p>
            <a:r>
              <a:rPr lang="en-US" sz="1800" dirty="0"/>
              <a:t>[3] 11-19-0822-00-00be-extremely-efficient-multi-band-operation</a:t>
            </a:r>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Reference</a:t>
            </a:r>
            <a:endParaRPr lang="en-US" dirty="0"/>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899615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smtClean="0"/>
              <a:t>Multi-band/multi-channel operation is defined in EHT PAR [1] to </a:t>
            </a:r>
          </a:p>
          <a:p>
            <a:pPr lvl="1"/>
            <a:r>
              <a:rPr lang="en-US" dirty="0" smtClean="0"/>
              <a:t>Increase throughput</a:t>
            </a:r>
          </a:p>
          <a:p>
            <a:pPr lvl="1"/>
            <a:r>
              <a:rPr lang="en-US" dirty="0" smtClean="0"/>
              <a:t>Enhance reliability</a:t>
            </a:r>
          </a:p>
          <a:p>
            <a:pPr lvl="1"/>
            <a:r>
              <a:rPr lang="en-US" dirty="0" smtClean="0"/>
              <a:t>Reduce latency</a:t>
            </a:r>
          </a:p>
          <a:p>
            <a:r>
              <a:rPr lang="en-US" dirty="0" smtClean="0"/>
              <a:t>Since the terminology “Link” is preferred based on discussion in [2,3], it is used throughout this contribution;</a:t>
            </a:r>
          </a:p>
          <a:p>
            <a:r>
              <a:rPr lang="en-US" dirty="0" smtClean="0"/>
              <a:t>Current channel access is designed for single link, how to access in multi-link need to be discussed, especially when the links are dependent.</a:t>
            </a:r>
          </a:p>
          <a:p>
            <a:endParaRPr lang="en-US" dirty="0" smtClean="0"/>
          </a:p>
          <a:p>
            <a:endParaRPr lang="en-US" dirty="0" smtClean="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en-US" dirty="0" smtClean="0"/>
              <a:t>July 2019</a:t>
            </a:r>
            <a:endParaRPr lang="en-GB" alt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Introduction</a:t>
            </a:r>
            <a:endParaRPr 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486275"/>
          </a:xfrm>
        </p:spPr>
        <p:txBody>
          <a:bodyPr/>
          <a:lstStyle/>
          <a:p>
            <a:r>
              <a:rPr lang="en-US" dirty="0" smtClean="0"/>
              <a:t>Based on the simultaneous TX&amp;RX capability, there are two types of multi-link (ML);</a:t>
            </a:r>
          </a:p>
          <a:p>
            <a:pPr lvl="1"/>
            <a:r>
              <a:rPr lang="en-US" dirty="0" err="1" smtClean="0"/>
              <a:t>Asynchronized</a:t>
            </a:r>
            <a:r>
              <a:rPr lang="en-US" dirty="0" smtClean="0"/>
              <a:t> ML</a:t>
            </a:r>
          </a:p>
          <a:p>
            <a:pPr lvl="1"/>
            <a:r>
              <a:rPr lang="en-US" dirty="0" smtClean="0"/>
              <a:t>Synchronized ML</a:t>
            </a:r>
            <a:endParaRPr lang="en-US" dirty="0"/>
          </a:p>
          <a:p>
            <a:r>
              <a:rPr lang="en-US" dirty="0" smtClean="0"/>
              <a:t>Both of them are needed depending on scenarios.</a:t>
            </a:r>
          </a:p>
          <a:p>
            <a:pPr lvl="1"/>
            <a:r>
              <a:rPr lang="en-US" dirty="0" err="1" smtClean="0"/>
              <a:t>Asynchronized</a:t>
            </a:r>
            <a:r>
              <a:rPr lang="en-US" dirty="0" smtClean="0"/>
              <a:t> ML: The two links are far enough to ignore the power leakage from each other link. The channel access of multi links could be independent, which makes the protocol design simple.</a:t>
            </a:r>
          </a:p>
          <a:p>
            <a:pPr lvl="1"/>
            <a:r>
              <a:rPr lang="en-US" dirty="0" smtClean="0"/>
              <a:t>Synchronized ML: When multiple links are close to each other, the power leakage from the other link cannot be ignored, so multi-link TX/RX always need to be aligned when designing the protocol. The benefit is it can aggregate several close links to get high peak throughput, which is very important for the areas with less unlicensed spectrum.</a:t>
            </a:r>
          </a:p>
          <a:p>
            <a:pPr lvl="1"/>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Synchronized/</a:t>
            </a:r>
            <a:r>
              <a:rPr lang="en-US" dirty="0" err="1" smtClean="0">
                <a:solidFill>
                  <a:schemeClr val="tx1"/>
                </a:solidFill>
              </a:rPr>
              <a:t>Asynchronized</a:t>
            </a:r>
            <a:r>
              <a:rPr lang="en-US" dirty="0" smtClean="0">
                <a:solidFill>
                  <a:schemeClr val="tx1"/>
                </a:solidFill>
              </a:rPr>
              <a:t>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568631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a:t>PPDU </a:t>
            </a:r>
            <a:r>
              <a:rPr lang="en-US" dirty="0" smtClean="0"/>
              <a:t>length in each link is dependent in synchronized ML, </a:t>
            </a:r>
            <a:r>
              <a:rPr lang="en-US" dirty="0"/>
              <a:t>which </a:t>
            </a:r>
            <a:r>
              <a:rPr lang="en-US" dirty="0" smtClean="0"/>
              <a:t>is used </a:t>
            </a:r>
            <a:r>
              <a:rPr lang="en-US" dirty="0"/>
              <a:t>to align the </a:t>
            </a:r>
            <a:r>
              <a:rPr lang="en-US" dirty="0" smtClean="0"/>
              <a:t>start or end time in different links;</a:t>
            </a:r>
          </a:p>
          <a:p>
            <a:r>
              <a:rPr lang="en-US" dirty="0" smtClean="0"/>
              <a:t>Other parameters besides the PPDU length in each link could be independent, e.g. BW, MCS, NSTS,…</a:t>
            </a:r>
          </a:p>
          <a:p>
            <a:r>
              <a:rPr lang="en-US" dirty="0" smtClean="0"/>
              <a:t>Dynamic bandwidth negotiation could be supported in each link independently, based on the channel status on its own channel;</a:t>
            </a:r>
          </a:p>
          <a:p>
            <a:r>
              <a:rPr lang="en-US" dirty="0" smtClean="0"/>
              <a:t>Similar as single link, the bandwidth of a </a:t>
            </a:r>
            <a:r>
              <a:rPr lang="en-US" altLang="zh-CN" dirty="0"/>
              <a:t>PPDU </a:t>
            </a:r>
            <a:r>
              <a:rPr lang="en-US" dirty="0" smtClean="0"/>
              <a:t>within a TXOP should always be smaller or equal to the </a:t>
            </a:r>
            <a:r>
              <a:rPr lang="en-US" altLang="zh-CN" dirty="0"/>
              <a:t>bandwidth </a:t>
            </a:r>
            <a:r>
              <a:rPr lang="en-US" altLang="zh-CN" dirty="0" smtClean="0"/>
              <a:t>of </a:t>
            </a:r>
            <a:r>
              <a:rPr lang="en-US" dirty="0" smtClean="0"/>
              <a:t>previous PPDU in the same TXOP.</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PPDU Parameters in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a:t>
            </a:r>
            <a:r>
              <a:rPr lang="en-US" dirty="0" smtClean="0"/>
              <a:t>ach link could has its own EDCA parameters, e.g. </a:t>
            </a:r>
            <a:r>
              <a:rPr lang="en-US" dirty="0" err="1" smtClean="0"/>
              <a:t>CW_min</a:t>
            </a:r>
            <a:r>
              <a:rPr lang="en-US" dirty="0" smtClean="0"/>
              <a:t>, </a:t>
            </a:r>
            <a:r>
              <a:rPr lang="en-US" dirty="0" err="1" smtClean="0"/>
              <a:t>CW_max</a:t>
            </a:r>
            <a:r>
              <a:rPr lang="en-US" dirty="0" smtClean="0"/>
              <a:t>, AIFS, …;</a:t>
            </a:r>
          </a:p>
          <a:p>
            <a:r>
              <a:rPr lang="en-US" dirty="0" smtClean="0"/>
              <a:t>Channel access is independent in each link;</a:t>
            </a:r>
          </a:p>
          <a:p>
            <a:endParaRPr lang="en-US" dirty="0"/>
          </a:p>
          <a:p>
            <a:r>
              <a:rPr lang="en-US" dirty="0" smtClean="0"/>
              <a:t>Pros:</a:t>
            </a:r>
          </a:p>
          <a:p>
            <a:pPr lvl="1"/>
            <a:r>
              <a:rPr lang="en-US" dirty="0" smtClean="0"/>
              <a:t>Minor or no change is needed for channel access in standard </a:t>
            </a:r>
          </a:p>
          <a:p>
            <a:r>
              <a:rPr lang="en-US" dirty="0" smtClean="0"/>
              <a:t>Cons:</a:t>
            </a:r>
          </a:p>
          <a:p>
            <a:pPr lvl="1"/>
            <a:r>
              <a:rPr lang="en-US" dirty="0" smtClean="0"/>
              <a:t>Need large guard bands between each links, or need self interference cancellation between multi-links;</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err="1" smtClean="0">
                <a:solidFill>
                  <a:schemeClr val="tx1"/>
                </a:solidFill>
              </a:rPr>
              <a:t>Asynchronized</a:t>
            </a:r>
            <a:r>
              <a:rPr lang="en-US" dirty="0" smtClean="0">
                <a:solidFill>
                  <a:schemeClr val="tx1"/>
                </a:solidFill>
              </a:rPr>
              <a:t>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994985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76400"/>
            <a:ext cx="7772400" cy="4114800"/>
          </a:xfrm>
        </p:spPr>
        <p:txBody>
          <a:bodyPr/>
          <a:lstStyle/>
          <a:p>
            <a:r>
              <a:rPr lang="en-US" dirty="0" smtClean="0"/>
              <a:t>Always need to consider the constraint that one ML entity cannot simultaneously support TX and RX in different links during the communication;</a:t>
            </a:r>
          </a:p>
          <a:p>
            <a:r>
              <a:rPr lang="en-US" dirty="0" smtClean="0"/>
              <a:t>The channel access is dependent for multi-links;</a:t>
            </a:r>
          </a:p>
          <a:p>
            <a:r>
              <a:rPr lang="en-US" dirty="0" smtClean="0"/>
              <a:t>May have many different ways to do channel access, here we classify them into two kinds of architectures in following slides;</a:t>
            </a:r>
            <a:endParaRPr lang="en-US" dirty="0"/>
          </a:p>
          <a:p>
            <a:r>
              <a:rPr lang="en-US" dirty="0" smtClean="0"/>
              <a:t>Pros:</a:t>
            </a:r>
          </a:p>
          <a:p>
            <a:pPr lvl="1"/>
            <a:r>
              <a:rPr lang="en-US" dirty="0" smtClean="0"/>
              <a:t>Could support more links in the limited spectrum, or reduce the complexity of self interference between adjacent links.</a:t>
            </a:r>
          </a:p>
          <a:p>
            <a:r>
              <a:rPr lang="en-US" dirty="0" smtClean="0"/>
              <a:t>Cons:</a:t>
            </a:r>
            <a:endParaRPr lang="en-US" dirty="0"/>
          </a:p>
          <a:p>
            <a:pPr lvl="1"/>
            <a:r>
              <a:rPr lang="en-US" dirty="0" smtClean="0"/>
              <a:t>Complex channel access rules and transmission procedures</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13321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Architecture 1:</a:t>
            </a:r>
          </a:p>
          <a:p>
            <a:pPr lvl="1"/>
            <a:r>
              <a:rPr lang="en-US" dirty="0"/>
              <a:t>t</a:t>
            </a:r>
            <a:r>
              <a:rPr lang="en-US" dirty="0" smtClean="0"/>
              <a:t>here is one primary link and one or more secondary </a:t>
            </a:r>
            <a:r>
              <a:rPr lang="en-US" dirty="0"/>
              <a:t>link, </a:t>
            </a:r>
            <a:r>
              <a:rPr lang="en-US" dirty="0" err="1" smtClean="0"/>
              <a:t>backoff</a:t>
            </a:r>
            <a:r>
              <a:rPr lang="en-US" dirty="0" smtClean="0"/>
              <a:t> </a:t>
            </a:r>
            <a:r>
              <a:rPr lang="en-US" dirty="0"/>
              <a:t>performs on primary </a:t>
            </a:r>
            <a:r>
              <a:rPr lang="en-US" dirty="0" smtClean="0"/>
              <a:t>link;</a:t>
            </a:r>
          </a:p>
          <a:p>
            <a:pPr lvl="1"/>
            <a:r>
              <a:rPr lang="en-US" dirty="0"/>
              <a:t>w</a:t>
            </a:r>
            <a:r>
              <a:rPr lang="en-US" dirty="0" smtClean="0"/>
              <a:t>hen the </a:t>
            </a:r>
            <a:r>
              <a:rPr lang="en-US" dirty="0" err="1" smtClean="0"/>
              <a:t>backoff</a:t>
            </a:r>
            <a:r>
              <a:rPr lang="en-US" dirty="0" smtClean="0"/>
              <a:t> counter is reduced to 0, the ML entity could send PPDUs on the primary link and the secondary links which the CCA results are idle in PIFS time preceding the transmission;</a:t>
            </a:r>
          </a:p>
          <a:p>
            <a:pPr lvl="1"/>
            <a:r>
              <a:rPr lang="en-US" dirty="0"/>
              <a:t>f</a:t>
            </a:r>
            <a:r>
              <a:rPr lang="en-US" dirty="0" smtClean="0"/>
              <a:t>or </a:t>
            </a:r>
            <a:r>
              <a:rPr lang="en-US" dirty="0"/>
              <a:t>each transmission, </a:t>
            </a:r>
            <a:r>
              <a:rPr lang="en-US" dirty="0" smtClean="0"/>
              <a:t>the primary </a:t>
            </a:r>
            <a:r>
              <a:rPr lang="en-US" dirty="0"/>
              <a:t>link </a:t>
            </a:r>
            <a:r>
              <a:rPr lang="en-US" dirty="0" smtClean="0"/>
              <a:t>should always be included;</a:t>
            </a:r>
          </a:p>
          <a:p>
            <a:pPr lvl="1"/>
            <a:r>
              <a:rPr lang="en-US" dirty="0" smtClean="0"/>
              <a:t>Single link STAs and legacy STAs associate on the primary link.</a:t>
            </a:r>
            <a:endParaRPr lang="en-US" dirty="0"/>
          </a:p>
          <a:p>
            <a:pPr lvl="1"/>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467916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00200"/>
            <a:ext cx="7772400" cy="4668837"/>
          </a:xfrm>
        </p:spPr>
        <p:txBody>
          <a:bodyPr/>
          <a:lstStyle/>
          <a:p>
            <a:r>
              <a:rPr lang="en-US" dirty="0" smtClean="0"/>
              <a:t>Architecture 2:</a:t>
            </a:r>
          </a:p>
          <a:p>
            <a:pPr lvl="1"/>
            <a:r>
              <a:rPr lang="en-US" dirty="0" smtClean="0"/>
              <a:t>There is no primary link, </a:t>
            </a:r>
            <a:r>
              <a:rPr lang="en-US" dirty="0" err="1" smtClean="0"/>
              <a:t>backoff</a:t>
            </a:r>
            <a:r>
              <a:rPr lang="en-US" dirty="0" smtClean="0"/>
              <a:t> performs simultaneously on multiple links;</a:t>
            </a:r>
          </a:p>
          <a:p>
            <a:r>
              <a:rPr lang="en-US" dirty="0" smtClean="0"/>
              <a:t>Two potential issues need to considered</a:t>
            </a:r>
          </a:p>
          <a:p>
            <a:pPr lvl="1"/>
            <a:r>
              <a:rPr lang="en-US" dirty="0" smtClean="0"/>
              <a:t>Issue 1: </a:t>
            </a:r>
            <a:r>
              <a:rPr lang="en-US" dirty="0" err="1" smtClean="0"/>
              <a:t>backoff</a:t>
            </a:r>
            <a:r>
              <a:rPr lang="en-US" dirty="0" smtClean="0"/>
              <a:t> in multiple links is usually finished at different times, but the transmission in ML need to be synchronized</a:t>
            </a:r>
          </a:p>
          <a:p>
            <a:pPr lvl="2"/>
            <a:r>
              <a:rPr lang="en-US" dirty="0" smtClean="0"/>
              <a:t>When the </a:t>
            </a:r>
            <a:r>
              <a:rPr lang="en-US" dirty="0" err="1" smtClean="0"/>
              <a:t>backoff</a:t>
            </a:r>
            <a:r>
              <a:rPr lang="en-US" dirty="0" smtClean="0"/>
              <a:t> in one link first is reduced to 0, and aggregate other  secondary links, it will cause fairness issue in secondary links. </a:t>
            </a:r>
            <a:endParaRPr lang="en-US" dirty="0"/>
          </a:p>
          <a:p>
            <a:pPr lvl="2"/>
            <a:r>
              <a:rPr lang="en-US" dirty="0" smtClean="0"/>
              <a:t>When the </a:t>
            </a:r>
            <a:r>
              <a:rPr lang="en-US" dirty="0" err="1" smtClean="0"/>
              <a:t>backoffs</a:t>
            </a:r>
            <a:r>
              <a:rPr lang="en-US" dirty="0" smtClean="0"/>
              <a:t> in all links are reduced to 0, and then transmit PPDUs, EHT STA will have less chance to access the channel than the legacy STA;</a:t>
            </a:r>
          </a:p>
          <a:p>
            <a:pPr lvl="1"/>
            <a:r>
              <a:rPr lang="en-US" dirty="0" smtClean="0"/>
              <a:t>Issue 2: how to support legacy STAs and single link EHT STAs?</a:t>
            </a:r>
          </a:p>
          <a:p>
            <a:pPr lvl="2"/>
            <a:r>
              <a:rPr lang="en-US" dirty="0" smtClean="0"/>
              <a:t>Legacy STAs and single link EHT STAs cannot respect the constraint that ML AP entity cannot TX &amp; RX simultaneously at different links.</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955211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52600"/>
            <a:ext cx="7772400" cy="1820862"/>
          </a:xfrm>
        </p:spPr>
        <p:txBody>
          <a:bodyPr/>
          <a:lstStyle/>
          <a:p>
            <a:r>
              <a:rPr lang="en-US" dirty="0" smtClean="0"/>
              <a:t>Two UL PPDUs, or two DL PPDUs are supported in synchronized ML;</a:t>
            </a:r>
          </a:p>
          <a:p>
            <a:pPr lvl="1"/>
            <a:r>
              <a:rPr lang="en-US" dirty="0" smtClean="0"/>
              <a:t>Two PPDUs can be sent by single ML entity, or different ML entities</a:t>
            </a:r>
          </a:p>
          <a:p>
            <a:pPr lvl="1"/>
            <a:r>
              <a:rPr lang="en-US" dirty="0" smtClean="0"/>
              <a:t>The start time of two PPDUs may not be aligned</a:t>
            </a:r>
          </a:p>
          <a:p>
            <a:pPr lvl="1"/>
            <a:r>
              <a:rPr lang="en-US" dirty="0" smtClean="0"/>
              <a:t>The end time of two PPDUs should be aligned</a:t>
            </a:r>
          </a:p>
          <a:p>
            <a:r>
              <a:rPr lang="en-US" dirty="0" smtClean="0"/>
              <a:t>One UL PPDU and one DL PPDU in different links is not supported if they have any overlapping in time domain;</a:t>
            </a:r>
            <a:endParaRPr lang="en-US" dirty="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Transmissions in synchronized ML</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4" name="矩形 3"/>
          <p:cNvSpPr/>
          <p:nvPr/>
        </p:nvSpPr>
        <p:spPr bwMode="auto">
          <a:xfrm>
            <a:off x="1219200"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UL PPDU 1</a:t>
            </a:r>
          </a:p>
        </p:txBody>
      </p:sp>
      <p:sp>
        <p:nvSpPr>
          <p:cNvPr id="8" name="矩形 7"/>
          <p:cNvSpPr/>
          <p:nvPr/>
        </p:nvSpPr>
        <p:spPr bwMode="auto">
          <a:xfrm>
            <a:off x="1219821"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UL PPDU 2</a:t>
            </a:r>
          </a:p>
        </p:txBody>
      </p:sp>
      <p:sp>
        <p:nvSpPr>
          <p:cNvPr id="9" name="矩形 8"/>
          <p:cNvSpPr/>
          <p:nvPr/>
        </p:nvSpPr>
        <p:spPr bwMode="auto">
          <a:xfrm>
            <a:off x="3733179"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1</a:t>
            </a:r>
          </a:p>
        </p:txBody>
      </p:sp>
      <p:sp>
        <p:nvSpPr>
          <p:cNvPr id="10" name="矩形 9"/>
          <p:cNvSpPr/>
          <p:nvPr/>
        </p:nvSpPr>
        <p:spPr bwMode="auto">
          <a:xfrm>
            <a:off x="3733800"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2</a:t>
            </a:r>
          </a:p>
        </p:txBody>
      </p:sp>
      <p:sp>
        <p:nvSpPr>
          <p:cNvPr id="11" name="矩形 10"/>
          <p:cNvSpPr/>
          <p:nvPr/>
        </p:nvSpPr>
        <p:spPr bwMode="auto">
          <a:xfrm>
            <a:off x="6171579"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U</a:t>
            </a:r>
            <a:r>
              <a:rPr kumimoji="0" lang="en-US" sz="1200" b="0" i="0" u="none" strike="noStrike" cap="none" normalizeH="0" baseline="0" dirty="0" smtClean="0">
                <a:ln>
                  <a:noFill/>
                </a:ln>
                <a:solidFill>
                  <a:schemeClr val="tx1"/>
                </a:solidFill>
                <a:effectLst/>
                <a:latin typeface="Times New Roman" pitchFamily="18" charset="0"/>
              </a:rPr>
              <a:t>L PPDU 1</a:t>
            </a:r>
          </a:p>
        </p:txBody>
      </p:sp>
      <p:sp>
        <p:nvSpPr>
          <p:cNvPr id="12" name="矩形 11"/>
          <p:cNvSpPr/>
          <p:nvPr/>
        </p:nvSpPr>
        <p:spPr bwMode="auto">
          <a:xfrm>
            <a:off x="6172200"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2</a:t>
            </a:r>
          </a:p>
        </p:txBody>
      </p:sp>
      <p:sp>
        <p:nvSpPr>
          <p:cNvPr id="13" name="文本框 12"/>
          <p:cNvSpPr txBox="1"/>
          <p:nvPr/>
        </p:nvSpPr>
        <p:spPr>
          <a:xfrm>
            <a:off x="6895479" y="4924961"/>
            <a:ext cx="761747" cy="1323439"/>
          </a:xfrm>
          <a:prstGeom prst="rect">
            <a:avLst/>
          </a:prstGeom>
          <a:noFill/>
        </p:spPr>
        <p:txBody>
          <a:bodyPr wrap="none" rtlCol="0">
            <a:spAutoFit/>
          </a:bodyPr>
          <a:lstStyle/>
          <a:p>
            <a:r>
              <a:rPr lang="en-US" sz="8000" dirty="0" smtClean="0">
                <a:solidFill>
                  <a:srgbClr val="FF0000"/>
                </a:solidFill>
                <a:latin typeface="Segoe UI Light" panose="020B0502040204020203" pitchFamily="34" charset="0"/>
              </a:rPr>
              <a:t>X</a:t>
            </a:r>
            <a:endParaRPr lang="en-US" sz="8000" dirty="0">
              <a:solidFill>
                <a:srgbClr val="FF0000"/>
              </a:solidFill>
              <a:latin typeface="Segoe UI Light" panose="020B0502040204020203" pitchFamily="34" charset="0"/>
            </a:endParaRPr>
          </a:p>
        </p:txBody>
      </p:sp>
      <p:sp>
        <p:nvSpPr>
          <p:cNvPr id="14" name="文本框 13"/>
          <p:cNvSpPr txBox="1"/>
          <p:nvPr/>
        </p:nvSpPr>
        <p:spPr>
          <a:xfrm>
            <a:off x="1600200" y="6125336"/>
            <a:ext cx="599844" cy="276999"/>
          </a:xfrm>
          <a:prstGeom prst="rect">
            <a:avLst/>
          </a:prstGeom>
          <a:noFill/>
        </p:spPr>
        <p:txBody>
          <a:bodyPr wrap="none" rtlCol="0">
            <a:spAutoFit/>
          </a:bodyPr>
          <a:lstStyle/>
          <a:p>
            <a:r>
              <a:rPr lang="en-US" dirty="0" smtClean="0"/>
              <a:t>Case 1</a:t>
            </a:r>
            <a:endParaRPr lang="en-US" dirty="0"/>
          </a:p>
        </p:txBody>
      </p:sp>
      <p:sp>
        <p:nvSpPr>
          <p:cNvPr id="15" name="文本框 14"/>
          <p:cNvSpPr txBox="1"/>
          <p:nvPr/>
        </p:nvSpPr>
        <p:spPr>
          <a:xfrm>
            <a:off x="4157157" y="6125336"/>
            <a:ext cx="599844" cy="276999"/>
          </a:xfrm>
          <a:prstGeom prst="rect">
            <a:avLst/>
          </a:prstGeom>
          <a:noFill/>
        </p:spPr>
        <p:txBody>
          <a:bodyPr wrap="none" rtlCol="0">
            <a:spAutoFit/>
          </a:bodyPr>
          <a:lstStyle/>
          <a:p>
            <a:r>
              <a:rPr lang="en-US" dirty="0" smtClean="0"/>
              <a:t>Case 2</a:t>
            </a:r>
            <a:endParaRPr lang="en-US" dirty="0"/>
          </a:p>
        </p:txBody>
      </p:sp>
      <p:sp>
        <p:nvSpPr>
          <p:cNvPr id="16" name="文本框 15"/>
          <p:cNvSpPr txBox="1"/>
          <p:nvPr/>
        </p:nvSpPr>
        <p:spPr>
          <a:xfrm>
            <a:off x="6595557" y="6125336"/>
            <a:ext cx="599844" cy="276999"/>
          </a:xfrm>
          <a:prstGeom prst="rect">
            <a:avLst/>
          </a:prstGeom>
          <a:noFill/>
        </p:spPr>
        <p:txBody>
          <a:bodyPr wrap="none" rtlCol="0">
            <a:spAutoFit/>
          </a:bodyPr>
          <a:lstStyle/>
          <a:p>
            <a:r>
              <a:rPr lang="en-US" dirty="0" smtClean="0"/>
              <a:t>Case 3</a:t>
            </a:r>
            <a:endParaRPr lang="en-US" dirty="0"/>
          </a:p>
        </p:txBody>
      </p:sp>
      <p:sp>
        <p:nvSpPr>
          <p:cNvPr id="1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797451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90408</TotalTime>
  <Words>1261</Words>
  <Application>Microsoft Office PowerPoint</Application>
  <PresentationFormat>全屏显示(4:3)</PresentationFormat>
  <Paragraphs>177</Paragraphs>
  <Slides>16</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16</vt:i4>
      </vt:variant>
    </vt:vector>
  </HeadingPairs>
  <TitlesOfParts>
    <vt:vector size="22" baseType="lpstr">
      <vt:lpstr>Qualcomm Office Regular</vt:lpstr>
      <vt:lpstr>Qualcomm Regular</vt:lpstr>
      <vt:lpstr>Arial</vt:lpstr>
      <vt:lpstr>Segoe UI Light</vt:lpstr>
      <vt:lpstr>Times New Roman</vt:lpstr>
      <vt:lpstr>802-11-Submission</vt:lpstr>
      <vt:lpstr>Channel Access in Multi-band operation</vt:lpstr>
      <vt:lpstr>Introduction</vt:lpstr>
      <vt:lpstr>Synchronized/Asynchronized ML </vt:lpstr>
      <vt:lpstr>PPDU Parameters in ML </vt:lpstr>
      <vt:lpstr>Asynchronized ML </vt:lpstr>
      <vt:lpstr>Synchronized ML </vt:lpstr>
      <vt:lpstr>Synchronized ML </vt:lpstr>
      <vt:lpstr>Synchronized ML </vt:lpstr>
      <vt:lpstr>Transmissions in synchronized ML</vt:lpstr>
      <vt:lpstr>Conclusion</vt:lpstr>
      <vt:lpstr>Straw Poll 1</vt:lpstr>
      <vt:lpstr>Straw Poll 2</vt:lpstr>
      <vt:lpstr>Straw Poll 3-a</vt:lpstr>
      <vt:lpstr>Straw Poll 3-b</vt:lpstr>
      <vt:lpstr>Straw Poll 4</vt:lpstr>
      <vt:lpstr>Reference</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1887</cp:revision>
  <cp:lastPrinted>1998-02-10T13:28:06Z</cp:lastPrinted>
  <dcterms:created xsi:type="dcterms:W3CDTF">2004-12-02T14:01:45Z</dcterms:created>
  <dcterms:modified xsi:type="dcterms:W3CDTF">2020-01-11T09:43:37Z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(3)yYrXeXcTrEHL0/J+iJm4qBEReoSrMPAsHSjX/m4uRvglmngcsCe4mzsaaLYi6d+klEk4HOwM
M1BF2fCe9b7pZpYoMhe95GDsbvSWo4sTSIKkD13/gpef54HsC55aNv/qiHjY/cN3WfYpwjLb
Ixc/ZvQmkIe/u6XO8zdmZZlP1wLfpBuf72SI46cZ0tJqA8UpVc8Rfr797WWwjqh42iGNeh+8
EGWE58CjwHkJvnfvUB</vt:lpwstr>
  </property>
  <property fmtid="{D5CDD505-2E9C-101B-9397-08002B2CF9AE}" pid="4" name="_2015_ms_pID_7253431">
    <vt:lpwstr>SO3YL/rbQxXfC2oYMBdXsnf9kAi2b9SGKw8+5NRw1dPqRob5XdaXAO
lKUZUNVXi0z5gjkbzKy093SpZIXe2FSQl3tudg2GQKj/55nV8uaxSLJl3J3sn4NoWYUiqvB7
5kuRfnPSGn71zDoA2la/Ljzv16nCBNpY9pcCWLvlpkMKdbVCniGwBPaEUrS+AmskgU+8dGYY
5pStND75x9kpWw+aBusiajoddW87iwEJoEYf</vt:lpwstr>
  </property>
  <property fmtid="{D5CDD505-2E9C-101B-9397-08002B2CF9AE}" pid="5" name="_2015_ms_pID_7253432">
    <vt:lpwstr>2PzhMvcQqR3Rb4yR9Qy+//0=</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1576798763</vt:lpwstr>
  </property>
</Properties>
</file>