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331" r:id="rId2"/>
    <p:sldId id="910" r:id="rId3"/>
    <p:sldId id="911" r:id="rId4"/>
    <p:sldId id="937" r:id="rId5"/>
    <p:sldId id="925" r:id="rId6"/>
    <p:sldId id="935" r:id="rId7"/>
    <p:sldId id="926" r:id="rId8"/>
    <p:sldId id="936" r:id="rId9"/>
    <p:sldId id="928" r:id="rId10"/>
    <p:sldId id="919" r:id="rId11"/>
    <p:sldId id="933" r:id="rId12"/>
    <p:sldId id="934" r:id="rId13"/>
    <p:sldId id="941" r:id="rId14"/>
    <p:sldId id="929" r:id="rId15"/>
    <p:sldId id="939" r:id="rId16"/>
    <p:sldId id="938" r:id="rId17"/>
    <p:sldId id="940" r:id="rId18"/>
    <p:sldId id="901" r:id="rId19"/>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0746" autoAdjust="0"/>
    <p:restoredTop sz="96649" autoAdjust="0"/>
  </p:normalViewPr>
  <p:slideViewPr>
    <p:cSldViewPr>
      <p:cViewPr varScale="1">
        <p:scale>
          <a:sx n="116" d="100"/>
          <a:sy n="116" d="100"/>
        </p:scale>
        <p:origin x="924" y="69"/>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0" y="-594"/>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5109259" y="9615488"/>
            <a:ext cx="1045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(Huawei)</a:t>
            </a:r>
            <a:endParaRPr lang="en-GB" dirty="0"/>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5">
            <a:extLst>
              <a:ext uri="{FF2B5EF4-FFF2-40B4-BE49-F238E27FC236}">
                <a16:creationId xmlns=""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11/12/2019</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1346AB4A-F2D2-4CAE-A247-7BBB1DA6E2BC}"/>
              </a:ext>
            </a:extLst>
          </p:cNvPr>
          <p:cNvSpPr>
            <a:spLocks noGrp="1" noChangeArrowheads="1"/>
          </p:cNvSpPr>
          <p:nvPr>
            <p:ph type="dt" sz="half" idx="10"/>
          </p:nvPr>
        </p:nvSpPr>
        <p:spPr>
          <a:xfrm>
            <a:off x="696913" y="332601"/>
            <a:ext cx="951222" cy="276999"/>
          </a:xfrm>
        </p:spPr>
        <p:txBody>
          <a:bodyPr/>
          <a:lstStyle>
            <a:lvl1pPr>
              <a:defRPr/>
            </a:lvl1pPr>
          </a:lstStyle>
          <a:p>
            <a:pPr>
              <a:defRPr/>
            </a:pPr>
            <a:r>
              <a:rPr lang="en-US" altLang="en-US" dirty="0" smtClean="0"/>
              <a:t>Mar 2019</a:t>
            </a:r>
            <a:endParaRPr lang="en-GB" altLang="en-US" dirty="0"/>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Footer Placeholder 5">
            <a:extLst>
              <a:ext uri="{FF2B5EF4-FFF2-40B4-BE49-F238E27FC236}">
                <a16:creationId xmlns="" xmlns:a16="http://schemas.microsoft.com/office/drawing/2014/main" id="{C09D8205-394C-426D-8FC1-81C9ED9A72FF}"/>
              </a:ext>
            </a:extLst>
          </p:cNvPr>
          <p:cNvSpPr>
            <a:spLocks noGrp="1" noChangeArrowheads="1"/>
          </p:cNvSpPr>
          <p:nvPr>
            <p:ph type="ftr" sz="quarter" idx="11"/>
          </p:nvPr>
        </p:nvSpPr>
        <p:spPr>
          <a:xfrm>
            <a:off x="7962034" y="6475413"/>
            <a:ext cx="581891"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7" name="Slide Number Placeholder 6">
            <a:extLst>
              <a:ext uri="{FF2B5EF4-FFF2-40B4-BE49-F238E27FC236}">
                <a16:creationId xmlns=""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9" name="Rectangle 6">
            <a:extLst>
              <a:ext uri="{FF2B5EF4-FFF2-40B4-BE49-F238E27FC236}">
                <a16:creationId xmlns=""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6">
            <a:extLst>
              <a:ext uri="{FF2B5EF4-FFF2-40B4-BE49-F238E27FC236}">
                <a16:creationId xmlns=""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January 2019</a:t>
            </a:r>
            <a:endParaRPr lang="en-GB" altLang="en-US"/>
          </a:p>
        </p:txBody>
      </p:sp>
      <p:sp>
        <p:nvSpPr>
          <p:cNvPr id="1029" name="Rectangle 5">
            <a:extLst>
              <a:ext uri="{FF2B5EF4-FFF2-40B4-BE49-F238E27FC236}">
                <a16:creationId xmlns=""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Alice Chen (Qualcomm)</a:t>
            </a:r>
            <a:endParaRPr lang="en-GB" dirty="0"/>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154668" y="331014"/>
            <a:ext cx="325749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802.11-19/1116r3</a:t>
            </a:r>
            <a:endParaRPr lang="en-GB" altLang="en-US" sz="1800" b="1" dirty="0"/>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idx="4294967295"/>
          </p:nvPr>
        </p:nvSpPr>
        <p:spPr>
          <a:xfrm>
            <a:off x="685800" y="685800"/>
            <a:ext cx="7772400" cy="1066800"/>
          </a:xfrm>
          <a:noFill/>
        </p:spPr>
        <p:txBody>
          <a:bodyPr/>
          <a:lstStyle/>
          <a:p>
            <a:r>
              <a:rPr lang="en-US" altLang="zh-CN" dirty="0" smtClean="0"/>
              <a:t>Channel Access in Multi-band operation</a:t>
            </a:r>
            <a:endParaRPr lang="en-GB" altLang="en-US" dirty="0"/>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2019-09-05</a:t>
            </a:r>
            <a:endParaRPr lang="en-GB" altLang="en-US" sz="2000" b="0" dirty="0"/>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3463479164"/>
              </p:ext>
            </p:extLst>
          </p:nvPr>
        </p:nvGraphicFramePr>
        <p:xfrm>
          <a:off x="1152525" y="2998720"/>
          <a:ext cx="7391400" cy="2021339"/>
        </p:xfrm>
        <a:graphic>
          <a:graphicData uri="http://schemas.openxmlformats.org/drawingml/2006/table">
            <a:tbl>
              <a:tblPr firstRow="1" bandRow="1">
                <a:tableStyleId>{21E4AEA4-8DFA-4A89-87EB-49C32662AFE0}</a:tableStyleId>
              </a:tblPr>
              <a:tblGrid>
                <a:gridCol w="1447800">
                  <a:extLst>
                    <a:ext uri="{9D8B030D-6E8A-4147-A177-3AD203B41FA5}">
                      <a16:colId xmlns="" xmlns:a16="http://schemas.microsoft.com/office/drawing/2014/main" val="20000"/>
                    </a:ext>
                  </a:extLst>
                </a:gridCol>
                <a:gridCol w="9906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685800">
                  <a:extLst>
                    <a:ext uri="{9D8B030D-6E8A-4147-A177-3AD203B41FA5}">
                      <a16:colId xmlns="" xmlns:a16="http://schemas.microsoft.com/office/drawing/2014/main" val="20003"/>
                    </a:ext>
                  </a:extLst>
                </a:gridCol>
                <a:gridCol w="2209800">
                  <a:extLst>
                    <a:ext uri="{9D8B030D-6E8A-4147-A177-3AD203B41FA5}">
                      <a16:colId xmlns=""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199884">
                <a:tc>
                  <a:txBody>
                    <a:bodyPr/>
                    <a:lstStyle/>
                    <a:p>
                      <a:pPr algn="ctr"/>
                      <a:r>
                        <a:rPr lang="en-US" sz="1100" dirty="0" smtClean="0"/>
                        <a:t>Yunbo Li</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100" dirty="0" smtClean="0"/>
                        <a:t>Huawei</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Shenzhen, China</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liyunbo@Huawei.com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281376">
                <a:tc>
                  <a:txBody>
                    <a:bodyPr/>
                    <a:lstStyle/>
                    <a:p>
                      <a:pPr algn="ctr"/>
                      <a:r>
                        <a:rPr lang="en-US" sz="1100" dirty="0" smtClean="0"/>
                        <a:t>Yuchen</a:t>
                      </a:r>
                      <a:r>
                        <a:rPr lang="en-US" sz="1100" baseline="0" dirty="0" smtClean="0"/>
                        <a:t> Guo</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smtClean="0"/>
                        <a:t>Guogang</a:t>
                      </a:r>
                      <a:r>
                        <a:rPr lang="en-US" sz="1100" dirty="0" smtClean="0"/>
                        <a:t> Huang</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smtClean="0"/>
                        <a:t>Yifan</a:t>
                      </a:r>
                      <a:r>
                        <a:rPr lang="en-US" sz="1100" dirty="0" smtClean="0"/>
                        <a:t> Zhou</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Ming </a:t>
                      </a:r>
                      <a:r>
                        <a:rPr lang="en-US" sz="1100" dirty="0" err="1" smtClean="0"/>
                        <a:t>Gan</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smtClean="0"/>
                        <a:t>Dandan</a:t>
                      </a:r>
                      <a:r>
                        <a:rPr lang="en-US" sz="1100" baseline="0" dirty="0" smtClean="0"/>
                        <a:t> Liang</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020843879"/>
                  </a:ext>
                </a:extLst>
              </a:tr>
            </a:tbl>
          </a:graphicData>
        </a:graphic>
      </p:graphicFrame>
      <p:sp>
        <p:nvSpPr>
          <p:cNvPr id="2"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
        <p:nvSpPr>
          <p:cNvPr id="10" name="Footer Placeholder 3"/>
          <p:cNvSpPr>
            <a:spLocks noGrp="1"/>
          </p:cNvSpPr>
          <p:nvPr>
            <p:ph type="ftr" sz="quarter" idx="11"/>
          </p:nvPr>
        </p:nvSpPr>
        <p:spPr>
          <a:xfrm>
            <a:off x="7345905" y="6475413"/>
            <a:ext cx="1198020" cy="184666"/>
          </a:xfrm>
        </p:spPr>
        <p:txBody>
          <a:bodyPr/>
          <a:lstStyle/>
          <a:p>
            <a:pPr>
              <a:defRPr/>
            </a:pPr>
            <a:r>
              <a:rPr lang="en-GB" dirty="0" smtClean="0"/>
              <a:t>Yunbo Li (</a:t>
            </a:r>
            <a:r>
              <a:rPr lang="en-US" altLang="zh-CN" dirty="0" smtClean="0"/>
              <a:t>Huawei</a:t>
            </a:r>
            <a:r>
              <a:rPr lang="en-GB" dirty="0" smtClean="0"/>
              <a:t>)</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There are two types of multi-links based on the capability of simultaneous TX&amp;RX on different links, namely, </a:t>
            </a:r>
            <a:r>
              <a:rPr lang="en-US" sz="2000" dirty="0" err="1" smtClean="0"/>
              <a:t>asynchronized</a:t>
            </a:r>
            <a:r>
              <a:rPr lang="en-US" sz="2000" dirty="0" smtClean="0"/>
              <a:t> ML and synchronized ML;</a:t>
            </a:r>
          </a:p>
          <a:p>
            <a:r>
              <a:rPr lang="en-US" sz="2000" dirty="0" smtClean="0"/>
              <a:t>Both types have their own use scenarios and benefits; </a:t>
            </a:r>
          </a:p>
          <a:p>
            <a:r>
              <a:rPr lang="en-US" sz="2000" dirty="0" smtClean="0"/>
              <a:t>The issues that need to be considered in the channel access of both types of ML are summarized.</a:t>
            </a:r>
          </a:p>
          <a:p>
            <a:endParaRPr lang="en-US" sz="20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10</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smtClean="0"/>
              <a:t>Conclusion</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12066864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agree the PPDU bandwidths on multiple links between two </a:t>
            </a:r>
            <a:r>
              <a:rPr lang="en-US" sz="2000" dirty="0"/>
              <a:t>m</a:t>
            </a:r>
            <a:r>
              <a:rPr lang="en-US" sz="2000" dirty="0" smtClean="0"/>
              <a:t>ulti-link capable devices below rules?</a:t>
            </a:r>
          </a:p>
          <a:p>
            <a:pPr lvl="1"/>
            <a:r>
              <a:rPr lang="en-US" sz="1600" dirty="0"/>
              <a:t>The </a:t>
            </a:r>
            <a:r>
              <a:rPr lang="en-US" sz="1600" dirty="0" smtClean="0"/>
              <a:t>PPDU bandwidth on </a:t>
            </a:r>
            <a:r>
              <a:rPr lang="en-US" sz="1600" dirty="0"/>
              <a:t>each link could be </a:t>
            </a:r>
            <a:r>
              <a:rPr lang="en-US" sz="1600" dirty="0" smtClean="0"/>
              <a:t>different;</a:t>
            </a:r>
            <a:endParaRPr lang="en-US" sz="1600" dirty="0"/>
          </a:p>
          <a:p>
            <a:pPr lvl="1"/>
            <a:r>
              <a:rPr lang="en-US" sz="1600" dirty="0"/>
              <a:t>The </a:t>
            </a:r>
            <a:r>
              <a:rPr lang="en-US" sz="1600" dirty="0" smtClean="0"/>
              <a:t>PPDU bandwidth on each link is only depends </a:t>
            </a:r>
            <a:r>
              <a:rPr lang="en-US" sz="1600" dirty="0"/>
              <a:t>on </a:t>
            </a:r>
            <a:r>
              <a:rPr lang="en-US" sz="1600" dirty="0" smtClean="0"/>
              <a:t>the CCA results of its own link;</a:t>
            </a:r>
            <a:endParaRPr lang="en-US" sz="1600" dirty="0"/>
          </a:p>
          <a:p>
            <a:pPr lvl="1"/>
            <a:r>
              <a:rPr lang="en-US" sz="1600" dirty="0" smtClean="0"/>
              <a:t>The PPDU bandwidth selection rules in each link keep the same as in single link.</a:t>
            </a:r>
            <a:endParaRPr lang="en-US" sz="1600" dirty="0"/>
          </a:p>
          <a:p>
            <a:pPr lvl="1"/>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11</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smtClean="0"/>
              <a:t>Straw Poll 1</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17163578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agree that the channel access mechanism in each link of asynchronous multiple links follows EDCA mechanism in current specification?</a:t>
            </a:r>
          </a:p>
          <a:p>
            <a:pPr lvl="1"/>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12</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a:t>Straw Poll </a:t>
            </a:r>
            <a:r>
              <a:rPr lang="en-US" dirty="0" smtClean="0"/>
              <a:t>2-a</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37100883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agree that the channel access mechanism in each link for a multiple link capable device that support simultaneous transmit and receive on different links follows EDCA mechanism in current specification?</a:t>
            </a:r>
          </a:p>
          <a:p>
            <a:pPr lvl="1"/>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13</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a:t>Straw Poll </a:t>
            </a:r>
            <a:r>
              <a:rPr lang="en-US" dirty="0" smtClean="0"/>
              <a:t>2-b</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3899322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agree that synchronous multiple links need a different channel access mechanism from asynchronous multiple links?</a:t>
            </a:r>
          </a:p>
          <a:p>
            <a:pPr lvl="1"/>
            <a:r>
              <a:rPr lang="en-US" sz="1600" dirty="0" smtClean="0"/>
              <a:t>Exact designs are TBD</a:t>
            </a:r>
          </a:p>
          <a:p>
            <a:endParaRPr lang="en-US" sz="20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14</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a:t>Straw Poll </a:t>
            </a:r>
            <a:r>
              <a:rPr lang="en-US" dirty="0" smtClean="0"/>
              <a:t>3-a</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40147587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agree that a multi-link capable device that doesn’t support simultaneous transmit and receive needs a different channel access mechanism from a multi-link capable device that support simultaneous transmit and receive on different links?</a:t>
            </a:r>
          </a:p>
          <a:p>
            <a:pPr lvl="1"/>
            <a:r>
              <a:rPr lang="en-US" sz="1600" dirty="0" smtClean="0"/>
              <a:t>Exact designs are TBD</a:t>
            </a:r>
          </a:p>
          <a:p>
            <a:endParaRPr lang="en-US" sz="20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15</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a:t>Straw Poll </a:t>
            </a:r>
            <a:r>
              <a:rPr lang="en-US" dirty="0" smtClean="0"/>
              <a:t>3-b</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19247042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agree that below rule is needed on two synchronous links?</a:t>
            </a:r>
          </a:p>
          <a:p>
            <a:pPr lvl="1"/>
            <a:r>
              <a:rPr lang="en-US" altLang="zh-CN" dirty="0"/>
              <a:t>t</a:t>
            </a:r>
            <a:r>
              <a:rPr lang="en-US" altLang="zh-CN" dirty="0" smtClean="0"/>
              <a:t>wo </a:t>
            </a:r>
            <a:r>
              <a:rPr lang="en-US" altLang="zh-CN" dirty="0"/>
              <a:t>UL PPDUs, or two DL PPDUs </a:t>
            </a:r>
            <a:r>
              <a:rPr lang="en-US" altLang="zh-CN" dirty="0" smtClean="0"/>
              <a:t>could be transmitted </a:t>
            </a:r>
            <a:r>
              <a:rPr lang="en-US" altLang="zh-CN" dirty="0"/>
              <a:t>concurrently, </a:t>
            </a:r>
            <a:r>
              <a:rPr lang="en-US" altLang="zh-CN" dirty="0" smtClean="0"/>
              <a:t>and the </a:t>
            </a:r>
            <a:r>
              <a:rPr lang="en-US" altLang="zh-CN" dirty="0"/>
              <a:t>end </a:t>
            </a:r>
            <a:r>
              <a:rPr lang="en-US" altLang="zh-CN" dirty="0" smtClean="0"/>
              <a:t>times </a:t>
            </a:r>
            <a:r>
              <a:rPr lang="en-US" altLang="zh-CN" dirty="0"/>
              <a:t>of </a:t>
            </a:r>
            <a:r>
              <a:rPr lang="en-US" altLang="zh-CN" dirty="0" smtClean="0"/>
              <a:t>the two </a:t>
            </a:r>
            <a:r>
              <a:rPr lang="en-US" altLang="zh-CN" dirty="0"/>
              <a:t>PPDUs </a:t>
            </a:r>
            <a:r>
              <a:rPr lang="en-US" altLang="zh-CN" dirty="0" smtClean="0"/>
              <a:t>shall </a:t>
            </a:r>
            <a:r>
              <a:rPr lang="en-US" altLang="zh-CN" dirty="0"/>
              <a:t>be </a:t>
            </a:r>
            <a:r>
              <a:rPr lang="en-US" altLang="zh-CN" dirty="0" smtClean="0"/>
              <a:t>aligned if responses are needed for frames carried in both PPDUs;</a:t>
            </a:r>
          </a:p>
          <a:p>
            <a:endParaRPr lang="en-US" sz="20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16</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a:t>Straw Poll </a:t>
            </a:r>
            <a:r>
              <a:rPr lang="en-US" dirty="0" smtClean="0"/>
              <a:t>4-a</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36645663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agree that below rule is needed for a multi-link capable device that doesn’t support simultaneous transmit and receive on different links?</a:t>
            </a:r>
          </a:p>
          <a:p>
            <a:pPr lvl="1"/>
            <a:r>
              <a:rPr lang="en-US" altLang="zh-CN" dirty="0"/>
              <a:t>t</a:t>
            </a:r>
            <a:r>
              <a:rPr lang="en-US" altLang="zh-CN" dirty="0" smtClean="0"/>
              <a:t>wo </a:t>
            </a:r>
            <a:r>
              <a:rPr lang="en-US" altLang="zh-CN" dirty="0"/>
              <a:t>UL PPDUs, or two DL PPDUs </a:t>
            </a:r>
            <a:r>
              <a:rPr lang="en-US" altLang="zh-CN" dirty="0" smtClean="0"/>
              <a:t>could be transmitted </a:t>
            </a:r>
            <a:r>
              <a:rPr lang="en-US" altLang="zh-CN" dirty="0"/>
              <a:t>concurrently, </a:t>
            </a:r>
            <a:r>
              <a:rPr lang="en-US" altLang="zh-CN" dirty="0" smtClean="0"/>
              <a:t>and the </a:t>
            </a:r>
            <a:r>
              <a:rPr lang="en-US" altLang="zh-CN" dirty="0"/>
              <a:t>end </a:t>
            </a:r>
            <a:r>
              <a:rPr lang="en-US" altLang="zh-CN" dirty="0" smtClean="0"/>
              <a:t>times </a:t>
            </a:r>
            <a:r>
              <a:rPr lang="en-US" altLang="zh-CN" dirty="0"/>
              <a:t>of </a:t>
            </a:r>
            <a:r>
              <a:rPr lang="en-US" altLang="zh-CN" dirty="0" smtClean="0"/>
              <a:t>the two </a:t>
            </a:r>
            <a:r>
              <a:rPr lang="en-US" altLang="zh-CN" dirty="0"/>
              <a:t>PPDUs </a:t>
            </a:r>
            <a:r>
              <a:rPr lang="en-US" altLang="zh-CN" dirty="0" smtClean="0"/>
              <a:t>shall </a:t>
            </a:r>
            <a:r>
              <a:rPr lang="en-US" altLang="zh-CN" dirty="0"/>
              <a:t>be </a:t>
            </a:r>
            <a:r>
              <a:rPr lang="en-US" altLang="zh-CN" dirty="0" smtClean="0"/>
              <a:t>aligned if responses are needed for frames carried in both PPDUs;</a:t>
            </a:r>
          </a:p>
          <a:p>
            <a:endParaRPr lang="en-US" sz="20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17</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a:t>Straw Poll </a:t>
            </a:r>
            <a:r>
              <a:rPr lang="en-US" dirty="0" smtClean="0"/>
              <a:t>4-b</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41719654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1800" dirty="0" smtClean="0"/>
              <a:t>[1] </a:t>
            </a:r>
            <a:r>
              <a:rPr lang="en-US" sz="1800" dirty="0"/>
              <a:t>EHT PAR </a:t>
            </a:r>
            <a:r>
              <a:rPr lang="en-US" sz="1800" dirty="0" smtClean="0"/>
              <a:t>document, 11-19-0244-00-0eht-eht-par-document</a:t>
            </a:r>
          </a:p>
          <a:p>
            <a:r>
              <a:rPr lang="en-US" sz="1800" dirty="0"/>
              <a:t>[2] </a:t>
            </a:r>
            <a:r>
              <a:rPr lang="en-US" sz="1800" dirty="0" smtClean="0"/>
              <a:t>11-19-0823-00-00be-multi-link-aggregation</a:t>
            </a:r>
          </a:p>
          <a:p>
            <a:r>
              <a:rPr lang="en-US" sz="1800" dirty="0"/>
              <a:t>[3] 11-19-0822-00-00be-extremely-efficient-multi-band-operation</a:t>
            </a:r>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18</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smtClean="0"/>
              <a:t>Reference</a:t>
            </a:r>
            <a:endParaRPr lang="en-US" dirty="0"/>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38996159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989137"/>
            <a:ext cx="7772400" cy="4486275"/>
          </a:xfrm>
        </p:spPr>
        <p:txBody>
          <a:bodyPr/>
          <a:lstStyle/>
          <a:p>
            <a:r>
              <a:rPr lang="en-US" dirty="0" smtClean="0"/>
              <a:t>Multi-band/multi-channel operation is defined in EHT PAR [1] to </a:t>
            </a:r>
          </a:p>
          <a:p>
            <a:pPr lvl="1"/>
            <a:r>
              <a:rPr lang="en-US" dirty="0" smtClean="0"/>
              <a:t>Increase throughput</a:t>
            </a:r>
          </a:p>
          <a:p>
            <a:pPr lvl="1"/>
            <a:r>
              <a:rPr lang="en-US" dirty="0" smtClean="0"/>
              <a:t>Enhance reliability</a:t>
            </a:r>
          </a:p>
          <a:p>
            <a:pPr lvl="1"/>
            <a:r>
              <a:rPr lang="en-US" dirty="0" smtClean="0"/>
              <a:t>Reduce latency</a:t>
            </a:r>
          </a:p>
          <a:p>
            <a:r>
              <a:rPr lang="en-US" dirty="0" smtClean="0"/>
              <a:t>Since the terminology “Link” is preferred based on discussion in [2,3], it is used throughout this contribution;</a:t>
            </a:r>
          </a:p>
          <a:p>
            <a:r>
              <a:rPr lang="en-US" dirty="0" smtClean="0"/>
              <a:t>Current channel access is designed for single link, how to access in multi-link need to be discussed, especially when the links are dependent.</a:t>
            </a:r>
          </a:p>
          <a:p>
            <a:endParaRPr lang="en-US" dirty="0" smtClean="0"/>
          </a:p>
          <a:p>
            <a:endParaRPr lang="en-US" dirty="0" smtClean="0"/>
          </a:p>
        </p:txBody>
      </p:sp>
      <p:sp>
        <p:nvSpPr>
          <p:cNvPr id="3" name="Date Placeholder 2"/>
          <p:cNvSpPr>
            <a:spLocks noGrp="1"/>
          </p:cNvSpPr>
          <p:nvPr>
            <p:ph type="dt" sz="half" idx="10"/>
          </p:nvPr>
        </p:nvSpPr>
        <p:spPr>
          <a:xfrm>
            <a:off x="696913" y="332601"/>
            <a:ext cx="942566" cy="276999"/>
          </a:xfrm>
        </p:spPr>
        <p:txBody>
          <a:bodyPr/>
          <a:lstStyle/>
          <a:p>
            <a:pPr>
              <a:defRPr/>
            </a:pPr>
            <a:r>
              <a:rPr lang="en-US" altLang="en-US" dirty="0" smtClean="0"/>
              <a:t>July 2019</a:t>
            </a:r>
            <a:endParaRPr lang="en-GB" altLang="en-US"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Introduction</a:t>
            </a:r>
            <a:endParaRPr lang="en-US" dirty="0"/>
          </a:p>
        </p:txBody>
      </p:sp>
    </p:spTree>
    <p:extLst>
      <p:ext uri="{BB962C8B-B14F-4D97-AF65-F5344CB8AC3E}">
        <p14:creationId xmlns:p14="http://schemas.microsoft.com/office/powerpoint/2010/main" val="1220693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676400"/>
            <a:ext cx="8078787" cy="4486275"/>
          </a:xfrm>
        </p:spPr>
        <p:txBody>
          <a:bodyPr/>
          <a:lstStyle/>
          <a:p>
            <a:r>
              <a:rPr lang="en-US" dirty="0" smtClean="0"/>
              <a:t>Based on the simultaneous TX&amp;RX capability, there are two types of multi-link (ML);</a:t>
            </a:r>
          </a:p>
          <a:p>
            <a:pPr lvl="1"/>
            <a:r>
              <a:rPr lang="en-US" dirty="0" err="1" smtClean="0"/>
              <a:t>Asynchronized</a:t>
            </a:r>
            <a:r>
              <a:rPr lang="en-US" dirty="0" smtClean="0"/>
              <a:t> ML</a:t>
            </a:r>
          </a:p>
          <a:p>
            <a:pPr lvl="1"/>
            <a:r>
              <a:rPr lang="en-US" dirty="0" smtClean="0"/>
              <a:t>Synchronized ML</a:t>
            </a:r>
            <a:endParaRPr lang="en-US" dirty="0"/>
          </a:p>
          <a:p>
            <a:r>
              <a:rPr lang="en-US" dirty="0" smtClean="0"/>
              <a:t>Both of them are needed depending on scenarios.</a:t>
            </a:r>
          </a:p>
          <a:p>
            <a:pPr lvl="1"/>
            <a:r>
              <a:rPr lang="en-US" dirty="0" err="1" smtClean="0"/>
              <a:t>Asynchronized</a:t>
            </a:r>
            <a:r>
              <a:rPr lang="en-US" dirty="0" smtClean="0"/>
              <a:t> ML: The two links are far enough to ignore the power leakage from each other link. The channel access of multi links could be independent, which makes the protocol design simple.</a:t>
            </a:r>
          </a:p>
          <a:p>
            <a:pPr lvl="1"/>
            <a:r>
              <a:rPr lang="en-US" dirty="0" smtClean="0"/>
              <a:t>Synchronized ML: When multiple links are close to each other, the power leakage from the other link cannot be ignored, so multi-link TX/RX always need to be aligned when designing the protocol. The benefit is it can aggregate several close links to get high peak throughput, which is very important for the areas with less unlicensed spectrum.</a:t>
            </a:r>
          </a:p>
          <a:p>
            <a:pPr lvl="1"/>
            <a:endParaRPr lang="en-US" dirty="0" smtClean="0"/>
          </a:p>
          <a:p>
            <a:endParaRPr lang="en-US" dirty="0" smtClean="0"/>
          </a:p>
          <a:p>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solidFill>
                  <a:schemeClr val="tx1"/>
                </a:solidFill>
              </a:rPr>
              <a:t>Synchronized/</a:t>
            </a:r>
            <a:r>
              <a:rPr lang="en-US" dirty="0" err="1" smtClean="0">
                <a:solidFill>
                  <a:schemeClr val="tx1"/>
                </a:solidFill>
              </a:rPr>
              <a:t>Asynchronized</a:t>
            </a:r>
            <a:r>
              <a:rPr lang="en-US" dirty="0" smtClean="0">
                <a:solidFill>
                  <a:schemeClr val="tx1"/>
                </a:solidFill>
              </a:rPr>
              <a:t> ML </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3568631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989137"/>
            <a:ext cx="7772400" cy="4486275"/>
          </a:xfrm>
        </p:spPr>
        <p:txBody>
          <a:bodyPr/>
          <a:lstStyle/>
          <a:p>
            <a:r>
              <a:rPr lang="en-US" dirty="0"/>
              <a:t>PPDU </a:t>
            </a:r>
            <a:r>
              <a:rPr lang="en-US" dirty="0" smtClean="0"/>
              <a:t>length in each link is dependent in synchronized ML, </a:t>
            </a:r>
            <a:r>
              <a:rPr lang="en-US" dirty="0"/>
              <a:t>which </a:t>
            </a:r>
            <a:r>
              <a:rPr lang="en-US" dirty="0" smtClean="0"/>
              <a:t>is used </a:t>
            </a:r>
            <a:r>
              <a:rPr lang="en-US" dirty="0"/>
              <a:t>to align the </a:t>
            </a:r>
            <a:r>
              <a:rPr lang="en-US" dirty="0" smtClean="0"/>
              <a:t>start or end time in different links;</a:t>
            </a:r>
          </a:p>
          <a:p>
            <a:r>
              <a:rPr lang="en-US" dirty="0" smtClean="0"/>
              <a:t>Other parameters besides the PPDU length in each link could be independent, e.g. BW, MCS, NSTS,…</a:t>
            </a:r>
          </a:p>
          <a:p>
            <a:r>
              <a:rPr lang="en-US" dirty="0" smtClean="0"/>
              <a:t>Dynamic bandwidth negotiation could be supported in each link independently, based on the channel status on its own channel;</a:t>
            </a:r>
          </a:p>
          <a:p>
            <a:r>
              <a:rPr lang="en-US" dirty="0" smtClean="0"/>
              <a:t>Similar as single link, the bandwidth of a </a:t>
            </a:r>
            <a:r>
              <a:rPr lang="en-US" altLang="zh-CN" dirty="0"/>
              <a:t>PPDU </a:t>
            </a:r>
            <a:r>
              <a:rPr lang="en-US" dirty="0" smtClean="0"/>
              <a:t>within a TXOP should always be smaller or equal to the </a:t>
            </a:r>
            <a:r>
              <a:rPr lang="en-US" altLang="zh-CN" dirty="0"/>
              <a:t>bandwidth </a:t>
            </a:r>
            <a:r>
              <a:rPr lang="en-US" altLang="zh-CN" dirty="0" smtClean="0"/>
              <a:t>of </a:t>
            </a:r>
            <a:r>
              <a:rPr lang="en-US" dirty="0" smtClean="0"/>
              <a:t>previous PPDU in the same TXOP.</a:t>
            </a:r>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solidFill>
                  <a:schemeClr val="tx1"/>
                </a:solidFill>
              </a:rPr>
              <a:t>PPDU Parameters in ML </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23691993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E</a:t>
            </a:r>
            <a:r>
              <a:rPr lang="en-US" dirty="0" smtClean="0"/>
              <a:t>ach link could has its own EDCA parameters, e.g. </a:t>
            </a:r>
            <a:r>
              <a:rPr lang="en-US" dirty="0" err="1" smtClean="0"/>
              <a:t>CW_min</a:t>
            </a:r>
            <a:r>
              <a:rPr lang="en-US" dirty="0" smtClean="0"/>
              <a:t>, </a:t>
            </a:r>
            <a:r>
              <a:rPr lang="en-US" dirty="0" err="1" smtClean="0"/>
              <a:t>CW_max</a:t>
            </a:r>
            <a:r>
              <a:rPr lang="en-US" dirty="0" smtClean="0"/>
              <a:t>, AIFS, …;</a:t>
            </a:r>
          </a:p>
          <a:p>
            <a:r>
              <a:rPr lang="en-US" dirty="0" smtClean="0"/>
              <a:t>Channel access is independent in each link;</a:t>
            </a:r>
          </a:p>
          <a:p>
            <a:endParaRPr lang="en-US" dirty="0"/>
          </a:p>
          <a:p>
            <a:r>
              <a:rPr lang="en-US" dirty="0" smtClean="0"/>
              <a:t>Pros:</a:t>
            </a:r>
          </a:p>
          <a:p>
            <a:pPr lvl="1"/>
            <a:r>
              <a:rPr lang="en-US" dirty="0" smtClean="0"/>
              <a:t>Minor or no change is needed for channel access in standard </a:t>
            </a:r>
          </a:p>
          <a:p>
            <a:r>
              <a:rPr lang="en-US" dirty="0" smtClean="0"/>
              <a:t>Cons:</a:t>
            </a:r>
          </a:p>
          <a:p>
            <a:pPr lvl="1"/>
            <a:r>
              <a:rPr lang="en-US" dirty="0" smtClean="0"/>
              <a:t>Need large guard bands between each links, or need self interference cancellation between multi-links;</a:t>
            </a:r>
          </a:p>
          <a:p>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err="1" smtClean="0">
                <a:solidFill>
                  <a:schemeClr val="tx1"/>
                </a:solidFill>
              </a:rPr>
              <a:t>Asynchronized</a:t>
            </a:r>
            <a:r>
              <a:rPr lang="en-US" dirty="0" smtClean="0">
                <a:solidFill>
                  <a:schemeClr val="tx1"/>
                </a:solidFill>
              </a:rPr>
              <a:t> ML </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9949856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676400"/>
            <a:ext cx="7772400" cy="4114800"/>
          </a:xfrm>
        </p:spPr>
        <p:txBody>
          <a:bodyPr/>
          <a:lstStyle/>
          <a:p>
            <a:r>
              <a:rPr lang="en-US" dirty="0" smtClean="0"/>
              <a:t>Always need to consider the constraint that one ML entity cannot simultaneously support TX and RX in different links during the communication;</a:t>
            </a:r>
          </a:p>
          <a:p>
            <a:r>
              <a:rPr lang="en-US" dirty="0" smtClean="0"/>
              <a:t>The channel access is dependent for multi-links;</a:t>
            </a:r>
          </a:p>
          <a:p>
            <a:r>
              <a:rPr lang="en-US" dirty="0" smtClean="0"/>
              <a:t>May have many different ways to do channel access, here we classify them into two kinds of architectures in following slides;</a:t>
            </a:r>
            <a:endParaRPr lang="en-US" dirty="0"/>
          </a:p>
          <a:p>
            <a:r>
              <a:rPr lang="en-US" dirty="0" smtClean="0"/>
              <a:t>Pros:</a:t>
            </a:r>
          </a:p>
          <a:p>
            <a:pPr lvl="1"/>
            <a:r>
              <a:rPr lang="en-US" dirty="0" smtClean="0"/>
              <a:t>Could support more links in the limited spectrum, or reduce the complexity of self interference between adjacent links.</a:t>
            </a:r>
          </a:p>
          <a:p>
            <a:r>
              <a:rPr lang="en-US" dirty="0" smtClean="0"/>
              <a:t>Cons:</a:t>
            </a:r>
            <a:endParaRPr lang="en-US" dirty="0"/>
          </a:p>
          <a:p>
            <a:pPr lvl="1"/>
            <a:r>
              <a:rPr lang="en-US" dirty="0" smtClean="0"/>
              <a:t>Complex channel access rules and transmission procedures</a:t>
            </a:r>
          </a:p>
          <a:p>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a:solidFill>
                  <a:schemeClr val="tx1"/>
                </a:solidFill>
              </a:rPr>
              <a:t>S</a:t>
            </a:r>
            <a:r>
              <a:rPr lang="en-US" dirty="0" smtClean="0">
                <a:solidFill>
                  <a:schemeClr val="tx1"/>
                </a:solidFill>
              </a:rPr>
              <a:t>ynchronized ML </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1133211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Architecture 1:</a:t>
            </a:r>
          </a:p>
          <a:p>
            <a:pPr lvl="1"/>
            <a:r>
              <a:rPr lang="en-US" dirty="0"/>
              <a:t>t</a:t>
            </a:r>
            <a:r>
              <a:rPr lang="en-US" dirty="0" smtClean="0"/>
              <a:t>here is one primary link and one or more secondary </a:t>
            </a:r>
            <a:r>
              <a:rPr lang="en-US" dirty="0"/>
              <a:t>link, </a:t>
            </a:r>
            <a:r>
              <a:rPr lang="en-US" dirty="0" err="1" smtClean="0"/>
              <a:t>backoff</a:t>
            </a:r>
            <a:r>
              <a:rPr lang="en-US" dirty="0" smtClean="0"/>
              <a:t> </a:t>
            </a:r>
            <a:r>
              <a:rPr lang="en-US" dirty="0"/>
              <a:t>performs on primary </a:t>
            </a:r>
            <a:r>
              <a:rPr lang="en-US" dirty="0" smtClean="0"/>
              <a:t>link;</a:t>
            </a:r>
          </a:p>
          <a:p>
            <a:pPr lvl="1"/>
            <a:r>
              <a:rPr lang="en-US" dirty="0"/>
              <a:t>w</a:t>
            </a:r>
            <a:r>
              <a:rPr lang="en-US" dirty="0" smtClean="0"/>
              <a:t>hen the </a:t>
            </a:r>
            <a:r>
              <a:rPr lang="en-US" dirty="0" err="1" smtClean="0"/>
              <a:t>backoff</a:t>
            </a:r>
            <a:r>
              <a:rPr lang="en-US" dirty="0" smtClean="0"/>
              <a:t> counter is reduced to 0, the ML entity could send PPDUs on the primary link and the secondary links which the CCA results are idle in PIFS time preceding the transmission;</a:t>
            </a:r>
          </a:p>
          <a:p>
            <a:pPr lvl="1"/>
            <a:r>
              <a:rPr lang="en-US" dirty="0"/>
              <a:t>f</a:t>
            </a:r>
            <a:r>
              <a:rPr lang="en-US" dirty="0" smtClean="0"/>
              <a:t>or </a:t>
            </a:r>
            <a:r>
              <a:rPr lang="en-US" dirty="0"/>
              <a:t>each transmission, </a:t>
            </a:r>
            <a:r>
              <a:rPr lang="en-US" dirty="0" smtClean="0"/>
              <a:t>the primary </a:t>
            </a:r>
            <a:r>
              <a:rPr lang="en-US" dirty="0"/>
              <a:t>link </a:t>
            </a:r>
            <a:r>
              <a:rPr lang="en-US" dirty="0" smtClean="0"/>
              <a:t>should always be included;</a:t>
            </a:r>
          </a:p>
          <a:p>
            <a:pPr lvl="1"/>
            <a:r>
              <a:rPr lang="en-US" dirty="0" smtClean="0"/>
              <a:t>Single link STAs and legacy STAs associate on the primary link.</a:t>
            </a:r>
            <a:endParaRPr lang="en-US" dirty="0"/>
          </a:p>
          <a:p>
            <a:pPr lvl="1"/>
            <a:endParaRPr lang="en-US" dirty="0" smtClean="0"/>
          </a:p>
          <a:p>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a:solidFill>
                  <a:schemeClr val="tx1"/>
                </a:solidFill>
              </a:rPr>
              <a:t>S</a:t>
            </a:r>
            <a:r>
              <a:rPr lang="en-US" dirty="0" smtClean="0">
                <a:solidFill>
                  <a:schemeClr val="tx1"/>
                </a:solidFill>
              </a:rPr>
              <a:t>ynchronized ML </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14679165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600200"/>
            <a:ext cx="7772400" cy="4668837"/>
          </a:xfrm>
        </p:spPr>
        <p:txBody>
          <a:bodyPr/>
          <a:lstStyle/>
          <a:p>
            <a:r>
              <a:rPr lang="en-US" dirty="0" smtClean="0"/>
              <a:t>Architecture 2:</a:t>
            </a:r>
          </a:p>
          <a:p>
            <a:pPr lvl="1"/>
            <a:r>
              <a:rPr lang="en-US" dirty="0" smtClean="0"/>
              <a:t>There is no primary link, </a:t>
            </a:r>
            <a:r>
              <a:rPr lang="en-US" dirty="0" err="1" smtClean="0"/>
              <a:t>backoff</a:t>
            </a:r>
            <a:r>
              <a:rPr lang="en-US" dirty="0" smtClean="0"/>
              <a:t> performs simultaneously on multiple links;</a:t>
            </a:r>
          </a:p>
          <a:p>
            <a:r>
              <a:rPr lang="en-US" dirty="0" smtClean="0"/>
              <a:t>Two potential issues need to considered</a:t>
            </a:r>
          </a:p>
          <a:p>
            <a:pPr lvl="1"/>
            <a:r>
              <a:rPr lang="en-US" dirty="0" smtClean="0"/>
              <a:t>Issue 1: </a:t>
            </a:r>
            <a:r>
              <a:rPr lang="en-US" dirty="0" err="1" smtClean="0"/>
              <a:t>backoff</a:t>
            </a:r>
            <a:r>
              <a:rPr lang="en-US" dirty="0" smtClean="0"/>
              <a:t> in multiple links is usually finished at different times, but the transmission in ML need to be synchronized</a:t>
            </a:r>
          </a:p>
          <a:p>
            <a:pPr lvl="2"/>
            <a:r>
              <a:rPr lang="en-US" dirty="0" smtClean="0"/>
              <a:t>When the </a:t>
            </a:r>
            <a:r>
              <a:rPr lang="en-US" dirty="0" err="1" smtClean="0"/>
              <a:t>backoff</a:t>
            </a:r>
            <a:r>
              <a:rPr lang="en-US" dirty="0" smtClean="0"/>
              <a:t> in one link first is reduced to 0, and aggregate other  secondary links, it will cause fairness issue in secondary links. </a:t>
            </a:r>
            <a:endParaRPr lang="en-US" dirty="0"/>
          </a:p>
          <a:p>
            <a:pPr lvl="2"/>
            <a:r>
              <a:rPr lang="en-US" dirty="0" smtClean="0"/>
              <a:t>When the </a:t>
            </a:r>
            <a:r>
              <a:rPr lang="en-US" dirty="0" err="1" smtClean="0"/>
              <a:t>backoffs</a:t>
            </a:r>
            <a:r>
              <a:rPr lang="en-US" dirty="0" smtClean="0"/>
              <a:t> in all links are reduced to 0, and then transmit PPDUs, EHT STA will have less chance to access the channel than the legacy STA;</a:t>
            </a:r>
          </a:p>
          <a:p>
            <a:pPr lvl="1"/>
            <a:r>
              <a:rPr lang="en-US" dirty="0" smtClean="0"/>
              <a:t>Issue 2: how to support legacy STAs and single link EHT STAs?</a:t>
            </a:r>
          </a:p>
          <a:p>
            <a:pPr lvl="2"/>
            <a:r>
              <a:rPr lang="en-US" dirty="0" smtClean="0"/>
              <a:t>Legacy STAs and single link EHT STAs cannot respect the constraint that ML AP entity cannot TX &amp; RX simultaneously at different links.</a:t>
            </a:r>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a:solidFill>
                  <a:schemeClr val="tx1"/>
                </a:solidFill>
              </a:rPr>
              <a:t>S</a:t>
            </a:r>
            <a:r>
              <a:rPr lang="en-US" dirty="0" smtClean="0">
                <a:solidFill>
                  <a:schemeClr val="tx1"/>
                </a:solidFill>
              </a:rPr>
              <a:t>ynchronized ML </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9552112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752600"/>
            <a:ext cx="7772400" cy="1820862"/>
          </a:xfrm>
        </p:spPr>
        <p:txBody>
          <a:bodyPr/>
          <a:lstStyle/>
          <a:p>
            <a:r>
              <a:rPr lang="en-US" dirty="0" smtClean="0"/>
              <a:t>Two UL PPDUs, or two DL PPDUs are supported in synchronized ML;</a:t>
            </a:r>
          </a:p>
          <a:p>
            <a:pPr lvl="1"/>
            <a:r>
              <a:rPr lang="en-US" dirty="0" smtClean="0"/>
              <a:t>Two PPDUs can be sent by single ML entity, or different ML entities</a:t>
            </a:r>
          </a:p>
          <a:p>
            <a:pPr lvl="1"/>
            <a:r>
              <a:rPr lang="en-US" dirty="0" smtClean="0"/>
              <a:t>The start time of two PPDUs may not be aligned</a:t>
            </a:r>
          </a:p>
          <a:p>
            <a:pPr lvl="1"/>
            <a:r>
              <a:rPr lang="en-US" dirty="0" smtClean="0"/>
              <a:t>The end time of two PPDUs should be aligned</a:t>
            </a:r>
          </a:p>
          <a:p>
            <a:r>
              <a:rPr lang="en-US" dirty="0" smtClean="0"/>
              <a:t>One UL PPDU and one DL PPDU in different links is not supported if they have any overlapping in time domain;</a:t>
            </a:r>
            <a:endParaRPr lang="en-US" dirty="0"/>
          </a:p>
          <a:p>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9</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solidFill>
                  <a:schemeClr val="tx1"/>
                </a:solidFill>
              </a:rPr>
              <a:t>Transmissions in synchronized ML</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4" name="矩形 3"/>
          <p:cNvSpPr/>
          <p:nvPr/>
        </p:nvSpPr>
        <p:spPr bwMode="auto">
          <a:xfrm>
            <a:off x="1219200" y="5205681"/>
            <a:ext cx="14478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UL PPDU 1</a:t>
            </a:r>
          </a:p>
        </p:txBody>
      </p:sp>
      <p:sp>
        <p:nvSpPr>
          <p:cNvPr id="8" name="矩形 7"/>
          <p:cNvSpPr/>
          <p:nvPr/>
        </p:nvSpPr>
        <p:spPr bwMode="auto">
          <a:xfrm>
            <a:off x="1219821" y="5662881"/>
            <a:ext cx="14478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UL PPDU 2</a:t>
            </a:r>
          </a:p>
        </p:txBody>
      </p:sp>
      <p:sp>
        <p:nvSpPr>
          <p:cNvPr id="9" name="矩形 8"/>
          <p:cNvSpPr/>
          <p:nvPr/>
        </p:nvSpPr>
        <p:spPr bwMode="auto">
          <a:xfrm>
            <a:off x="3733179" y="5205681"/>
            <a:ext cx="14478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D</a:t>
            </a:r>
            <a:r>
              <a:rPr kumimoji="0" lang="en-US" sz="1200" b="0" i="0" u="none" strike="noStrike" cap="none" normalizeH="0" baseline="0" dirty="0" smtClean="0">
                <a:ln>
                  <a:noFill/>
                </a:ln>
                <a:solidFill>
                  <a:schemeClr val="tx1"/>
                </a:solidFill>
                <a:effectLst/>
                <a:latin typeface="Times New Roman" pitchFamily="18" charset="0"/>
              </a:rPr>
              <a:t>L PPDU 1</a:t>
            </a:r>
          </a:p>
        </p:txBody>
      </p:sp>
      <p:sp>
        <p:nvSpPr>
          <p:cNvPr id="10" name="矩形 9"/>
          <p:cNvSpPr/>
          <p:nvPr/>
        </p:nvSpPr>
        <p:spPr bwMode="auto">
          <a:xfrm>
            <a:off x="3733800" y="5662881"/>
            <a:ext cx="14478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D</a:t>
            </a:r>
            <a:r>
              <a:rPr kumimoji="0" lang="en-US" sz="1200" b="0" i="0" u="none" strike="noStrike" cap="none" normalizeH="0" baseline="0" dirty="0" smtClean="0">
                <a:ln>
                  <a:noFill/>
                </a:ln>
                <a:solidFill>
                  <a:schemeClr val="tx1"/>
                </a:solidFill>
                <a:effectLst/>
                <a:latin typeface="Times New Roman" pitchFamily="18" charset="0"/>
              </a:rPr>
              <a:t>L PPDU 2</a:t>
            </a:r>
          </a:p>
        </p:txBody>
      </p:sp>
      <p:sp>
        <p:nvSpPr>
          <p:cNvPr id="11" name="矩形 10"/>
          <p:cNvSpPr/>
          <p:nvPr/>
        </p:nvSpPr>
        <p:spPr bwMode="auto">
          <a:xfrm>
            <a:off x="6171579" y="5205681"/>
            <a:ext cx="14478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U</a:t>
            </a:r>
            <a:r>
              <a:rPr kumimoji="0" lang="en-US" sz="1200" b="0" i="0" u="none" strike="noStrike" cap="none" normalizeH="0" baseline="0" dirty="0" smtClean="0">
                <a:ln>
                  <a:noFill/>
                </a:ln>
                <a:solidFill>
                  <a:schemeClr val="tx1"/>
                </a:solidFill>
                <a:effectLst/>
                <a:latin typeface="Times New Roman" pitchFamily="18" charset="0"/>
              </a:rPr>
              <a:t>L PPDU 1</a:t>
            </a:r>
          </a:p>
        </p:txBody>
      </p:sp>
      <p:sp>
        <p:nvSpPr>
          <p:cNvPr id="12" name="矩形 11"/>
          <p:cNvSpPr/>
          <p:nvPr/>
        </p:nvSpPr>
        <p:spPr bwMode="auto">
          <a:xfrm>
            <a:off x="6172200" y="5662881"/>
            <a:ext cx="14478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D</a:t>
            </a:r>
            <a:r>
              <a:rPr kumimoji="0" lang="en-US" sz="1200" b="0" i="0" u="none" strike="noStrike" cap="none" normalizeH="0" baseline="0" dirty="0" smtClean="0">
                <a:ln>
                  <a:noFill/>
                </a:ln>
                <a:solidFill>
                  <a:schemeClr val="tx1"/>
                </a:solidFill>
                <a:effectLst/>
                <a:latin typeface="Times New Roman" pitchFamily="18" charset="0"/>
              </a:rPr>
              <a:t>L PPDU 2</a:t>
            </a:r>
          </a:p>
        </p:txBody>
      </p:sp>
      <p:sp>
        <p:nvSpPr>
          <p:cNvPr id="13" name="文本框 12"/>
          <p:cNvSpPr txBox="1"/>
          <p:nvPr/>
        </p:nvSpPr>
        <p:spPr>
          <a:xfrm>
            <a:off x="6895479" y="4924961"/>
            <a:ext cx="761747" cy="1323439"/>
          </a:xfrm>
          <a:prstGeom prst="rect">
            <a:avLst/>
          </a:prstGeom>
          <a:noFill/>
        </p:spPr>
        <p:txBody>
          <a:bodyPr wrap="none" rtlCol="0">
            <a:spAutoFit/>
          </a:bodyPr>
          <a:lstStyle/>
          <a:p>
            <a:r>
              <a:rPr lang="en-US" sz="8000" dirty="0" smtClean="0">
                <a:solidFill>
                  <a:srgbClr val="FF0000"/>
                </a:solidFill>
                <a:latin typeface="Segoe UI Light" panose="020B0502040204020203" pitchFamily="34" charset="0"/>
              </a:rPr>
              <a:t>X</a:t>
            </a:r>
            <a:endParaRPr lang="en-US" sz="8000" dirty="0">
              <a:solidFill>
                <a:srgbClr val="FF0000"/>
              </a:solidFill>
              <a:latin typeface="Segoe UI Light" panose="020B0502040204020203" pitchFamily="34" charset="0"/>
            </a:endParaRPr>
          </a:p>
        </p:txBody>
      </p:sp>
      <p:sp>
        <p:nvSpPr>
          <p:cNvPr id="14" name="文本框 13"/>
          <p:cNvSpPr txBox="1"/>
          <p:nvPr/>
        </p:nvSpPr>
        <p:spPr>
          <a:xfrm>
            <a:off x="1600200" y="6125336"/>
            <a:ext cx="599844" cy="276999"/>
          </a:xfrm>
          <a:prstGeom prst="rect">
            <a:avLst/>
          </a:prstGeom>
          <a:noFill/>
        </p:spPr>
        <p:txBody>
          <a:bodyPr wrap="none" rtlCol="0">
            <a:spAutoFit/>
          </a:bodyPr>
          <a:lstStyle/>
          <a:p>
            <a:r>
              <a:rPr lang="en-US" dirty="0" smtClean="0"/>
              <a:t>Case 1</a:t>
            </a:r>
            <a:endParaRPr lang="en-US" dirty="0"/>
          </a:p>
        </p:txBody>
      </p:sp>
      <p:sp>
        <p:nvSpPr>
          <p:cNvPr id="15" name="文本框 14"/>
          <p:cNvSpPr txBox="1"/>
          <p:nvPr/>
        </p:nvSpPr>
        <p:spPr>
          <a:xfrm>
            <a:off x="4157157" y="6125336"/>
            <a:ext cx="599844" cy="276999"/>
          </a:xfrm>
          <a:prstGeom prst="rect">
            <a:avLst/>
          </a:prstGeom>
          <a:noFill/>
        </p:spPr>
        <p:txBody>
          <a:bodyPr wrap="none" rtlCol="0">
            <a:spAutoFit/>
          </a:bodyPr>
          <a:lstStyle/>
          <a:p>
            <a:r>
              <a:rPr lang="en-US" dirty="0" smtClean="0"/>
              <a:t>Case 2</a:t>
            </a:r>
            <a:endParaRPr lang="en-US" dirty="0"/>
          </a:p>
        </p:txBody>
      </p:sp>
      <p:sp>
        <p:nvSpPr>
          <p:cNvPr id="16" name="文本框 15"/>
          <p:cNvSpPr txBox="1"/>
          <p:nvPr/>
        </p:nvSpPr>
        <p:spPr>
          <a:xfrm>
            <a:off x="6595557" y="6125336"/>
            <a:ext cx="599844" cy="276999"/>
          </a:xfrm>
          <a:prstGeom prst="rect">
            <a:avLst/>
          </a:prstGeom>
          <a:noFill/>
        </p:spPr>
        <p:txBody>
          <a:bodyPr wrap="none" rtlCol="0">
            <a:spAutoFit/>
          </a:bodyPr>
          <a:lstStyle/>
          <a:p>
            <a:r>
              <a:rPr lang="en-US" dirty="0" smtClean="0"/>
              <a:t>Case 3</a:t>
            </a:r>
            <a:endParaRPr lang="en-US" dirty="0"/>
          </a:p>
        </p:txBody>
      </p:sp>
      <p:sp>
        <p:nvSpPr>
          <p:cNvPr id="1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79745146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89217</TotalTime>
  <Words>1352</Words>
  <Application>Microsoft Office PowerPoint</Application>
  <PresentationFormat>全屏显示(4:3)</PresentationFormat>
  <Paragraphs>180</Paragraphs>
  <Slides>18</Slides>
  <Notes>1</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18</vt:i4>
      </vt:variant>
    </vt:vector>
  </HeadingPairs>
  <TitlesOfParts>
    <vt:vector size="24" baseType="lpstr">
      <vt:lpstr>Qualcomm Office Regular</vt:lpstr>
      <vt:lpstr>Qualcomm Regular</vt:lpstr>
      <vt:lpstr>Arial</vt:lpstr>
      <vt:lpstr>Segoe UI Light</vt:lpstr>
      <vt:lpstr>Times New Roman</vt:lpstr>
      <vt:lpstr>802-11-Submission</vt:lpstr>
      <vt:lpstr>Channel Access in Multi-band operation</vt:lpstr>
      <vt:lpstr>Introduction</vt:lpstr>
      <vt:lpstr>Synchronized/Asynchronized ML </vt:lpstr>
      <vt:lpstr>PPDU Parameters in ML </vt:lpstr>
      <vt:lpstr>Asynchronized ML </vt:lpstr>
      <vt:lpstr>Synchronized ML </vt:lpstr>
      <vt:lpstr>Synchronized ML </vt:lpstr>
      <vt:lpstr>Synchronized ML </vt:lpstr>
      <vt:lpstr>Transmissions in synchronized ML</vt:lpstr>
      <vt:lpstr>Conclusion</vt:lpstr>
      <vt:lpstr>Straw Poll 1</vt:lpstr>
      <vt:lpstr>Straw Poll 2-a</vt:lpstr>
      <vt:lpstr>Straw Poll 2-b</vt:lpstr>
      <vt:lpstr>Straw Poll 3-a</vt:lpstr>
      <vt:lpstr>Straw Poll 3-b</vt:lpstr>
      <vt:lpstr>Straw Poll 4-a</vt:lpstr>
      <vt:lpstr>Straw Poll 4-b</vt:lpstr>
      <vt:lpstr>Reference</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alicel@qti.qualcomm.com</dc:creator>
  <cp:lastModifiedBy>Liyunbo</cp:lastModifiedBy>
  <cp:revision>1876</cp:revision>
  <cp:lastPrinted>1998-02-10T13:28:06Z</cp:lastPrinted>
  <dcterms:created xsi:type="dcterms:W3CDTF">2004-12-02T14:01:45Z</dcterms:created>
  <dcterms:modified xsi:type="dcterms:W3CDTF">2019-11-12T02:17:33Z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(3)UhFgrEmAeDN5bB5SbiXd9KKjT4GDwHvlKUy18zOB2rbWGMarvux2+J4tPi7SPigdbq7gzS0e
kktmKOgIG2T8jxliNkhhFpiYjB6V+ToEjEZMj6+Du/I9+jirix/pOr4tBCZoKn/LTJhL4qpt
BKm1wvyKD0W6vexNbmLuZRtF5iVmeVzoRCihPn9pkJ2EwCQOBZOVWWUq459COTGdJBz3cdxo
U2rJc3uSBdAMGL7w1+</vt:lpwstr>
  </property>
  <property fmtid="{D5CDD505-2E9C-101B-9397-08002B2CF9AE}" pid="4" name="_2015_ms_pID_7253431">
    <vt:lpwstr>XTXmmYZCqLZsI64GUu61n3aMu5cUQtiuPaGid/3NRUhW47Rk9MLmvM
LYznmoE76His4kW4rqtSYaH7iB0u4a1/7JHW4PVEt2X1dvt1CZGrq8YQxqsIECS10xhbPI3x
c9SKLcDtS80ylL2rHtDIHCo6x2aw+fENLfgGvRt0Oyf5jJE3r7nZpJYcB6jDWpMmthalJvk2
7kXFGAvxsHYL33uF5Vw7jTEOuAdOpnrDJ8bk</vt:lpwstr>
  </property>
  <property fmtid="{D5CDD505-2E9C-101B-9397-08002B2CF9AE}" pid="5" name="_2015_ms_pID_7253432">
    <vt:lpwstr>gptOwZo0Y5rAtJCbfHynXqI=</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1568683880</vt:lpwstr>
  </property>
</Properties>
</file>