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910" r:id="rId3"/>
    <p:sldId id="911" r:id="rId4"/>
    <p:sldId id="937" r:id="rId5"/>
    <p:sldId id="925" r:id="rId6"/>
    <p:sldId id="935" r:id="rId7"/>
    <p:sldId id="926" r:id="rId8"/>
    <p:sldId id="936" r:id="rId9"/>
    <p:sldId id="928" r:id="rId10"/>
    <p:sldId id="919" r:id="rId11"/>
    <p:sldId id="933" r:id="rId12"/>
    <p:sldId id="934" r:id="rId13"/>
    <p:sldId id="929" r:id="rId14"/>
    <p:sldId id="938" r:id="rId15"/>
    <p:sldId id="930" r:id="rId16"/>
    <p:sldId id="901"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746" autoAdjust="0"/>
    <p:restoredTop sz="96649" autoAdjust="0"/>
  </p:normalViewPr>
  <p:slideViewPr>
    <p:cSldViewPr>
      <p:cViewPr varScale="1">
        <p:scale>
          <a:sx n="89" d="100"/>
          <a:sy n="89" d="100"/>
        </p:scale>
        <p:origin x="1814" y="67"/>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2850" y="-594"/>
      </p:cViewPr>
      <p:guideLst>
        <p:guide orient="horz" pos="2312"/>
        <p:guide pos="28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802.11-19/xxxxr0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Alice Chen (Qualcomm)</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555974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802.11-19/xxxxr0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5109259" y="9615488"/>
            <a:ext cx="10454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dirty="0" smtClean="0"/>
              <a:t>(Huawei)</a:t>
            </a:r>
            <a:endParaRPr lang="en-GB" dirty="0"/>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367050680"/>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802.11-19/xxxxr0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Alice Chen (Qualcomm)</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64454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Alice Chen (Qualcomm)</a:t>
            </a:r>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7/11/2019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51222" cy="276999"/>
          </a:xfrm>
        </p:spPr>
        <p:txBody>
          <a:bodyPr/>
          <a:lstStyle>
            <a:lvl1pPr>
              <a:defRPr/>
            </a:lvl1pPr>
          </a:lstStyle>
          <a:p>
            <a:pPr>
              <a:defRPr/>
            </a:pPr>
            <a:r>
              <a:rPr lang="en-US" altLang="en-US" dirty="0" smtClean="0"/>
              <a:t>Mar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dirty="0"/>
              <a:t>Slide </a:t>
            </a:r>
            <a:fld id="{6D24465E-2B0A-4D96-BA39-EC98956D452B}" type="slidenum">
              <a:rPr lang="en-GB" altLang="en-US"/>
              <a:pPr>
                <a:defRPr/>
              </a:pPr>
              <a:t>‹#›</a:t>
            </a:fld>
            <a:endParaRPr lang="en-GB" altLang="en-US" dirty="0"/>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a:xfrm>
            <a:off x="7962034" y="6475413"/>
            <a:ext cx="581891"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
        <p:nvSpPr>
          <p:cNvPr id="11"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a:xfrm>
            <a:off x="7962035" y="6475413"/>
            <a:ext cx="581890" cy="184666"/>
          </a:xfrm>
        </p:spPr>
        <p:txBody>
          <a:bodyPr/>
          <a:lstStyle>
            <a:lvl1pPr>
              <a:defRPr/>
            </a:lvl1pPr>
          </a:lstStyle>
          <a:p>
            <a:pPr>
              <a:defRPr/>
            </a:pPr>
            <a:r>
              <a:rPr lang="en-GB" dirty="0" smtClean="0"/>
              <a:t>(</a:t>
            </a:r>
            <a:r>
              <a:rPr lang="en-US" altLang="zh-CN" dirty="0" smtClean="0"/>
              <a:t>Huawei</a:t>
            </a:r>
            <a:r>
              <a:rPr lang="en-GB" dirty="0" smtClean="0"/>
              <a:t>)</a:t>
            </a:r>
            <a:endParaRPr lang="en-GB" dirty="0"/>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January 2019</a:t>
            </a:r>
            <a:endParaRPr lang="en-GB" altLang="en-US"/>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3375"/>
            <a:ext cx="1182687"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January 2019</a:t>
            </a:r>
            <a:endParaRPr lang="en-GB" altLang="en-US"/>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Alice Chen (Qualcomm)</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54668" y="331014"/>
            <a:ext cx="32574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802.11-19/1116r0</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idx="4294967295"/>
          </p:nvPr>
        </p:nvSpPr>
        <p:spPr>
          <a:xfrm>
            <a:off x="685800" y="685800"/>
            <a:ext cx="7772400" cy="1066800"/>
          </a:xfrm>
          <a:noFill/>
        </p:spPr>
        <p:txBody>
          <a:bodyPr/>
          <a:lstStyle/>
          <a:p>
            <a:r>
              <a:rPr lang="en-US" altLang="zh-CN" dirty="0" smtClean="0"/>
              <a:t>Channel Access in Multi-band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2019-07-02</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3463479164"/>
              </p:ext>
            </p:extLst>
          </p:nvPr>
        </p:nvGraphicFramePr>
        <p:xfrm>
          <a:off x="1152525" y="2998720"/>
          <a:ext cx="7391400" cy="2021339"/>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199884">
                <a:tc>
                  <a:txBody>
                    <a:bodyPr/>
                    <a:lstStyle/>
                    <a:p>
                      <a:pPr algn="ctr"/>
                      <a:r>
                        <a:rPr lang="en-US" sz="1100" dirty="0" smtClean="0"/>
                        <a:t>Yunbo Li</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100" dirty="0" smtClean="0"/>
                        <a:t>Huawei</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Shenzhen, China</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smtClean="0"/>
                        <a:t>liyunbo@Huawei.com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81376">
                <a:tc>
                  <a:txBody>
                    <a:bodyPr/>
                    <a:lstStyle/>
                    <a:p>
                      <a:pPr algn="ctr"/>
                      <a:r>
                        <a:rPr lang="en-US" sz="1100" dirty="0" smtClean="0"/>
                        <a:t>Yuchen</a:t>
                      </a:r>
                      <a:r>
                        <a:rPr lang="en-US" sz="1100" baseline="0" dirty="0" smtClean="0"/>
                        <a:t> Guo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96283733"/>
                  </a:ext>
                </a:extLst>
              </a:tr>
              <a:tr h="19988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Guogang</a:t>
                      </a:r>
                      <a:r>
                        <a:rPr lang="en-US" sz="1100" dirty="0" smtClean="0"/>
                        <a:t>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Yifan</a:t>
                      </a:r>
                      <a:r>
                        <a:rPr lang="en-US" sz="1100" dirty="0" smtClean="0"/>
                        <a:t> Zhou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754585805"/>
                  </a:ext>
                </a:extLst>
              </a:tr>
              <a:tr h="1295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Ming </a:t>
                      </a:r>
                      <a:r>
                        <a:rPr lang="en-US" sz="1100" dirty="0" err="1" smtClean="0"/>
                        <a:t>Gan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45110212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smtClean="0"/>
                        <a:t>Dandan</a:t>
                      </a:r>
                      <a:r>
                        <a:rPr lang="en-US" sz="1100" baseline="0" dirty="0" smtClean="0"/>
                        <a:t> Liang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20843879"/>
                  </a:ext>
                </a:extLst>
              </a:tr>
            </a:tbl>
          </a:graphicData>
        </a:graphic>
      </p:graphicFrame>
      <p:sp>
        <p:nvSpPr>
          <p:cNvPr id="2"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
        <p:nvSpPr>
          <p:cNvPr id="10" name="Footer Placeholder 3"/>
          <p:cNvSpPr>
            <a:spLocks noGrp="1"/>
          </p:cNvSpPr>
          <p:nvPr>
            <p:ph type="ftr" sz="quarter" idx="11"/>
          </p:nvPr>
        </p:nvSpPr>
        <p:spPr>
          <a:xfrm>
            <a:off x="7345905" y="6475413"/>
            <a:ext cx="1198020" cy="184666"/>
          </a:xfrm>
        </p:spPr>
        <p:txBody>
          <a:bodyPr/>
          <a:lstStyle/>
          <a:p>
            <a:pPr>
              <a:defRPr/>
            </a:pPr>
            <a:r>
              <a:rPr lang="en-GB" dirty="0" smtClean="0"/>
              <a:t>Yunbo Li (</a:t>
            </a:r>
            <a:r>
              <a:rPr lang="en-US" altLang="zh-CN" dirty="0" smtClean="0"/>
              <a:t>Huawei</a:t>
            </a:r>
            <a:r>
              <a:rPr lang="en-GB" dirty="0" smtClean="0"/>
              <a:t>)</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There are two types of multi-links based on the capability of simultaneous TX&amp;RX on different links, namely, </a:t>
            </a:r>
            <a:r>
              <a:rPr lang="en-US" sz="2000" dirty="0" err="1" smtClean="0"/>
              <a:t>asynchronized</a:t>
            </a:r>
            <a:r>
              <a:rPr lang="en-US" sz="2000" dirty="0" smtClean="0"/>
              <a:t> ML and synchronized </a:t>
            </a:r>
            <a:r>
              <a:rPr lang="en-US" sz="2000" dirty="0" smtClean="0"/>
              <a:t>ML;</a:t>
            </a:r>
            <a:endParaRPr lang="en-US" sz="2000" dirty="0" smtClean="0"/>
          </a:p>
          <a:p>
            <a:r>
              <a:rPr lang="en-US" sz="2000" dirty="0" smtClean="0"/>
              <a:t>Both types have their own use scenarios and benefits; </a:t>
            </a:r>
          </a:p>
          <a:p>
            <a:r>
              <a:rPr lang="en-US" sz="2000" dirty="0" smtClean="0"/>
              <a:t>The issues that need to be considered in the channel access of both types of ML are summarized.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10</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2066864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the </a:t>
            </a:r>
            <a:r>
              <a:rPr lang="en-US" sz="2000" dirty="0" smtClean="0"/>
              <a:t>bandwidths in multiple links between two ML entities follow below rules?</a:t>
            </a:r>
            <a:endParaRPr lang="en-US" sz="2000" dirty="0" smtClean="0"/>
          </a:p>
          <a:p>
            <a:pPr lvl="1"/>
            <a:r>
              <a:rPr lang="en-US" sz="1600" dirty="0"/>
              <a:t>The bandwidth of each link could be different</a:t>
            </a:r>
          </a:p>
          <a:p>
            <a:pPr lvl="1"/>
            <a:r>
              <a:rPr lang="en-US" sz="1600" dirty="0"/>
              <a:t>The </a:t>
            </a:r>
            <a:r>
              <a:rPr lang="en-US" sz="1600" dirty="0" smtClean="0"/>
              <a:t>bandwidth negotiation in each link is only </a:t>
            </a:r>
            <a:r>
              <a:rPr lang="en-US" sz="1600" dirty="0" smtClean="0"/>
              <a:t>depends</a:t>
            </a:r>
            <a:r>
              <a:rPr lang="en-US" sz="1600" dirty="0" smtClean="0"/>
              <a:t> </a:t>
            </a:r>
            <a:r>
              <a:rPr lang="en-US" sz="1600" dirty="0"/>
              <a:t>on </a:t>
            </a:r>
            <a:r>
              <a:rPr lang="en-US" sz="1600" dirty="0" smtClean="0"/>
              <a:t>the CCA </a:t>
            </a:r>
            <a:r>
              <a:rPr lang="en-US" sz="1600" dirty="0" smtClean="0"/>
              <a:t>results of its own link</a:t>
            </a:r>
            <a:endParaRPr lang="en-US" sz="1600" dirty="0"/>
          </a:p>
          <a:p>
            <a:pPr lvl="1"/>
            <a:r>
              <a:rPr lang="en-US" sz="1600" dirty="0" smtClean="0"/>
              <a:t>The bandwidth of a PPDU in </a:t>
            </a:r>
            <a:r>
              <a:rPr lang="en-US" sz="1600" dirty="0" smtClean="0"/>
              <a:t>a TXOP shall </a:t>
            </a:r>
            <a:r>
              <a:rPr lang="en-US" sz="1600" dirty="0"/>
              <a:t>be smaller or equal to </a:t>
            </a:r>
            <a:r>
              <a:rPr lang="en-US" sz="1600" dirty="0" smtClean="0"/>
              <a:t>the bandwidth of previous PPDU</a:t>
            </a:r>
            <a:r>
              <a:rPr lang="en-US" sz="1600" dirty="0"/>
              <a:t> </a:t>
            </a:r>
            <a:r>
              <a:rPr lang="en-US" sz="1600" dirty="0" smtClean="0"/>
              <a:t>in the same TXOP</a:t>
            </a:r>
            <a:endParaRPr lang="en-US" sz="1600" dirty="0"/>
          </a:p>
          <a:p>
            <a:pPr lvl="1"/>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11</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SP 1</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7163578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that the channel access in each link of </a:t>
            </a:r>
            <a:r>
              <a:rPr lang="en-US" sz="2000" dirty="0" err="1" smtClean="0"/>
              <a:t>asynchronized</a:t>
            </a:r>
            <a:r>
              <a:rPr lang="en-US" sz="2000" dirty="0" smtClean="0"/>
              <a:t> ML follows EDCA protocol in single link?</a:t>
            </a:r>
          </a:p>
          <a:p>
            <a:pPr lvl="1"/>
            <a:endParaRPr lang="en-US" sz="16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SP 2</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7100883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to that synchronized ML need different channel access rules from </a:t>
            </a:r>
            <a:r>
              <a:rPr lang="en-US" sz="2000" dirty="0" err="1" smtClean="0"/>
              <a:t>asynchronized</a:t>
            </a:r>
            <a:r>
              <a:rPr lang="en-US" sz="2000" dirty="0" smtClean="0"/>
              <a:t> ML ?</a:t>
            </a:r>
          </a:p>
          <a:p>
            <a:pPr lvl="1"/>
            <a:r>
              <a:rPr lang="en-US" sz="1600" dirty="0" smtClean="0"/>
              <a:t>Exact designs are TBD</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SP </a:t>
            </a:r>
            <a:r>
              <a:rPr lang="en-US" dirty="0"/>
              <a:t>3</a:t>
            </a:r>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4014758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Do you agree to that </a:t>
            </a:r>
            <a:r>
              <a:rPr lang="en-US" sz="2000" dirty="0" smtClean="0"/>
              <a:t>below rules is need be followed in two synchronized links?</a:t>
            </a:r>
          </a:p>
          <a:p>
            <a:pPr lvl="1"/>
            <a:r>
              <a:rPr lang="en-US" altLang="zh-CN" dirty="0"/>
              <a:t>t</a:t>
            </a:r>
            <a:r>
              <a:rPr lang="en-US" altLang="zh-CN" dirty="0" smtClean="0"/>
              <a:t>wo </a:t>
            </a:r>
            <a:r>
              <a:rPr lang="en-US" altLang="zh-CN" dirty="0"/>
              <a:t>UL PPDUs, or two DL PPDUs </a:t>
            </a:r>
            <a:r>
              <a:rPr lang="en-US" altLang="zh-CN" dirty="0" smtClean="0"/>
              <a:t>could be transmitted simultaneously, and the </a:t>
            </a:r>
            <a:r>
              <a:rPr lang="en-US" altLang="zh-CN" dirty="0"/>
              <a:t>end </a:t>
            </a:r>
            <a:r>
              <a:rPr lang="en-US" altLang="zh-CN" dirty="0" smtClean="0"/>
              <a:t>times </a:t>
            </a:r>
            <a:r>
              <a:rPr lang="en-US" altLang="zh-CN" dirty="0"/>
              <a:t>of two PPDUs should be </a:t>
            </a:r>
            <a:r>
              <a:rPr lang="en-US" altLang="zh-CN" dirty="0" smtClean="0"/>
              <a:t>aligned;</a:t>
            </a:r>
          </a:p>
          <a:p>
            <a:pPr lvl="1"/>
            <a:r>
              <a:rPr lang="en-US" altLang="zh-CN" dirty="0"/>
              <a:t>o</a:t>
            </a:r>
            <a:r>
              <a:rPr lang="en-US" altLang="zh-CN" dirty="0" smtClean="0"/>
              <a:t>ne </a:t>
            </a:r>
            <a:r>
              <a:rPr lang="en-US" altLang="zh-CN" dirty="0"/>
              <a:t>UL PPDU and one DL PPDU in different </a:t>
            </a:r>
            <a:r>
              <a:rPr lang="en-US" altLang="zh-CN" dirty="0" smtClean="0"/>
              <a:t>links should be avoided </a:t>
            </a:r>
            <a:r>
              <a:rPr lang="en-US" altLang="zh-CN" dirty="0"/>
              <a:t>if they have any overlapping in time domain;</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SP </a:t>
            </a:r>
            <a:r>
              <a:rPr lang="en-US" dirty="0"/>
              <a:t>4</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664566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2000" dirty="0" smtClean="0"/>
              <a:t>Some techniques that utilize the multi-band transmission capability in order to support high-throughput, high-reliability requirements for EHT have been shown</a:t>
            </a:r>
          </a:p>
          <a:p>
            <a:endParaRPr lang="en-US" sz="2000" dirty="0" smtClean="0"/>
          </a:p>
          <a:p>
            <a:r>
              <a:rPr lang="en-US" sz="2000" dirty="0" smtClean="0"/>
              <a:t>Three architectures </a:t>
            </a:r>
            <a:r>
              <a:rPr lang="en-US" sz="2000" dirty="0"/>
              <a:t>of multi-band </a:t>
            </a:r>
            <a:r>
              <a:rPr lang="en-US" sz="2000" dirty="0" smtClean="0"/>
              <a:t>operation in EHT have been investigated, key factors are compared for each architecture to help people to select the appropriate architecture.</a:t>
            </a:r>
          </a:p>
          <a:p>
            <a:endParaRPr lang="en-US" sz="2000" dirty="0" smtClean="0"/>
          </a:p>
          <a:p>
            <a:endParaRPr lang="en-US" sz="2000" dirty="0"/>
          </a:p>
          <a:p>
            <a:endParaRPr lang="en-US" sz="2000" dirty="0"/>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Conclusion</a:t>
            </a:r>
            <a:endParaRPr lang="en-US" dirty="0"/>
          </a:p>
        </p:txBody>
      </p:sp>
      <p:sp>
        <p:nvSpPr>
          <p:cNvPr id="9"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4059274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p:txBody>
          <a:bodyPr/>
          <a:lstStyle/>
          <a:p>
            <a:r>
              <a:rPr lang="en-US" sz="1800" dirty="0" smtClean="0"/>
              <a:t>[1] </a:t>
            </a:r>
            <a:r>
              <a:rPr lang="en-US" sz="1800" dirty="0"/>
              <a:t>EHT PAR </a:t>
            </a:r>
            <a:r>
              <a:rPr lang="en-US" sz="1800" dirty="0" smtClean="0"/>
              <a:t>document, 11-19-0244-00-0eht-eht-par-document</a:t>
            </a:r>
          </a:p>
          <a:p>
            <a:r>
              <a:rPr lang="en-US" sz="1800" dirty="0"/>
              <a:t>[2] </a:t>
            </a:r>
            <a:r>
              <a:rPr lang="en-US" sz="1800" dirty="0" smtClean="0"/>
              <a:t>11-19-0823-00-00be-multi-link-aggregation</a:t>
            </a:r>
          </a:p>
          <a:p>
            <a:r>
              <a:rPr lang="en-US" sz="1800" dirty="0"/>
              <a:t>[3] 11-19-0822-00-00be-extremely-efficient-multi-band-operation</a:t>
            </a:r>
          </a:p>
        </p:txBody>
      </p:sp>
      <p:sp>
        <p:nvSpPr>
          <p:cNvPr id="5" name="灯片编号占位符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dirty="0"/>
          </a:p>
        </p:txBody>
      </p:sp>
      <p:sp>
        <p:nvSpPr>
          <p:cNvPr id="6" name="标题 5"/>
          <p:cNvSpPr>
            <a:spLocks noGrp="1"/>
          </p:cNvSpPr>
          <p:nvPr>
            <p:ph type="title" idx="4294967295"/>
          </p:nvPr>
        </p:nvSpPr>
        <p:spPr>
          <a:xfrm>
            <a:off x="685800" y="685800"/>
            <a:ext cx="7772400" cy="1066800"/>
          </a:xfrm>
        </p:spPr>
        <p:txBody>
          <a:bodyPr/>
          <a:lstStyle/>
          <a:p>
            <a:r>
              <a:rPr lang="en-US" dirty="0" smtClean="0"/>
              <a:t>Reference</a:t>
            </a:r>
            <a:endParaRPr lang="en-US" dirty="0"/>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8996159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smtClean="0"/>
              <a:t>Multi-band/multi-channel operation is defined in EHT PAR [1] to </a:t>
            </a:r>
          </a:p>
          <a:p>
            <a:pPr lvl="1"/>
            <a:r>
              <a:rPr lang="en-US" dirty="0" smtClean="0"/>
              <a:t>Increase throughput</a:t>
            </a:r>
          </a:p>
          <a:p>
            <a:pPr lvl="1"/>
            <a:r>
              <a:rPr lang="en-US" dirty="0" smtClean="0"/>
              <a:t>Enhance reliability</a:t>
            </a:r>
            <a:endParaRPr lang="en-US" dirty="0" smtClean="0"/>
          </a:p>
          <a:p>
            <a:pPr lvl="1"/>
            <a:r>
              <a:rPr lang="en-US" dirty="0" smtClean="0"/>
              <a:t>Reduce </a:t>
            </a:r>
            <a:r>
              <a:rPr lang="en-US" dirty="0" smtClean="0"/>
              <a:t>latency</a:t>
            </a:r>
            <a:endParaRPr lang="en-US" dirty="0" smtClean="0"/>
          </a:p>
          <a:p>
            <a:r>
              <a:rPr lang="en-US" dirty="0" smtClean="0"/>
              <a:t>Since the terminology “Link” is preferred based on discussion in [2,3], it is used throughout this contribution;</a:t>
            </a:r>
          </a:p>
          <a:p>
            <a:r>
              <a:rPr lang="en-US" dirty="0" smtClean="0"/>
              <a:t>Current channel access is designed for single link, how to access in multi-link need to be discussed, especially when the links are dependent.</a:t>
            </a:r>
          </a:p>
          <a:p>
            <a:endParaRPr lang="en-US" dirty="0" smtClean="0"/>
          </a:p>
          <a:p>
            <a:endParaRPr lang="en-US" dirty="0" smtClean="0"/>
          </a:p>
        </p:txBody>
      </p:sp>
      <p:sp>
        <p:nvSpPr>
          <p:cNvPr id="3" name="Date Placeholder 2"/>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smtClean="0"/>
              <a:t>2019</a:t>
            </a:r>
            <a:endParaRPr lang="en-GB" altLang="en-US" dirty="0"/>
          </a:p>
        </p:txBody>
      </p:sp>
      <p:sp>
        <p:nvSpPr>
          <p:cNvPr id="4"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t>Introduction</a:t>
            </a:r>
            <a:endParaRPr lang="en-US" dirty="0"/>
          </a:p>
        </p:txBody>
      </p:sp>
    </p:spTree>
    <p:extLst>
      <p:ext uri="{BB962C8B-B14F-4D97-AF65-F5344CB8AC3E}">
        <p14:creationId xmlns:p14="http://schemas.microsoft.com/office/powerpoint/2010/main" val="1220693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2" y="1676400"/>
            <a:ext cx="8078787" cy="4486275"/>
          </a:xfrm>
        </p:spPr>
        <p:txBody>
          <a:bodyPr/>
          <a:lstStyle/>
          <a:p>
            <a:r>
              <a:rPr lang="en-US" dirty="0" smtClean="0"/>
              <a:t>Based on the simultaneous TX&amp;RX capability, there are two types of multi-link (ML);</a:t>
            </a:r>
          </a:p>
          <a:p>
            <a:pPr lvl="1"/>
            <a:r>
              <a:rPr lang="en-US" dirty="0" err="1" smtClean="0"/>
              <a:t>Asynchronized</a:t>
            </a:r>
            <a:r>
              <a:rPr lang="en-US" dirty="0" smtClean="0"/>
              <a:t> </a:t>
            </a:r>
            <a:r>
              <a:rPr lang="en-US" dirty="0" smtClean="0"/>
              <a:t>ML</a:t>
            </a:r>
            <a:endParaRPr lang="en-US" dirty="0" smtClean="0"/>
          </a:p>
          <a:p>
            <a:pPr lvl="1"/>
            <a:r>
              <a:rPr lang="en-US" dirty="0" smtClean="0"/>
              <a:t>Synchronized </a:t>
            </a:r>
            <a:r>
              <a:rPr lang="en-US" dirty="0" smtClean="0"/>
              <a:t>ML</a:t>
            </a:r>
            <a:endParaRPr lang="en-US" dirty="0"/>
          </a:p>
          <a:p>
            <a:r>
              <a:rPr lang="en-US" dirty="0" smtClean="0"/>
              <a:t>Both of them </a:t>
            </a:r>
            <a:r>
              <a:rPr lang="en-US" dirty="0" smtClean="0"/>
              <a:t>are </a:t>
            </a:r>
            <a:r>
              <a:rPr lang="en-US" dirty="0" smtClean="0"/>
              <a:t>needed depending on scenarios.</a:t>
            </a:r>
          </a:p>
          <a:p>
            <a:pPr lvl="1"/>
            <a:r>
              <a:rPr lang="en-US" dirty="0" err="1" smtClean="0"/>
              <a:t>Asynchronized</a:t>
            </a:r>
            <a:r>
              <a:rPr lang="en-US" dirty="0" smtClean="0"/>
              <a:t> ML: The </a:t>
            </a:r>
            <a:r>
              <a:rPr lang="en-US" dirty="0" smtClean="0"/>
              <a:t>two links are far enough to ignore the power leakage from </a:t>
            </a:r>
            <a:r>
              <a:rPr lang="en-US" dirty="0" smtClean="0"/>
              <a:t>each other </a:t>
            </a:r>
            <a:r>
              <a:rPr lang="en-US" dirty="0" smtClean="0"/>
              <a:t>link. The channel access of multi links could be independent, which makes the protocol design simple.</a:t>
            </a:r>
          </a:p>
          <a:p>
            <a:pPr lvl="1"/>
            <a:r>
              <a:rPr lang="en-US" dirty="0" smtClean="0"/>
              <a:t>Synchronized ML: When multiple </a:t>
            </a:r>
            <a:r>
              <a:rPr lang="en-US" dirty="0" smtClean="0"/>
              <a:t>links are close to each other, the power leakage from the other link cannot be ignored, so multi-link TX/RX always need to be aligned when designing the protocol. The benefit is it can aggregate several close links to get high peak throughput, which is very important for the areas with less unlicensed spectrum.</a:t>
            </a:r>
          </a:p>
          <a:p>
            <a:pPr lvl="1"/>
            <a:endParaRPr lang="en-US"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3</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Synchronized/</a:t>
            </a:r>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3568631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989137"/>
            <a:ext cx="7772400" cy="4486275"/>
          </a:xfrm>
        </p:spPr>
        <p:txBody>
          <a:bodyPr/>
          <a:lstStyle/>
          <a:p>
            <a:r>
              <a:rPr lang="en-US" dirty="0"/>
              <a:t>PPDU </a:t>
            </a:r>
            <a:r>
              <a:rPr lang="en-US" dirty="0" smtClean="0"/>
              <a:t>length in each link is dependent in synchronized ML, </a:t>
            </a:r>
            <a:r>
              <a:rPr lang="en-US" dirty="0"/>
              <a:t>which </a:t>
            </a:r>
            <a:r>
              <a:rPr lang="en-US" dirty="0" smtClean="0"/>
              <a:t>is used </a:t>
            </a:r>
            <a:r>
              <a:rPr lang="en-US" dirty="0"/>
              <a:t>to align the </a:t>
            </a:r>
            <a:r>
              <a:rPr lang="en-US" dirty="0" smtClean="0"/>
              <a:t>start or end time in different links;</a:t>
            </a:r>
          </a:p>
          <a:p>
            <a:r>
              <a:rPr lang="en-US" dirty="0" smtClean="0"/>
              <a:t>Other parameters besides the PPDU length in each link could be independent, e.g. BW, MCS, NSTS,…</a:t>
            </a:r>
          </a:p>
          <a:p>
            <a:r>
              <a:rPr lang="en-US" dirty="0" smtClean="0"/>
              <a:t>Dynamic bandwidth negotiation could be supported in each link independently, based on the channel status on its own channel;</a:t>
            </a:r>
          </a:p>
          <a:p>
            <a:r>
              <a:rPr lang="en-US" dirty="0" smtClean="0"/>
              <a:t>Similar as single link, the </a:t>
            </a:r>
            <a:r>
              <a:rPr lang="en-US" dirty="0" smtClean="0"/>
              <a:t>bandwidth of a </a:t>
            </a:r>
            <a:r>
              <a:rPr lang="en-US" altLang="zh-CN" dirty="0"/>
              <a:t>PPDU </a:t>
            </a:r>
            <a:r>
              <a:rPr lang="en-US" dirty="0" smtClean="0"/>
              <a:t>within </a:t>
            </a:r>
            <a:r>
              <a:rPr lang="en-US" dirty="0" smtClean="0"/>
              <a:t>a TXOP should always be </a:t>
            </a:r>
            <a:r>
              <a:rPr lang="en-US" dirty="0" smtClean="0"/>
              <a:t>smaller or equal to </a:t>
            </a:r>
            <a:r>
              <a:rPr lang="en-US" dirty="0" smtClean="0"/>
              <a:t>the </a:t>
            </a:r>
            <a:r>
              <a:rPr lang="en-US" altLang="zh-CN" dirty="0"/>
              <a:t>bandwidth </a:t>
            </a:r>
            <a:r>
              <a:rPr lang="en-US" altLang="zh-CN" dirty="0" smtClean="0"/>
              <a:t>of </a:t>
            </a:r>
            <a:r>
              <a:rPr lang="en-US" dirty="0" smtClean="0"/>
              <a:t>previous PPDU in the same TXOP.</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PPDU Parameters in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2369199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E</a:t>
            </a:r>
            <a:r>
              <a:rPr lang="en-US" dirty="0" smtClean="0"/>
              <a:t>ach link could has its own EDCA parameters, e.g. </a:t>
            </a:r>
            <a:r>
              <a:rPr lang="en-US" dirty="0" err="1" smtClean="0"/>
              <a:t>CW_min</a:t>
            </a:r>
            <a:r>
              <a:rPr lang="en-US" dirty="0" smtClean="0"/>
              <a:t>, </a:t>
            </a:r>
            <a:r>
              <a:rPr lang="en-US" dirty="0" err="1" smtClean="0"/>
              <a:t>CW_max</a:t>
            </a:r>
            <a:r>
              <a:rPr lang="en-US" dirty="0" smtClean="0"/>
              <a:t>, AIFS, …;</a:t>
            </a:r>
          </a:p>
          <a:p>
            <a:r>
              <a:rPr lang="en-US" dirty="0" smtClean="0"/>
              <a:t>Channel access is independent in each link;</a:t>
            </a:r>
          </a:p>
          <a:p>
            <a:endParaRPr lang="en-US" dirty="0"/>
          </a:p>
          <a:p>
            <a:r>
              <a:rPr lang="en-US" dirty="0" smtClean="0"/>
              <a:t>Pros:</a:t>
            </a:r>
          </a:p>
          <a:p>
            <a:pPr lvl="1"/>
            <a:r>
              <a:rPr lang="en-US" dirty="0" smtClean="0"/>
              <a:t>Minor or no change </a:t>
            </a:r>
            <a:r>
              <a:rPr lang="en-US" dirty="0" smtClean="0"/>
              <a:t>is needed for </a:t>
            </a:r>
            <a:r>
              <a:rPr lang="en-US" dirty="0" smtClean="0"/>
              <a:t>channel access in standard </a:t>
            </a:r>
          </a:p>
          <a:p>
            <a:r>
              <a:rPr lang="en-US" dirty="0" smtClean="0"/>
              <a:t>Cons:</a:t>
            </a:r>
          </a:p>
          <a:p>
            <a:pPr lvl="1"/>
            <a:r>
              <a:rPr lang="en-US" dirty="0" smtClean="0"/>
              <a:t>Need large guard bands between each links, or need </a:t>
            </a:r>
            <a:r>
              <a:rPr lang="en-US" dirty="0" smtClean="0"/>
              <a:t>self </a:t>
            </a:r>
            <a:r>
              <a:rPr lang="en-US" dirty="0" smtClean="0"/>
              <a:t>interference cancellation between multi-links;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err="1" smtClean="0">
                <a:solidFill>
                  <a:schemeClr val="tx1"/>
                </a:solidFill>
              </a:rPr>
              <a:t>Asynchronized</a:t>
            </a:r>
            <a:r>
              <a:rPr lang="en-US" dirty="0" smtClean="0">
                <a:solidFill>
                  <a:schemeClr val="tx1"/>
                </a:solidFill>
              </a:rPr>
              <a:t>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94985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76400"/>
            <a:ext cx="7772400" cy="4114800"/>
          </a:xfrm>
        </p:spPr>
        <p:txBody>
          <a:bodyPr/>
          <a:lstStyle/>
          <a:p>
            <a:r>
              <a:rPr lang="en-US" dirty="0" smtClean="0"/>
              <a:t>Always need to consider the constraint that one ML entity cannot simultaneously support TX and RX in different links during the </a:t>
            </a:r>
            <a:r>
              <a:rPr lang="en-US" dirty="0" smtClean="0"/>
              <a:t>communication</a:t>
            </a:r>
            <a:r>
              <a:rPr lang="en-US" dirty="0" smtClean="0"/>
              <a:t>;</a:t>
            </a:r>
            <a:endParaRPr lang="en-US" dirty="0" smtClean="0"/>
          </a:p>
          <a:p>
            <a:r>
              <a:rPr lang="en-US" dirty="0" smtClean="0"/>
              <a:t>The channel access is dependent for </a:t>
            </a:r>
            <a:r>
              <a:rPr lang="en-US" dirty="0" smtClean="0"/>
              <a:t>multi-links;</a:t>
            </a:r>
            <a:endParaRPr lang="en-US" dirty="0" smtClean="0"/>
          </a:p>
          <a:p>
            <a:r>
              <a:rPr lang="en-US" dirty="0" smtClean="0"/>
              <a:t>May have many different ways to do channel access, here we classify them into two kinds of architectures in following </a:t>
            </a:r>
            <a:r>
              <a:rPr lang="en-US" dirty="0" smtClean="0"/>
              <a:t>slides;</a:t>
            </a:r>
            <a:endParaRPr lang="en-US" dirty="0"/>
          </a:p>
          <a:p>
            <a:r>
              <a:rPr lang="en-US" dirty="0" smtClean="0"/>
              <a:t>Pros:</a:t>
            </a:r>
          </a:p>
          <a:p>
            <a:pPr lvl="1"/>
            <a:r>
              <a:rPr lang="en-US" dirty="0" smtClean="0"/>
              <a:t>Could support more links in </a:t>
            </a:r>
            <a:r>
              <a:rPr lang="en-US" dirty="0" smtClean="0"/>
              <a:t>the limited </a:t>
            </a:r>
            <a:r>
              <a:rPr lang="en-US" dirty="0" smtClean="0"/>
              <a:t>spectrum, or reduce the complexity of self interference between adjacent links.</a:t>
            </a:r>
          </a:p>
          <a:p>
            <a:r>
              <a:rPr lang="en-US" dirty="0" smtClean="0"/>
              <a:t>Cons:</a:t>
            </a:r>
            <a:endParaRPr lang="en-US" dirty="0"/>
          </a:p>
          <a:p>
            <a:pPr lvl="1"/>
            <a:r>
              <a:rPr lang="en-US" dirty="0" smtClean="0"/>
              <a:t>Complex channel access rules and transmission procedures</a:t>
            </a:r>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13321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Architecture 1:</a:t>
            </a:r>
          </a:p>
          <a:p>
            <a:pPr lvl="1"/>
            <a:r>
              <a:rPr lang="en-US" dirty="0"/>
              <a:t>t</a:t>
            </a:r>
            <a:r>
              <a:rPr lang="en-US" dirty="0" smtClean="0"/>
              <a:t>here is one primary link and one or more secondary </a:t>
            </a:r>
            <a:r>
              <a:rPr lang="en-US" dirty="0"/>
              <a:t>link, </a:t>
            </a:r>
            <a:r>
              <a:rPr lang="en-US" dirty="0" err="1" smtClean="0"/>
              <a:t>backoff</a:t>
            </a:r>
            <a:r>
              <a:rPr lang="en-US" dirty="0" smtClean="0"/>
              <a:t> </a:t>
            </a:r>
            <a:r>
              <a:rPr lang="en-US" dirty="0"/>
              <a:t>performs on primary </a:t>
            </a:r>
            <a:r>
              <a:rPr lang="en-US" dirty="0" smtClean="0"/>
              <a:t>link;</a:t>
            </a:r>
            <a:endParaRPr lang="en-US" dirty="0" smtClean="0"/>
          </a:p>
          <a:p>
            <a:pPr lvl="1"/>
            <a:r>
              <a:rPr lang="en-US" dirty="0"/>
              <a:t>w</a:t>
            </a:r>
            <a:r>
              <a:rPr lang="en-US" dirty="0" smtClean="0"/>
              <a:t>hen the </a:t>
            </a:r>
            <a:r>
              <a:rPr lang="en-US" dirty="0" err="1" smtClean="0"/>
              <a:t>backoff</a:t>
            </a:r>
            <a:r>
              <a:rPr lang="en-US" dirty="0" smtClean="0"/>
              <a:t> counter is reduced to 0, the ML entity could send PPDUs on the primary link and the secondary links which the CCA results are idle in PIFS time preceding the transmission;</a:t>
            </a:r>
          </a:p>
          <a:p>
            <a:pPr lvl="1"/>
            <a:r>
              <a:rPr lang="en-US" dirty="0"/>
              <a:t>f</a:t>
            </a:r>
            <a:r>
              <a:rPr lang="en-US" dirty="0" smtClean="0"/>
              <a:t>or </a:t>
            </a:r>
            <a:r>
              <a:rPr lang="en-US" dirty="0"/>
              <a:t>each transmission, </a:t>
            </a:r>
            <a:r>
              <a:rPr lang="en-US" dirty="0" smtClean="0"/>
              <a:t>the primary </a:t>
            </a:r>
            <a:r>
              <a:rPr lang="en-US" dirty="0"/>
              <a:t>link </a:t>
            </a:r>
            <a:r>
              <a:rPr lang="en-US" dirty="0" smtClean="0"/>
              <a:t>should always be included;</a:t>
            </a:r>
          </a:p>
          <a:p>
            <a:pPr lvl="1"/>
            <a:r>
              <a:rPr lang="en-US" dirty="0" smtClean="0"/>
              <a:t>Single link STAs and legacy STAs </a:t>
            </a:r>
            <a:r>
              <a:rPr lang="en-US" dirty="0" smtClean="0"/>
              <a:t>associate </a:t>
            </a:r>
            <a:r>
              <a:rPr lang="en-US" dirty="0" smtClean="0"/>
              <a:t>on the primary link.</a:t>
            </a:r>
            <a:endParaRPr lang="en-US" dirty="0"/>
          </a:p>
          <a:p>
            <a:pPr lvl="1"/>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7</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14679165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600200"/>
            <a:ext cx="7772400" cy="4668837"/>
          </a:xfrm>
        </p:spPr>
        <p:txBody>
          <a:bodyPr/>
          <a:lstStyle/>
          <a:p>
            <a:r>
              <a:rPr lang="en-US" dirty="0" smtClean="0"/>
              <a:t>Architecture 2:</a:t>
            </a:r>
          </a:p>
          <a:p>
            <a:pPr lvl="1"/>
            <a:r>
              <a:rPr lang="en-US" dirty="0" smtClean="0"/>
              <a:t>There is no primary link, </a:t>
            </a:r>
            <a:r>
              <a:rPr lang="en-US" dirty="0" err="1" smtClean="0"/>
              <a:t>backoff</a:t>
            </a:r>
            <a:r>
              <a:rPr lang="en-US" dirty="0" smtClean="0"/>
              <a:t> performs simultaneously on multiple links;</a:t>
            </a:r>
          </a:p>
          <a:p>
            <a:r>
              <a:rPr lang="en-US" dirty="0" smtClean="0"/>
              <a:t>Two potential issues need to considered</a:t>
            </a:r>
          </a:p>
          <a:p>
            <a:pPr lvl="1"/>
            <a:r>
              <a:rPr lang="en-US" dirty="0" smtClean="0"/>
              <a:t>Issue 1: </a:t>
            </a:r>
            <a:r>
              <a:rPr lang="en-US" dirty="0" err="1" smtClean="0"/>
              <a:t>backoff</a:t>
            </a:r>
            <a:r>
              <a:rPr lang="en-US" dirty="0" smtClean="0"/>
              <a:t> in multiple links is usually finished at different times, but the transmission in ML need to be synchronized</a:t>
            </a:r>
          </a:p>
          <a:p>
            <a:pPr lvl="2"/>
            <a:r>
              <a:rPr lang="en-US" dirty="0" smtClean="0"/>
              <a:t>When the </a:t>
            </a:r>
            <a:r>
              <a:rPr lang="en-US" dirty="0" err="1" smtClean="0"/>
              <a:t>backoff</a:t>
            </a:r>
            <a:r>
              <a:rPr lang="en-US" dirty="0" smtClean="0"/>
              <a:t> in one link first is reduced to 0, and aggregate other  secondary links, it will cause fairness issue in secondary links. </a:t>
            </a:r>
            <a:endParaRPr lang="en-US" dirty="0"/>
          </a:p>
          <a:p>
            <a:pPr lvl="2"/>
            <a:r>
              <a:rPr lang="en-US" dirty="0" smtClean="0"/>
              <a:t>When the </a:t>
            </a:r>
            <a:r>
              <a:rPr lang="en-US" dirty="0" err="1" smtClean="0"/>
              <a:t>backoffs</a:t>
            </a:r>
            <a:r>
              <a:rPr lang="en-US" dirty="0" smtClean="0"/>
              <a:t> in all links are reduced to 0, and then transmit PPDUs, EHT STA will have less chance to access the channel than the legacy STA;</a:t>
            </a:r>
          </a:p>
          <a:p>
            <a:pPr lvl="1"/>
            <a:r>
              <a:rPr lang="en-US" dirty="0" smtClean="0"/>
              <a:t>Issue 2: how to support legacy STAs and single link EHT STAs?</a:t>
            </a:r>
          </a:p>
          <a:p>
            <a:pPr lvl="2"/>
            <a:r>
              <a:rPr lang="en-US" dirty="0" smtClean="0"/>
              <a:t>Legacy STAs and single link EHT STAs cannot respect the constraint that ML AP entity cannot TX &amp; RX simultaneously at different links.</a:t>
            </a:r>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8</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a:solidFill>
                  <a:schemeClr val="tx1"/>
                </a:solidFill>
              </a:rPr>
              <a:t>S</a:t>
            </a:r>
            <a:r>
              <a:rPr lang="en-US" dirty="0" smtClean="0">
                <a:solidFill>
                  <a:schemeClr val="tx1"/>
                </a:solidFill>
              </a:rPr>
              <a:t>ynchronized ML </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8"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9552112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752600"/>
            <a:ext cx="7772400" cy="1820862"/>
          </a:xfrm>
        </p:spPr>
        <p:txBody>
          <a:bodyPr/>
          <a:lstStyle/>
          <a:p>
            <a:r>
              <a:rPr lang="en-US" dirty="0" smtClean="0"/>
              <a:t>Two UL PPDUs, or two DL PPDUs are supported in synchronized ML;</a:t>
            </a:r>
          </a:p>
          <a:p>
            <a:pPr lvl="1"/>
            <a:r>
              <a:rPr lang="en-US" dirty="0" smtClean="0"/>
              <a:t>Two PPDUs can </a:t>
            </a:r>
            <a:r>
              <a:rPr lang="en-US" dirty="0" smtClean="0"/>
              <a:t>be sent by</a:t>
            </a:r>
            <a:r>
              <a:rPr lang="en-US" dirty="0" smtClean="0"/>
              <a:t> </a:t>
            </a:r>
            <a:r>
              <a:rPr lang="en-US" dirty="0" smtClean="0"/>
              <a:t>single ML entity, or different ML entities</a:t>
            </a:r>
          </a:p>
          <a:p>
            <a:pPr lvl="1"/>
            <a:r>
              <a:rPr lang="en-US" dirty="0" smtClean="0"/>
              <a:t>The start time of two PPDUs may not be aligned</a:t>
            </a:r>
          </a:p>
          <a:p>
            <a:pPr lvl="1"/>
            <a:r>
              <a:rPr lang="en-US" dirty="0" smtClean="0"/>
              <a:t>The end time </a:t>
            </a:r>
            <a:r>
              <a:rPr lang="en-US" dirty="0" smtClean="0"/>
              <a:t>of </a:t>
            </a:r>
            <a:r>
              <a:rPr lang="en-US" dirty="0" smtClean="0"/>
              <a:t>two PPDUs should be aligned</a:t>
            </a:r>
          </a:p>
          <a:p>
            <a:r>
              <a:rPr lang="en-US" dirty="0" smtClean="0"/>
              <a:t>One UL PPDU and one DL PPDU in different </a:t>
            </a:r>
            <a:r>
              <a:rPr lang="en-US" dirty="0" smtClean="0"/>
              <a:t>links </a:t>
            </a:r>
            <a:r>
              <a:rPr lang="en-US" dirty="0" smtClean="0"/>
              <a:t>is not supported if they have any overlapping in time domain;</a:t>
            </a:r>
            <a:endParaRPr lang="en-US" dirty="0"/>
          </a:p>
          <a:p>
            <a:endParaRPr lang="en-US"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9</a:t>
            </a:fld>
            <a:endParaRPr lang="en-GB" altLang="en-US" dirty="0"/>
          </a:p>
        </p:txBody>
      </p:sp>
      <p:sp>
        <p:nvSpPr>
          <p:cNvPr id="6" name="Title 5"/>
          <p:cNvSpPr>
            <a:spLocks noGrp="1"/>
          </p:cNvSpPr>
          <p:nvPr>
            <p:ph type="title" idx="4294967295"/>
          </p:nvPr>
        </p:nvSpPr>
        <p:spPr>
          <a:xfrm>
            <a:off x="685800" y="685800"/>
            <a:ext cx="7772400" cy="1066800"/>
          </a:xfrm>
        </p:spPr>
        <p:txBody>
          <a:bodyPr/>
          <a:lstStyle/>
          <a:p>
            <a:r>
              <a:rPr lang="en-US" dirty="0" smtClean="0">
                <a:solidFill>
                  <a:schemeClr val="tx1"/>
                </a:solidFill>
              </a:rPr>
              <a:t>Transmissions in synchronized ML</a:t>
            </a:r>
            <a:endParaRPr lang="en-US" dirty="0">
              <a:solidFill>
                <a:schemeClr val="tx1"/>
              </a:solidFill>
            </a:endParaRPr>
          </a:p>
        </p:txBody>
      </p:sp>
      <p:sp>
        <p:nvSpPr>
          <p:cNvPr id="7" name="Footer Placeholder 3"/>
          <p:cNvSpPr>
            <a:spLocks noGrp="1"/>
          </p:cNvSpPr>
          <p:nvPr>
            <p:ph type="ftr" sz="quarter" idx="11"/>
          </p:nvPr>
        </p:nvSpPr>
        <p:spPr>
          <a:xfrm>
            <a:off x="7345905" y="6475413"/>
            <a:ext cx="1198020" cy="184666"/>
          </a:xfrm>
        </p:spPr>
        <p:txBody>
          <a:bodyPr/>
          <a:lstStyle/>
          <a:p>
            <a:pPr>
              <a:defRPr/>
            </a:pPr>
            <a:r>
              <a:rPr lang="en-GB" dirty="0"/>
              <a:t>Yunbo </a:t>
            </a:r>
            <a:r>
              <a:rPr lang="en-GB" dirty="0" smtClean="0"/>
              <a:t>Li (</a:t>
            </a:r>
            <a:r>
              <a:rPr lang="en-US" altLang="zh-CN" dirty="0" smtClean="0"/>
              <a:t>Huawei</a:t>
            </a:r>
            <a:r>
              <a:rPr lang="en-GB" dirty="0" smtClean="0"/>
              <a:t>)</a:t>
            </a:r>
            <a:endParaRPr lang="en-GB" dirty="0"/>
          </a:p>
        </p:txBody>
      </p:sp>
      <p:sp>
        <p:nvSpPr>
          <p:cNvPr id="4" name="矩形 3"/>
          <p:cNvSpPr/>
          <p:nvPr/>
        </p:nvSpPr>
        <p:spPr bwMode="auto">
          <a:xfrm>
            <a:off x="1219200"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1</a:t>
            </a:r>
          </a:p>
        </p:txBody>
      </p:sp>
      <p:sp>
        <p:nvSpPr>
          <p:cNvPr id="8" name="矩形 7"/>
          <p:cNvSpPr/>
          <p:nvPr/>
        </p:nvSpPr>
        <p:spPr bwMode="auto">
          <a:xfrm>
            <a:off x="1219821"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UL PPDU 2</a:t>
            </a:r>
          </a:p>
        </p:txBody>
      </p:sp>
      <p:sp>
        <p:nvSpPr>
          <p:cNvPr id="9" name="矩形 8"/>
          <p:cNvSpPr/>
          <p:nvPr/>
        </p:nvSpPr>
        <p:spPr bwMode="auto">
          <a:xfrm>
            <a:off x="37331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0" name="矩形 9"/>
          <p:cNvSpPr/>
          <p:nvPr/>
        </p:nvSpPr>
        <p:spPr bwMode="auto">
          <a:xfrm>
            <a:off x="37338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1" name="矩形 10"/>
          <p:cNvSpPr/>
          <p:nvPr/>
        </p:nvSpPr>
        <p:spPr bwMode="auto">
          <a:xfrm>
            <a:off x="6171579" y="52056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U</a:t>
            </a:r>
            <a:r>
              <a:rPr kumimoji="0" lang="en-US" sz="1200" b="0" i="0" u="none" strike="noStrike" cap="none" normalizeH="0" baseline="0" dirty="0" smtClean="0">
                <a:ln>
                  <a:noFill/>
                </a:ln>
                <a:solidFill>
                  <a:schemeClr val="tx1"/>
                </a:solidFill>
                <a:effectLst/>
                <a:latin typeface="Times New Roman" pitchFamily="18" charset="0"/>
              </a:rPr>
              <a:t>L PPDU 1</a:t>
            </a:r>
          </a:p>
        </p:txBody>
      </p:sp>
      <p:sp>
        <p:nvSpPr>
          <p:cNvPr id="12" name="矩形 11"/>
          <p:cNvSpPr/>
          <p:nvPr/>
        </p:nvSpPr>
        <p:spPr bwMode="auto">
          <a:xfrm>
            <a:off x="6172200" y="5662881"/>
            <a:ext cx="1447800" cy="381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D</a:t>
            </a:r>
            <a:r>
              <a:rPr kumimoji="0" lang="en-US" sz="1200" b="0" i="0" u="none" strike="noStrike" cap="none" normalizeH="0" baseline="0" dirty="0" smtClean="0">
                <a:ln>
                  <a:noFill/>
                </a:ln>
                <a:solidFill>
                  <a:schemeClr val="tx1"/>
                </a:solidFill>
                <a:effectLst/>
                <a:latin typeface="Times New Roman" pitchFamily="18" charset="0"/>
              </a:rPr>
              <a:t>L PPDU 2</a:t>
            </a:r>
          </a:p>
        </p:txBody>
      </p:sp>
      <p:sp>
        <p:nvSpPr>
          <p:cNvPr id="13" name="文本框 12"/>
          <p:cNvSpPr txBox="1"/>
          <p:nvPr/>
        </p:nvSpPr>
        <p:spPr>
          <a:xfrm>
            <a:off x="6895479" y="4924961"/>
            <a:ext cx="761747" cy="1323439"/>
          </a:xfrm>
          <a:prstGeom prst="rect">
            <a:avLst/>
          </a:prstGeom>
          <a:noFill/>
        </p:spPr>
        <p:txBody>
          <a:bodyPr wrap="none" rtlCol="0">
            <a:spAutoFit/>
          </a:bodyPr>
          <a:lstStyle/>
          <a:p>
            <a:r>
              <a:rPr lang="en-US" sz="8000" dirty="0" smtClean="0">
                <a:solidFill>
                  <a:srgbClr val="FF0000"/>
                </a:solidFill>
                <a:latin typeface="Segoe UI Light" panose="020B0502040204020203" pitchFamily="34" charset="0"/>
              </a:rPr>
              <a:t>X</a:t>
            </a:r>
            <a:endParaRPr lang="en-US" sz="8000" dirty="0">
              <a:solidFill>
                <a:srgbClr val="FF0000"/>
              </a:solidFill>
              <a:latin typeface="Segoe UI Light" panose="020B0502040204020203" pitchFamily="34" charset="0"/>
            </a:endParaRPr>
          </a:p>
        </p:txBody>
      </p:sp>
      <p:sp>
        <p:nvSpPr>
          <p:cNvPr id="14" name="文本框 13"/>
          <p:cNvSpPr txBox="1"/>
          <p:nvPr/>
        </p:nvSpPr>
        <p:spPr>
          <a:xfrm>
            <a:off x="1600200" y="6125336"/>
            <a:ext cx="599844" cy="276999"/>
          </a:xfrm>
          <a:prstGeom prst="rect">
            <a:avLst/>
          </a:prstGeom>
          <a:noFill/>
        </p:spPr>
        <p:txBody>
          <a:bodyPr wrap="none" rtlCol="0">
            <a:spAutoFit/>
          </a:bodyPr>
          <a:lstStyle/>
          <a:p>
            <a:r>
              <a:rPr lang="en-US" dirty="0" smtClean="0"/>
              <a:t>Case 1</a:t>
            </a:r>
            <a:endParaRPr lang="en-US" dirty="0"/>
          </a:p>
        </p:txBody>
      </p:sp>
      <p:sp>
        <p:nvSpPr>
          <p:cNvPr id="15" name="文本框 14"/>
          <p:cNvSpPr txBox="1"/>
          <p:nvPr/>
        </p:nvSpPr>
        <p:spPr>
          <a:xfrm>
            <a:off x="4157157" y="6125336"/>
            <a:ext cx="599844" cy="276999"/>
          </a:xfrm>
          <a:prstGeom prst="rect">
            <a:avLst/>
          </a:prstGeom>
          <a:noFill/>
        </p:spPr>
        <p:txBody>
          <a:bodyPr wrap="none" rtlCol="0">
            <a:spAutoFit/>
          </a:bodyPr>
          <a:lstStyle/>
          <a:p>
            <a:r>
              <a:rPr lang="en-US" dirty="0" smtClean="0"/>
              <a:t>Case 2</a:t>
            </a:r>
            <a:endParaRPr lang="en-US" dirty="0"/>
          </a:p>
        </p:txBody>
      </p:sp>
      <p:sp>
        <p:nvSpPr>
          <p:cNvPr id="16" name="文本框 15"/>
          <p:cNvSpPr txBox="1"/>
          <p:nvPr/>
        </p:nvSpPr>
        <p:spPr>
          <a:xfrm>
            <a:off x="6595557" y="6125336"/>
            <a:ext cx="599844" cy="276999"/>
          </a:xfrm>
          <a:prstGeom prst="rect">
            <a:avLst/>
          </a:prstGeom>
          <a:noFill/>
        </p:spPr>
        <p:txBody>
          <a:bodyPr wrap="none" rtlCol="0">
            <a:spAutoFit/>
          </a:bodyPr>
          <a:lstStyle/>
          <a:p>
            <a:r>
              <a:rPr lang="en-US" dirty="0" smtClean="0"/>
              <a:t>Case 3</a:t>
            </a:r>
            <a:endParaRPr lang="en-US" dirty="0"/>
          </a:p>
        </p:txBody>
      </p:sp>
      <p:sp>
        <p:nvSpPr>
          <p:cNvPr id="17" name="Date Placeholder 1">
            <a:extLst>
              <a:ext uri="{FF2B5EF4-FFF2-40B4-BE49-F238E27FC236}">
                <a16:creationId xmlns="" xmlns:a16="http://schemas.microsoft.com/office/drawing/2014/main" id="{03265076-FD70-4C31-B264-554CB894DA91}"/>
              </a:ext>
            </a:extLst>
          </p:cNvPr>
          <p:cNvSpPr>
            <a:spLocks noGrp="1"/>
          </p:cNvSpPr>
          <p:nvPr>
            <p:ph type="dt" sz="half" idx="10"/>
          </p:nvPr>
        </p:nvSpPr>
        <p:spPr>
          <a:xfrm>
            <a:off x="696913" y="332601"/>
            <a:ext cx="942566" cy="276999"/>
          </a:xfrm>
        </p:spPr>
        <p:txBody>
          <a:bodyPr/>
          <a:lstStyle/>
          <a:p>
            <a:pPr>
              <a:defRPr/>
            </a:pPr>
            <a:r>
              <a:rPr lang="en-US" altLang="en-US" dirty="0" smtClean="0"/>
              <a:t>July </a:t>
            </a:r>
            <a:r>
              <a:rPr lang="en-US" altLang="en-US" dirty="0"/>
              <a:t>2019</a:t>
            </a:r>
            <a:endParaRPr lang="en-GB" altLang="en-US" dirty="0"/>
          </a:p>
        </p:txBody>
      </p:sp>
    </p:spTree>
    <p:extLst>
      <p:ext uri="{BB962C8B-B14F-4D97-AF65-F5344CB8AC3E}">
        <p14:creationId xmlns:p14="http://schemas.microsoft.com/office/powerpoint/2010/main" val="797451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88875</TotalTime>
  <Words>1251</Words>
  <Application>Microsoft Office PowerPoint</Application>
  <PresentationFormat>全屏显示(4:3)</PresentationFormat>
  <Paragraphs>168</Paragraphs>
  <Slides>16</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16</vt:i4>
      </vt:variant>
    </vt:vector>
  </HeadingPairs>
  <TitlesOfParts>
    <vt:vector size="22" baseType="lpstr">
      <vt:lpstr>Qualcomm Office Regular</vt:lpstr>
      <vt:lpstr>Qualcomm Regular</vt:lpstr>
      <vt:lpstr>Arial</vt:lpstr>
      <vt:lpstr>Segoe UI Light</vt:lpstr>
      <vt:lpstr>Times New Roman</vt:lpstr>
      <vt:lpstr>802-11-Submission</vt:lpstr>
      <vt:lpstr>Channel Access in Multi-band operation</vt:lpstr>
      <vt:lpstr>Introduction</vt:lpstr>
      <vt:lpstr>Synchronized/Asynchronized ML </vt:lpstr>
      <vt:lpstr>PPDU Parameters in ML </vt:lpstr>
      <vt:lpstr>Asynchronized ML </vt:lpstr>
      <vt:lpstr>Synchronized ML </vt:lpstr>
      <vt:lpstr>Synchronized ML </vt:lpstr>
      <vt:lpstr>Synchronized ML </vt:lpstr>
      <vt:lpstr>Transmissions in synchronized ML</vt:lpstr>
      <vt:lpstr>Conclusion</vt:lpstr>
      <vt:lpstr>SP 1</vt:lpstr>
      <vt:lpstr>SP 2</vt:lpstr>
      <vt:lpstr>SP 3</vt:lpstr>
      <vt:lpstr>SP 4</vt:lpstr>
      <vt:lpstr>Conclusion</vt:lpstr>
      <vt:lpstr>Reference</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alicel@qti.qualcomm.com</dc:creator>
  <cp:lastModifiedBy>Liyunbo</cp:lastModifiedBy>
  <cp:revision>1859</cp:revision>
  <cp:lastPrinted>1998-02-10T13:28:06Z</cp:lastPrinted>
  <dcterms:created xsi:type="dcterms:W3CDTF">2004-12-02T14:01:45Z</dcterms:created>
  <dcterms:modified xsi:type="dcterms:W3CDTF">2019-07-10T20:10:24Z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2015_ms_pID_725343">
    <vt:lpwstr>(3)X/ethmsCH8gNdVmZfuxdsZNlQnUsRieG73a5xVCYRPJlmIWqyrrV/OYUnravIjYnZJ7ClZKZ
LIw/U+3mmEJ0J3x9V8138ICATd3lAmRhfjH30Bu0KxCGzJpn7vq4YEcWS8jaHO1Hwo9L4sHz
17xfasJq591Z04q90/q8dPcFXvndIoKgmepBoYXpMLv25o8meN+Gce/kDzA1wNJYEBjv3wDD
JTdm5yuIzKgqqHuLHo</vt:lpwstr>
  </property>
  <property fmtid="{D5CDD505-2E9C-101B-9397-08002B2CF9AE}" pid="4" name="_2015_ms_pID_7253431">
    <vt:lpwstr>PCBG92GhBgJVIIqzNBkSwlfUPeaycN1SvcZcHgFuJ5uFXN6djrQXVj
5hukHc0v+7J/8tH4cy3sZNYCtmvEOBHHx/+ap2g6Kp030TChoMDWe+EFu/TNTdypnYkUWiCA
dCHiOKqGE5xMBfdnxJItqOaA8MoCe9/ZUBc75U7wvhNgeqoWXEbAZPSZwtrooVYMQHOfvhrH
lL0SFr0sM4q4f/eZ1FK+eYF9g0iHhz3a3ogS</vt:lpwstr>
  </property>
  <property fmtid="{D5CDD505-2E9C-101B-9397-08002B2CF9AE}" pid="5" name="_2015_ms_pID_7253432">
    <vt:lpwstr>kMCIye+rZhnVgbrx/+U4mUM=</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1561642071</vt:lpwstr>
  </property>
</Properties>
</file>