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57" r:id="rId3"/>
    <p:sldId id="276" r:id="rId4"/>
    <p:sldId id="287" r:id="rId5"/>
    <p:sldId id="289" r:id="rId6"/>
    <p:sldId id="290" r:id="rId7"/>
    <p:sldId id="291" r:id="rId8"/>
    <p:sldId id="295" r:id="rId9"/>
    <p:sldId id="292" r:id="rId10"/>
    <p:sldId id="293" r:id="rId11"/>
    <p:sldId id="294" r:id="rId12"/>
    <p:sldId id="275" r:id="rId13"/>
    <p:sldId id="296" r:id="rId14"/>
    <p:sldId id="29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96" autoAdjust="0"/>
    <p:restoredTop sz="94660"/>
  </p:normalViewPr>
  <p:slideViewPr>
    <p:cSldViewPr>
      <p:cViewPr varScale="1">
        <p:scale>
          <a:sx n="108" d="100"/>
          <a:sy n="108" d="100"/>
        </p:scale>
        <p:origin x="172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2886"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556195" cy="276999"/>
          </a:xfr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56195" cy="276999"/>
          </a:xfr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56195" cy="276999"/>
          </a:xfr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56195" cy="276999"/>
          </a:xfr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Philip Levis, Stanford University</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56195" cy="276999"/>
          </a:xfr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56195" cy="276999"/>
          </a:xfrm>
        </p:spPr>
        <p:txBody>
          <a:bodyPr/>
          <a:lstStyle>
            <a:lvl1pPr>
              <a:defRPr/>
            </a:lvl1pPr>
          </a:lstStyle>
          <a:p>
            <a:r>
              <a:rPr lang="en-US" dirty="0" smtClean="0"/>
              <a:t>December, 2018</a:t>
            </a:r>
            <a:endParaRPr lang="en-US" dirty="0"/>
          </a:p>
        </p:txBody>
      </p:sp>
      <p:sp>
        <p:nvSpPr>
          <p:cNvPr id="6" name="Footer Placeholder 5"/>
          <p:cNvSpPr>
            <a:spLocks noGrp="1"/>
          </p:cNvSpPr>
          <p:nvPr>
            <p:ph type="ftr" sz="quarter" idx="11"/>
          </p:nvPr>
        </p:nvSpPr>
        <p:spPr/>
        <p:txBody>
          <a:bodyPr/>
          <a:lstStyle>
            <a:lvl1pPr>
              <a:defRPr/>
            </a:lvl1pPr>
          </a:lstStyle>
          <a:p>
            <a:r>
              <a:rPr lang="en-US" smtClean="0"/>
              <a:t>Philip Levis, Stanford University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68214" cy="276999"/>
          </a:xfrm>
        </p:spPr>
        <p:txBody>
          <a:bodyPr/>
          <a:lstStyle>
            <a:lvl1pPr>
              <a:defRPr/>
            </a:lvl1pPr>
          </a:lstStyle>
          <a:p>
            <a:r>
              <a:rPr lang="en-US" dirty="0" smtClean="0"/>
              <a:t>May 2019</a:t>
            </a:r>
            <a:endParaRPr lang="en-US" dirty="0"/>
          </a:p>
        </p:txBody>
      </p:sp>
      <p:sp>
        <p:nvSpPr>
          <p:cNvPr id="8" name="Footer Placeholder 7"/>
          <p:cNvSpPr>
            <a:spLocks noGrp="1"/>
          </p:cNvSpPr>
          <p:nvPr>
            <p:ph type="ftr" sz="quarter" idx="11"/>
          </p:nvPr>
        </p:nvSpPr>
        <p:spPr/>
        <p:txBody>
          <a:bodyPr/>
          <a:lstStyle>
            <a:lvl1pPr>
              <a:defRPr/>
            </a:lvl1pPr>
          </a:lstStyle>
          <a:p>
            <a:r>
              <a:rPr lang="en-US" smtClean="0"/>
              <a:t>Philip Levis, Stanford University</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968214" cy="276999"/>
          </a:xfrm>
        </p:spPr>
        <p:txBody>
          <a:bodyPr/>
          <a:lstStyle>
            <a:lvl1pPr>
              <a:defRPr/>
            </a:lvl1pPr>
          </a:lstStyle>
          <a:p>
            <a:r>
              <a:rPr lang="en-US" dirty="0" smtClean="0"/>
              <a:t>May 2019</a:t>
            </a:r>
            <a:endParaRPr lang="en-US" dirty="0"/>
          </a:p>
        </p:txBody>
      </p:sp>
      <p:sp>
        <p:nvSpPr>
          <p:cNvPr id="4" name="Footer Placeholder 3"/>
          <p:cNvSpPr>
            <a:spLocks noGrp="1"/>
          </p:cNvSpPr>
          <p:nvPr>
            <p:ph type="ftr" sz="quarter" idx="11"/>
          </p:nvPr>
        </p:nvSpPr>
        <p:spPr>
          <a:xfrm>
            <a:off x="7207725" y="6475413"/>
            <a:ext cx="1336200" cy="184666"/>
          </a:xfrm>
        </p:spPr>
        <p:txBody>
          <a:bodyPr/>
          <a:lstStyle>
            <a:lvl1pPr>
              <a:defRPr/>
            </a:lvl1pPr>
          </a:lstStyle>
          <a:p>
            <a:r>
              <a:rPr lang="en-US" dirty="0" smtClean="0"/>
              <a:t>Huawei Technologies</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p:spPr>
        <p:txBody>
          <a:bodyPr/>
          <a:lstStyle>
            <a:lvl1pPr>
              <a:defRPr/>
            </a:lvl1pPr>
          </a:lstStyle>
          <a:p>
            <a:r>
              <a:rPr lang="en-US" dirty="0" smtClean="0"/>
              <a:t>December, 2018</a:t>
            </a:r>
            <a:endParaRPr lang="en-US" dirty="0"/>
          </a:p>
        </p:txBody>
      </p:sp>
      <p:sp>
        <p:nvSpPr>
          <p:cNvPr id="3" name="Footer Placeholder 2"/>
          <p:cNvSpPr>
            <a:spLocks noGrp="1"/>
          </p:cNvSpPr>
          <p:nvPr>
            <p:ph type="ftr" sz="quarter" idx="11"/>
          </p:nvPr>
        </p:nvSpPr>
        <p:spPr/>
        <p:txBody>
          <a:bodyPr/>
          <a:lstStyle>
            <a:lvl1pPr>
              <a:defRPr/>
            </a:lvl1pPr>
          </a:lstStyle>
          <a:p>
            <a:r>
              <a:rPr lang="en-US" smtClean="0"/>
              <a:t>Philip Levis, Stanford University</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56195" cy="276999"/>
          </a:xfrm>
        </p:spPr>
        <p:txBody>
          <a:bodyPr/>
          <a:lstStyle>
            <a:lvl1pPr>
              <a:defRPr/>
            </a:lvl1pPr>
          </a:lstStyle>
          <a:p>
            <a:r>
              <a:rPr lang="en-US" dirty="0" smtClean="0"/>
              <a:t>December, 2018</a:t>
            </a:r>
            <a:endParaRPr lang="en-US" dirty="0"/>
          </a:p>
        </p:txBody>
      </p:sp>
      <p:sp>
        <p:nvSpPr>
          <p:cNvPr id="6" name="Footer Placeholder 5"/>
          <p:cNvSpPr>
            <a:spLocks noGrp="1"/>
          </p:cNvSpPr>
          <p:nvPr>
            <p:ph type="ftr" sz="quarter" idx="11"/>
          </p:nvPr>
        </p:nvSpPr>
        <p:spPr/>
        <p:txBody>
          <a:bodyPr/>
          <a:lstStyle>
            <a:lvl1pPr>
              <a:defRPr/>
            </a:lvl1pPr>
          </a:lstStyle>
          <a:p>
            <a:r>
              <a:rPr lang="en-US" smtClean="0"/>
              <a:t>Philip Levis, Stanford University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56195" cy="276999"/>
          </a:xfrm>
        </p:spPr>
        <p:txBody>
          <a:bodyPr/>
          <a:lstStyle>
            <a:lvl1pPr>
              <a:defRPr/>
            </a:lvl1pPr>
          </a:lstStyle>
          <a:p>
            <a:r>
              <a:rPr lang="en-US" dirty="0" smtClean="0"/>
              <a:t>December, 2018</a:t>
            </a:r>
            <a:endParaRPr lang="en-US" dirty="0"/>
          </a:p>
        </p:txBody>
      </p:sp>
      <p:sp>
        <p:nvSpPr>
          <p:cNvPr id="6" name="Footer Placeholder 5"/>
          <p:cNvSpPr>
            <a:spLocks noGrp="1"/>
          </p:cNvSpPr>
          <p:nvPr>
            <p:ph type="ftr" sz="quarter" idx="11"/>
          </p:nvPr>
        </p:nvSpPr>
        <p:spPr/>
        <p:txBody>
          <a:bodyPr/>
          <a:lstStyle>
            <a:lvl1pPr>
              <a:defRPr/>
            </a:lvl1pPr>
          </a:lstStyle>
          <a:p>
            <a:r>
              <a:rPr lang="en-US" smtClean="0"/>
              <a:t>Philip Levis, Stanford University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May 2019</a:t>
            </a:r>
            <a:endParaRPr lang="en-US" dirty="0"/>
          </a:p>
        </p:txBody>
      </p:sp>
      <p:sp>
        <p:nvSpPr>
          <p:cNvPr id="1029" name="Rectangle 5"/>
          <p:cNvSpPr>
            <a:spLocks noGrp="1" noChangeArrowheads="1"/>
          </p:cNvSpPr>
          <p:nvPr>
            <p:ph type="ftr" sz="quarter" idx="3"/>
          </p:nvPr>
        </p:nvSpPr>
        <p:spPr bwMode="auto">
          <a:xfrm>
            <a:off x="6620385" y="6475413"/>
            <a:ext cx="1923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Yan Xin, Huawei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88005" y="332601"/>
            <a:ext cx="325749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802.11-19/1115r0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42566" cy="276999"/>
          </a:xfrm>
        </p:spPr>
        <p:txBody>
          <a:bodyPr/>
          <a:lstStyle/>
          <a:p>
            <a:r>
              <a:rPr lang="en-US" dirty="0" smtClean="0"/>
              <a:t>July 2019</a:t>
            </a:r>
            <a:endParaRPr lang="en-US" dirty="0"/>
          </a:p>
        </p:txBody>
      </p:sp>
      <p:sp>
        <p:nvSpPr>
          <p:cNvPr id="7" name="Footer Placeholder 4"/>
          <p:cNvSpPr>
            <a:spLocks noGrp="1"/>
          </p:cNvSpPr>
          <p:nvPr>
            <p:ph type="ftr" sz="quarter" idx="11"/>
          </p:nvPr>
        </p:nvSpPr>
        <p:spPr>
          <a:xfrm>
            <a:off x="6960863" y="6475413"/>
            <a:ext cx="1583062" cy="184666"/>
          </a:xfrm>
        </p:spPr>
        <p:txBody>
          <a:bodyPr/>
          <a:lstStyle/>
          <a:p>
            <a:r>
              <a:rPr lang="en-US" dirty="0" smtClean="0"/>
              <a:t>Genadiy Tsodik (Huawei)</a:t>
            </a:r>
            <a:endParaRPr lang="en-US" dirty="0"/>
          </a:p>
        </p:txBody>
      </p:sp>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dirty="0" smtClean="0">
                <a:solidFill>
                  <a:schemeClr val="tx1"/>
                </a:solidFill>
              </a:rPr>
              <a:t>Reduced </a:t>
            </a:r>
            <a:r>
              <a:rPr lang="en-US" dirty="0" err="1" smtClean="0">
                <a:solidFill>
                  <a:schemeClr val="tx1"/>
                </a:solidFill>
              </a:rPr>
              <a:t>Beamforming</a:t>
            </a:r>
            <a:r>
              <a:rPr lang="en-US" dirty="0" smtClean="0">
                <a:solidFill>
                  <a:schemeClr val="tx1"/>
                </a:solidFill>
              </a:rPr>
              <a:t> Feedback for 802.11be</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2019-07-02</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208916532"/>
              </p:ext>
            </p:extLst>
          </p:nvPr>
        </p:nvGraphicFramePr>
        <p:xfrm>
          <a:off x="766763" y="2676525"/>
          <a:ext cx="7518400" cy="4078288"/>
        </p:xfrm>
        <a:graphic>
          <a:graphicData uri="http://schemas.openxmlformats.org/presentationml/2006/ole">
            <mc:AlternateContent xmlns:mc="http://schemas.openxmlformats.org/markup-compatibility/2006">
              <mc:Choice xmlns:v="urn:schemas-microsoft-com:vml" Requires="v">
                <p:oleObj spid="_x0000_s31076" name="Document" r:id="rId4" imgW="8240717" imgH="4487580" progId="Word.Document.8">
                  <p:embed/>
                </p:oleObj>
              </mc:Choice>
              <mc:Fallback>
                <p:oleObj name="Document" r:id="rId4" imgW="8240717" imgH="4487580" progId="Word.Document.8">
                  <p:embed/>
                  <p:pic>
                    <p:nvPicPr>
                      <p:cNvPr id="0" name=""/>
                      <p:cNvPicPr>
                        <a:picLocks noChangeAspect="1" noChangeArrowheads="1"/>
                      </p:cNvPicPr>
                      <p:nvPr/>
                    </p:nvPicPr>
                    <p:blipFill>
                      <a:blip r:embed="rId5"/>
                      <a:srcRect/>
                      <a:stretch>
                        <a:fillRect/>
                      </a:stretch>
                    </p:blipFill>
                    <p:spPr bwMode="auto">
                      <a:xfrm>
                        <a:off x="766763" y="2676525"/>
                        <a:ext cx="7518400" cy="4078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Complexity </a:t>
            </a:r>
            <a:r>
              <a:rPr lang="en-US" dirty="0" smtClean="0"/>
              <a:t>Aspects</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10</a:t>
            </a:fld>
            <a:endParaRPr lang="en-US"/>
          </a:p>
        </p:txBody>
      </p:sp>
      <p:sp>
        <p:nvSpPr>
          <p:cNvPr id="9" name="Date Placeholder 3"/>
          <p:cNvSpPr>
            <a:spLocks noGrp="1"/>
          </p:cNvSpPr>
          <p:nvPr>
            <p:ph type="dt" sz="half" idx="10"/>
          </p:nvPr>
        </p:nvSpPr>
        <p:spPr>
          <a:xfrm>
            <a:off x="696913" y="332601"/>
            <a:ext cx="942566" cy="276999"/>
          </a:xfrm>
        </p:spPr>
        <p:txBody>
          <a:bodyPr/>
          <a:lstStyle/>
          <a:p>
            <a:r>
              <a:rPr lang="en-US" dirty="0"/>
              <a:t>July 2019</a:t>
            </a:r>
          </a:p>
        </p:txBody>
      </p:sp>
      <mc:AlternateContent xmlns:mc="http://schemas.openxmlformats.org/markup-compatibility/2006" xmlns:a14="http://schemas.microsoft.com/office/drawing/2010/main">
        <mc:Choice Requires="a14">
          <p:sp>
            <p:nvSpPr>
              <p:cNvPr id="10" name="Rectangle 3"/>
              <p:cNvSpPr txBox="1">
                <a:spLocks noChangeArrowheads="1"/>
              </p:cNvSpPr>
              <p:nvPr/>
            </p:nvSpPr>
            <p:spPr>
              <a:xfrm>
                <a:off x="381000" y="1371600"/>
                <a:ext cx="8458200" cy="5029200"/>
              </a:xfrm>
              <a:prstGeom prst="rect">
                <a:avLst/>
              </a:prstGeom>
              <a:noFill/>
              <a:ln/>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The main part of </a:t>
                </a:r>
                <a:r>
                  <a:rPr lang="en-US" sz="2000" b="0" kern="0" dirty="0" err="1" smtClean="0"/>
                  <a:t>precoder</a:t>
                </a:r>
                <a:r>
                  <a:rPr lang="en-US" sz="2000" b="0" kern="0" dirty="0" smtClean="0"/>
                  <a:t> computation in the existing procedure is an SVD applied on the channel matrix at each tone or group of tones (defined by Ng)</a:t>
                </a:r>
              </a:p>
              <a:p>
                <a:pPr>
                  <a:lnSpc>
                    <a:spcPct val="110000"/>
                  </a:lnSpc>
                  <a:spcBef>
                    <a:spcPts val="600"/>
                  </a:spcBef>
                  <a:spcAft>
                    <a:spcPts val="600"/>
                  </a:spcAft>
                </a:pPr>
                <a:r>
                  <a:rPr lang="en-US" sz="2000" b="0" kern="0" dirty="0" smtClean="0"/>
                  <a:t>Assuming the wideband </a:t>
                </a:r>
                <a:r>
                  <a:rPr lang="en-US" sz="2000" b="0" kern="0" dirty="0" err="1" smtClean="0"/>
                  <a:t>precoder</a:t>
                </a:r>
                <a:r>
                  <a:rPr lang="en-US" sz="2000" b="0" kern="0" dirty="0" smtClean="0"/>
                  <a:t> is obtained based on averaging the covariance of the channel matrix, mixed BF includes the following steps:</a:t>
                </a:r>
              </a:p>
              <a:p>
                <a:pPr lvl="1">
                  <a:lnSpc>
                    <a:spcPct val="110000"/>
                  </a:lnSpc>
                  <a:spcBef>
                    <a:spcPts val="600"/>
                  </a:spcBef>
                  <a:spcAft>
                    <a:spcPts val="600"/>
                  </a:spcAft>
                </a:pPr>
                <a:r>
                  <a:rPr lang="en-US" sz="1600" kern="0" dirty="0" smtClean="0"/>
                  <a:t>Covariance matrix computation </a:t>
                </a:r>
                <a14:m>
                  <m:oMath xmlns:m="http://schemas.openxmlformats.org/officeDocument/2006/math">
                    <m:r>
                      <m:rPr>
                        <m:sty m:val="p"/>
                      </m:rPr>
                      <a:rPr lang="en-US" sz="1600" b="0" i="0" smtClean="0">
                        <a:latin typeface="Cambria Math" panose="02040503050406030204" pitchFamily="18" charset="0"/>
                      </a:rPr>
                      <m:t>C</m:t>
                    </m:r>
                    <m:r>
                      <a:rPr lang="en-US" sz="1600" b="0" i="0" smtClean="0">
                        <a:latin typeface="Cambria Math" panose="02040503050406030204" pitchFamily="18" charset="0"/>
                      </a:rPr>
                      <m:t>=</m:t>
                    </m:r>
                    <m:f>
                      <m:fPr>
                        <m:ctrlPr>
                          <a:rPr lang="en-US" sz="1600" i="1">
                            <a:latin typeface="Cambria Math" panose="02040503050406030204" pitchFamily="18" charset="0"/>
                          </a:rPr>
                        </m:ctrlPr>
                      </m:fPr>
                      <m:num>
                        <m:r>
                          <a:rPr lang="en-US" sz="1600" i="1">
                            <a:latin typeface="Cambria Math" panose="02040503050406030204" pitchFamily="18" charset="0"/>
                          </a:rPr>
                          <m:t>1</m:t>
                        </m:r>
                      </m:num>
                      <m:den>
                        <m:r>
                          <a:rPr lang="en-US" sz="1600" b="0" i="1" smtClean="0">
                            <a:latin typeface="Cambria Math" panose="02040503050406030204" pitchFamily="18" charset="0"/>
                          </a:rPr>
                          <m:t>𝑀</m:t>
                        </m:r>
                      </m:den>
                    </m:f>
                    <m:nary>
                      <m:naryPr>
                        <m:chr m:val="∑"/>
                        <m:subHide m:val="on"/>
                        <m:supHide m:val="on"/>
                        <m:ctrlPr>
                          <a:rPr lang="en-US" sz="1600" i="1">
                            <a:latin typeface="Cambria Math" panose="02040503050406030204" pitchFamily="18" charset="0"/>
                          </a:rPr>
                        </m:ctrlPr>
                      </m:naryPr>
                      <m:sub/>
                      <m:sup/>
                      <m:e>
                        <m:sSub>
                          <m:sSubPr>
                            <m:ctrlPr>
                              <a:rPr lang="en-US" sz="1600" i="1">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𝑚</m:t>
                            </m:r>
                          </m:sub>
                        </m:sSub>
                      </m:e>
                    </m:nary>
                    <m:sSubSup>
                      <m:sSubSupPr>
                        <m:ctrlPr>
                          <a:rPr lang="en-US" sz="1600" i="1">
                            <a:latin typeface="Cambria Math" panose="02040503050406030204" pitchFamily="18" charset="0"/>
                          </a:rPr>
                        </m:ctrlPr>
                      </m:sSubSupPr>
                      <m:e>
                        <m:r>
                          <a:rPr lang="en-US" sz="1600" b="0" i="1" smtClean="0">
                            <a:latin typeface="Cambria Math" panose="02040503050406030204" pitchFamily="18" charset="0"/>
                          </a:rPr>
                          <m:t>𝐻</m:t>
                        </m:r>
                      </m:e>
                      <m:sub>
                        <m:r>
                          <a:rPr lang="en-US" sz="1600" b="0" i="1" smtClean="0">
                            <a:latin typeface="Cambria Math" panose="02040503050406030204" pitchFamily="18" charset="0"/>
                          </a:rPr>
                          <m:t>𝑚</m:t>
                        </m:r>
                      </m:sub>
                      <m:sup>
                        <m:r>
                          <a:rPr lang="en-US" sz="1600" i="1">
                            <a:latin typeface="Cambria Math" panose="02040503050406030204" pitchFamily="18" charset="0"/>
                          </a:rPr>
                          <m:t>∗</m:t>
                        </m:r>
                      </m:sup>
                    </m:sSubSup>
                  </m:oMath>
                </a14:m>
                <a:endParaRPr lang="en-US" sz="1600" b="0" kern="0" dirty="0" smtClean="0"/>
              </a:p>
              <a:p>
                <a:pPr lvl="1">
                  <a:lnSpc>
                    <a:spcPct val="110000"/>
                  </a:lnSpc>
                  <a:spcBef>
                    <a:spcPts val="600"/>
                  </a:spcBef>
                  <a:spcAft>
                    <a:spcPts val="600"/>
                  </a:spcAft>
                </a:pPr>
                <a:r>
                  <a:rPr lang="en-US" sz="1600" kern="0" dirty="0" smtClean="0"/>
                  <a:t>SVD or Eigenvector decomposition of </a:t>
                </a:r>
                <a14:m>
                  <m:oMath xmlns:m="http://schemas.openxmlformats.org/officeDocument/2006/math">
                    <m:r>
                      <m:rPr>
                        <m:sty m:val="p"/>
                      </m:rPr>
                      <a:rPr lang="en-US" sz="1600">
                        <a:latin typeface="Cambria Math" panose="02040503050406030204" pitchFamily="18" charset="0"/>
                      </a:rPr>
                      <m:t>C</m:t>
                    </m:r>
                  </m:oMath>
                </a14:m>
                <a:endParaRPr lang="en-US" sz="1600" b="0" kern="0" dirty="0" smtClean="0"/>
              </a:p>
              <a:p>
                <a:pPr lvl="1">
                  <a:lnSpc>
                    <a:spcPct val="110000"/>
                  </a:lnSpc>
                  <a:spcBef>
                    <a:spcPts val="600"/>
                  </a:spcBef>
                  <a:spcAft>
                    <a:spcPts val="600"/>
                  </a:spcAft>
                </a:pPr>
                <a:r>
                  <a:rPr lang="en-US" sz="1600" b="0" kern="0" dirty="0" smtClean="0"/>
                  <a:t>Equivalent per-tone (or Ng tones) equivalent channel c</a:t>
                </a:r>
                <a14:m>
                  <m:oMath xmlns:m="http://schemas.openxmlformats.org/officeDocument/2006/math">
                    <m:r>
                      <m:rPr>
                        <m:sty m:val="p"/>
                      </m:rPr>
                      <a:rPr lang="en-US" sz="1600" b="0" i="0" smtClean="0">
                        <a:latin typeface="Cambria Math" panose="02040503050406030204" pitchFamily="18" charset="0"/>
                      </a:rPr>
                      <m:t>omputation</m:t>
                    </m:r>
                    <m:r>
                      <a:rPr lang="en-US" sz="1600" b="0" i="0" smtClean="0">
                        <a:latin typeface="Cambria Math" panose="02040503050406030204" pitchFamily="18" charset="0"/>
                      </a:rPr>
                      <m:t> </m:t>
                    </m:r>
                    <m:sSub>
                      <m:sSubPr>
                        <m:ctrlPr>
                          <a:rPr lang="en-US" sz="1600" i="1">
                            <a:latin typeface="Cambria Math" panose="02040503050406030204" pitchFamily="18" charset="0"/>
                          </a:rPr>
                        </m:ctrlPr>
                      </m:sSubPr>
                      <m:e>
                        <m:acc>
                          <m:accPr>
                            <m:chr m:val="̃"/>
                            <m:ctrlPr>
                              <a:rPr lang="en-US" sz="1600" i="1">
                                <a:latin typeface="Cambria Math" panose="02040503050406030204" pitchFamily="18" charset="0"/>
                              </a:rPr>
                            </m:ctrlPr>
                          </m:accPr>
                          <m:e>
                            <m:r>
                              <a:rPr lang="en-US" sz="1600" i="1">
                                <a:latin typeface="Cambria Math" panose="02040503050406030204" pitchFamily="18" charset="0"/>
                              </a:rPr>
                              <m:t>𝐻</m:t>
                            </m:r>
                          </m:e>
                        </m:acc>
                      </m:e>
                      <m:sub>
                        <m:r>
                          <a:rPr lang="en-US" sz="1600" b="0" i="1" smtClean="0">
                            <a:latin typeface="Cambria Math" panose="02040503050406030204" pitchFamily="18" charset="0"/>
                          </a:rPr>
                          <m:t>𝑚</m:t>
                        </m:r>
                      </m:sub>
                    </m:sSub>
                    <m:r>
                      <a:rPr lang="en-US" sz="1600" i="1">
                        <a:latin typeface="Cambria Math"/>
                      </a:rPr>
                      <m:t>=</m:t>
                    </m:r>
                    <m:sSub>
                      <m:sSubPr>
                        <m:ctrlPr>
                          <a:rPr lang="en-US" sz="1600" i="1">
                            <a:latin typeface="Cambria Math" panose="02040503050406030204" pitchFamily="18" charset="0"/>
                          </a:rPr>
                        </m:ctrlPr>
                      </m:sSubPr>
                      <m:e>
                        <m:r>
                          <a:rPr lang="en-US" sz="1600" i="1">
                            <a:latin typeface="Cambria Math"/>
                          </a:rPr>
                          <m:t>𝐻</m:t>
                        </m:r>
                      </m:e>
                      <m:sub>
                        <m:r>
                          <a:rPr lang="en-US" sz="1600" b="0" i="1" smtClean="0">
                            <a:latin typeface="Cambria Math" panose="02040503050406030204" pitchFamily="18" charset="0"/>
                          </a:rPr>
                          <m:t>𝑚</m:t>
                        </m:r>
                      </m:sub>
                    </m:sSub>
                  </m:oMath>
                </a14:m>
                <a:r>
                  <a:rPr lang="en-US" sz="1600" dirty="0"/>
                  <a:t> </a:t>
                </a:r>
                <a14:m>
                  <m:oMath xmlns:m="http://schemas.openxmlformats.org/officeDocument/2006/math">
                    <m:sSub>
                      <m:sSubPr>
                        <m:ctrlPr>
                          <a:rPr lang="en-US" sz="1600" i="1">
                            <a:latin typeface="Cambria Math" panose="02040503050406030204" pitchFamily="18" charset="0"/>
                          </a:rPr>
                        </m:ctrlPr>
                      </m:sSubPr>
                      <m:e>
                        <m:r>
                          <a:rPr lang="en-US" sz="1600" i="1">
                            <a:latin typeface="Cambria Math"/>
                          </a:rPr>
                          <m:t>𝑉</m:t>
                        </m:r>
                      </m:e>
                      <m:sub>
                        <m:r>
                          <a:rPr lang="en-US" sz="1600" i="1">
                            <a:latin typeface="Cambria Math"/>
                          </a:rPr>
                          <m:t>𝑊𝐵</m:t>
                        </m:r>
                      </m:sub>
                    </m:sSub>
                  </m:oMath>
                </a14:m>
                <a:endParaRPr lang="en-US" sz="1600" b="0" kern="0" dirty="0" smtClean="0"/>
              </a:p>
              <a:p>
                <a:pPr lvl="1">
                  <a:lnSpc>
                    <a:spcPct val="110000"/>
                  </a:lnSpc>
                  <a:spcBef>
                    <a:spcPts val="600"/>
                  </a:spcBef>
                  <a:spcAft>
                    <a:spcPts val="600"/>
                  </a:spcAft>
                </a:pPr>
                <a:r>
                  <a:rPr lang="en-US" sz="1600" kern="0" dirty="0" smtClean="0"/>
                  <a:t>SVD of </a:t>
                </a:r>
                <a14:m>
                  <m:oMath xmlns:m="http://schemas.openxmlformats.org/officeDocument/2006/math">
                    <m:sSub>
                      <m:sSubPr>
                        <m:ctrlPr>
                          <a:rPr lang="en-US" sz="1600" i="1">
                            <a:latin typeface="Cambria Math" panose="02040503050406030204" pitchFamily="18" charset="0"/>
                          </a:rPr>
                        </m:ctrlPr>
                      </m:sSubPr>
                      <m:e>
                        <m:acc>
                          <m:accPr>
                            <m:chr m:val="̃"/>
                            <m:ctrlPr>
                              <a:rPr lang="en-US" sz="1600" i="1">
                                <a:latin typeface="Cambria Math" panose="02040503050406030204" pitchFamily="18" charset="0"/>
                              </a:rPr>
                            </m:ctrlPr>
                          </m:accPr>
                          <m:e>
                            <m:r>
                              <a:rPr lang="en-US" sz="1600" i="1">
                                <a:latin typeface="Cambria Math" panose="02040503050406030204" pitchFamily="18" charset="0"/>
                              </a:rPr>
                              <m:t>𝐻</m:t>
                            </m:r>
                          </m:e>
                        </m:acc>
                      </m:e>
                      <m:sub>
                        <m:r>
                          <a:rPr lang="en-US" sz="1600" i="1">
                            <a:latin typeface="Cambria Math" panose="02040503050406030204" pitchFamily="18" charset="0"/>
                          </a:rPr>
                          <m:t>𝑚</m:t>
                        </m:r>
                      </m:sub>
                    </m:sSub>
                  </m:oMath>
                </a14:m>
                <a:endParaRPr lang="en-US" sz="1600" b="0" kern="0" dirty="0" smtClean="0"/>
              </a:p>
              <a:p>
                <a:pPr>
                  <a:lnSpc>
                    <a:spcPct val="110000"/>
                  </a:lnSpc>
                  <a:spcBef>
                    <a:spcPts val="600"/>
                  </a:spcBef>
                  <a:spcAft>
                    <a:spcPts val="600"/>
                  </a:spcAft>
                </a:pPr>
                <a:r>
                  <a:rPr lang="en-US" sz="2000" b="0" kern="0" dirty="0" smtClean="0"/>
                  <a:t>Eigenvector decomposition of an </a:t>
                </a:r>
                <a:r>
                  <a:rPr lang="en-US" sz="2000" b="0" kern="0" dirty="0" err="1" smtClean="0"/>
                  <a:t>NxN</a:t>
                </a:r>
                <a:r>
                  <a:rPr lang="en-US" sz="2000" b="0" kern="0" dirty="0" smtClean="0"/>
                  <a:t> matrix requires </a:t>
                </a:r>
                <a:r>
                  <a:rPr lang="en-US" sz="2000" dirty="0"/>
                  <a:t>~</a:t>
                </a:r>
                <a:r>
                  <a:rPr lang="en-US" sz="2000" b="0" dirty="0" smtClean="0"/>
                  <a:t>12.5*N^3 </a:t>
                </a:r>
                <a:r>
                  <a:rPr lang="en-US" sz="2000" b="0" dirty="0"/>
                  <a:t>+ </a:t>
                </a:r>
                <a:r>
                  <a:rPr lang="en-US" sz="2000" b="0" dirty="0" smtClean="0"/>
                  <a:t>6*N^2</a:t>
                </a:r>
                <a:r>
                  <a:rPr lang="en-US" sz="2000" b="0" dirty="0"/>
                  <a:t> </a:t>
                </a:r>
                <a:r>
                  <a:rPr lang="en-US" sz="2000" b="0" dirty="0" smtClean="0"/>
                  <a:t>Complex Multiplications (CM), </a:t>
                </a:r>
                <a:r>
                  <a:rPr lang="en-US" sz="2000" b="0" kern="0" dirty="0" smtClean="0"/>
                  <a:t>similar </a:t>
                </a:r>
                <a:r>
                  <a:rPr lang="en-US" sz="2000" b="0" kern="0" dirty="0"/>
                  <a:t>to </a:t>
                </a:r>
                <a:r>
                  <a:rPr lang="en-US" sz="2000" b="0" kern="0" dirty="0" smtClean="0"/>
                  <a:t>SVD</a:t>
                </a:r>
                <a:r>
                  <a:rPr lang="en-US" sz="2000" b="0" dirty="0" smtClean="0"/>
                  <a:t>, while covariance matrix calculation requires ~0.5*N^3 CMs</a:t>
                </a:r>
                <a:endParaRPr lang="en-US" sz="2000" b="0" kern="0" dirty="0" smtClean="0"/>
              </a:p>
              <a:p>
                <a:pPr>
                  <a:lnSpc>
                    <a:spcPct val="110000"/>
                  </a:lnSpc>
                  <a:spcBef>
                    <a:spcPts val="600"/>
                  </a:spcBef>
                  <a:spcAft>
                    <a:spcPts val="600"/>
                  </a:spcAft>
                </a:pPr>
                <a:r>
                  <a:rPr lang="en-US" sz="2000" b="0" kern="0" dirty="0" smtClean="0"/>
                  <a:t>Thus in case of 16 </a:t>
                </a:r>
                <a:r>
                  <a:rPr lang="en-US" sz="2000" b="0" kern="0" dirty="0" err="1" smtClean="0"/>
                  <a:t>Tx</a:t>
                </a:r>
                <a:r>
                  <a:rPr lang="en-US" sz="2000" b="0" kern="0" dirty="0" smtClean="0"/>
                  <a:t> antennas and BW of 80MHz with Ng = 4, mixed BF with </a:t>
                </a:r>
                <a:r>
                  <a:rPr lang="en-US" sz="2000" b="0" kern="0" dirty="0"/>
                  <a:t>K = </a:t>
                </a:r>
                <a:r>
                  <a:rPr lang="en-US" sz="2000" b="0" kern="0" dirty="0" smtClean="0"/>
                  <a:t>10 results in a total number of ~4.5M CMs while regular per-tone precoding will require &gt;13M CMs</a:t>
                </a:r>
                <a:endParaRPr lang="en-US" sz="2000" b="0" kern="0" dirty="0"/>
              </a:p>
            </p:txBody>
          </p:sp>
        </mc:Choice>
        <mc:Fallback xmlns="">
          <p:sp>
            <p:nvSpPr>
              <p:cNvPr id="10" name="Rectangle 3"/>
              <p:cNvSpPr txBox="1">
                <a:spLocks noRot="1" noChangeAspect="1" noMove="1" noResize="1" noEditPoints="1" noAdjustHandles="1" noChangeArrowheads="1" noChangeShapeType="1" noTextEdit="1"/>
              </p:cNvSpPr>
              <p:nvPr/>
            </p:nvSpPr>
            <p:spPr>
              <a:xfrm>
                <a:off x="381000" y="1371600"/>
                <a:ext cx="8458200" cy="5029200"/>
              </a:xfrm>
              <a:prstGeom prst="rect">
                <a:avLst/>
              </a:prstGeom>
              <a:blipFill rotWithShape="0">
                <a:blip r:embed="rId2"/>
                <a:stretch>
                  <a:fillRect l="-577" t="-1212"/>
                </a:stretch>
              </a:blipFill>
              <a:ln/>
            </p:spPr>
            <p:txBody>
              <a:bodyPr/>
              <a:lstStyle/>
              <a:p>
                <a:r>
                  <a:rPr lang="zh-CN" altLang="en-US">
                    <a:noFill/>
                  </a:rPr>
                  <a:t> </a:t>
                </a:r>
              </a:p>
            </p:txBody>
          </p:sp>
        </mc:Fallback>
      </mc:AlternateContent>
    </p:spTree>
    <p:extLst>
      <p:ext uri="{BB962C8B-B14F-4D97-AF65-F5344CB8AC3E}">
        <p14:creationId xmlns:p14="http://schemas.microsoft.com/office/powerpoint/2010/main" val="378285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Conclusions</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11</a:t>
            </a:fld>
            <a:endParaRPr lang="en-US"/>
          </a:p>
        </p:txBody>
      </p:sp>
      <p:sp>
        <p:nvSpPr>
          <p:cNvPr id="9" name="Date Placeholder 3"/>
          <p:cNvSpPr>
            <a:spLocks noGrp="1"/>
          </p:cNvSpPr>
          <p:nvPr>
            <p:ph type="dt" sz="half" idx="10"/>
          </p:nvPr>
        </p:nvSpPr>
        <p:spPr>
          <a:xfrm>
            <a:off x="696913" y="332601"/>
            <a:ext cx="942566" cy="276999"/>
          </a:xfrm>
        </p:spPr>
        <p:txBody>
          <a:bodyPr/>
          <a:lstStyle/>
          <a:p>
            <a:r>
              <a:rPr lang="en-US" dirty="0"/>
              <a:t>July 2019</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The new challenges for beamforming procedure introduced by 802.11be features can be addressed with reasonable overhead by wideband and mixed BF</a:t>
            </a:r>
          </a:p>
          <a:p>
            <a:pPr>
              <a:lnSpc>
                <a:spcPct val="110000"/>
              </a:lnSpc>
              <a:spcBef>
                <a:spcPts val="600"/>
              </a:spcBef>
              <a:spcAft>
                <a:spcPts val="600"/>
              </a:spcAft>
            </a:pPr>
            <a:r>
              <a:rPr lang="en-US" sz="2000" b="0" kern="0" dirty="0" smtClean="0"/>
              <a:t>Both wideband and narrowband </a:t>
            </a:r>
            <a:r>
              <a:rPr lang="en-US" sz="2000" b="0" kern="0" dirty="0" err="1" smtClean="0"/>
              <a:t>precoders</a:t>
            </a:r>
            <a:r>
              <a:rPr lang="en-US" sz="2000" b="0" kern="0" dirty="0" smtClean="0"/>
              <a:t> can be obtained using the same operations (e.g. SVD) – means minor changes in implementation and no increase in computational complexity</a:t>
            </a:r>
          </a:p>
          <a:p>
            <a:pPr>
              <a:lnSpc>
                <a:spcPct val="110000"/>
              </a:lnSpc>
              <a:spcBef>
                <a:spcPts val="600"/>
              </a:spcBef>
              <a:spcAft>
                <a:spcPts val="600"/>
              </a:spcAft>
            </a:pPr>
            <a:r>
              <a:rPr lang="en-US" sz="2000" b="0" kern="0" dirty="0" smtClean="0"/>
              <a:t>Wideband precoding is more robust to temporal changes in channel, thus allows to minimize the feedback overhead during updates</a:t>
            </a:r>
          </a:p>
          <a:p>
            <a:pPr>
              <a:lnSpc>
                <a:spcPct val="110000"/>
              </a:lnSpc>
              <a:spcBef>
                <a:spcPts val="600"/>
              </a:spcBef>
              <a:spcAft>
                <a:spcPts val="600"/>
              </a:spcAft>
            </a:pPr>
            <a:r>
              <a:rPr lang="en-US" sz="2000" b="0" kern="0" dirty="0" smtClean="0"/>
              <a:t>Mixed Beamforming implies very small impact on the gain compared with per-tone </a:t>
            </a:r>
            <a:r>
              <a:rPr lang="en-US" sz="2000" b="0" kern="0" dirty="0" err="1" smtClean="0"/>
              <a:t>precoder</a:t>
            </a:r>
            <a:r>
              <a:rPr lang="en-US" sz="2000" b="0" kern="0" dirty="0" smtClean="0"/>
              <a:t>, thus the overhead of feedback size can be managed with very small degradation to the performance</a:t>
            </a:r>
          </a:p>
        </p:txBody>
      </p:sp>
    </p:spTree>
    <p:extLst>
      <p:ext uri="{BB962C8B-B14F-4D97-AF65-F5344CB8AC3E}">
        <p14:creationId xmlns:p14="http://schemas.microsoft.com/office/powerpoint/2010/main" val="21383233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1905001"/>
          </a:xfrm>
        </p:spPr>
        <p:txBody>
          <a:bodyPr>
            <a:normAutofit/>
          </a:bodyPr>
          <a:lstStyle/>
          <a:p>
            <a:pPr marL="0" indent="0">
              <a:buNone/>
            </a:pPr>
            <a:r>
              <a:rPr lang="en-US" sz="2000" b="0" dirty="0" smtClean="0"/>
              <a:t>[1</a:t>
            </a:r>
            <a:r>
              <a:rPr lang="en-US" sz="2000" b="0" dirty="0"/>
              <a:t>] </a:t>
            </a:r>
            <a:r>
              <a:rPr lang="en-US" sz="2000" b="0" dirty="0" smtClean="0"/>
              <a:t>11-18/1231r6-0eht-eht-draft-proposed-par.</a:t>
            </a:r>
          </a:p>
          <a:p>
            <a:pPr marL="0" indent="0">
              <a:buNone/>
            </a:pPr>
            <a:r>
              <a:rPr lang="en-US" sz="2000" b="0" dirty="0"/>
              <a:t>[2] </a:t>
            </a:r>
            <a:r>
              <a:rPr lang="en-US" sz="2000" b="0" dirty="0" smtClean="0"/>
              <a:t>11-18-1184-01-0eht-eht-discussions-on-throughput-enhancement</a:t>
            </a:r>
          </a:p>
          <a:p>
            <a:pPr marL="0" indent="0">
              <a:buNone/>
            </a:pPr>
            <a:r>
              <a:rPr lang="en-US" sz="2000" b="0" dirty="0" smtClean="0"/>
              <a:t>[3] 03-19-0391 - Feedback </a:t>
            </a:r>
            <a:r>
              <a:rPr lang="en-US" sz="2000" b="0" dirty="0"/>
              <a:t>Overhead Reduction in </a:t>
            </a:r>
            <a:r>
              <a:rPr lang="en-US" sz="2000" b="0" dirty="0" smtClean="0"/>
              <a:t>802.11be</a:t>
            </a:r>
            <a:endParaRPr lang="en-US" sz="2000" b="0" dirty="0"/>
          </a:p>
          <a:p>
            <a:pPr marL="0" indent="0">
              <a:buNone/>
            </a:pPr>
            <a:endParaRPr lang="en-US" sz="2000" b="0" dirty="0" smtClean="0"/>
          </a:p>
        </p:txBody>
      </p:sp>
      <p:sp>
        <p:nvSpPr>
          <p:cNvPr id="3" name="Date Placeholder 2"/>
          <p:cNvSpPr>
            <a:spLocks noGrp="1"/>
          </p:cNvSpPr>
          <p:nvPr>
            <p:ph type="dt" sz="half" idx="10"/>
          </p:nvPr>
        </p:nvSpPr>
        <p:spPr>
          <a:xfrm>
            <a:off x="696913" y="332601"/>
            <a:ext cx="942566" cy="276999"/>
          </a:xfrm>
        </p:spPr>
        <p:txBody>
          <a:bodyPr/>
          <a:lstStyle/>
          <a:p>
            <a:r>
              <a:rPr lang="en-US" dirty="0"/>
              <a:t>July 2019</a:t>
            </a:r>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12</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References</a:t>
            </a:r>
            <a:endParaRPr lang="en-US" dirty="0"/>
          </a:p>
        </p:txBody>
      </p:sp>
      <p:sp>
        <p:nvSpPr>
          <p:cNvPr id="8"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spTree>
    <p:extLst>
      <p:ext uri="{BB962C8B-B14F-4D97-AF65-F5344CB8AC3E}">
        <p14:creationId xmlns:p14="http://schemas.microsoft.com/office/powerpoint/2010/main" val="3930356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Straw Poll 1</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13</a:t>
            </a:fld>
            <a:endParaRPr lang="en-US"/>
          </a:p>
        </p:txBody>
      </p:sp>
      <p:sp>
        <p:nvSpPr>
          <p:cNvPr id="9" name="Date Placeholder 3"/>
          <p:cNvSpPr>
            <a:spLocks noGrp="1"/>
          </p:cNvSpPr>
          <p:nvPr>
            <p:ph type="dt" sz="half" idx="10"/>
          </p:nvPr>
        </p:nvSpPr>
        <p:spPr>
          <a:xfrm>
            <a:off x="696913" y="332601"/>
            <a:ext cx="942566" cy="276999"/>
          </a:xfrm>
        </p:spPr>
        <p:txBody>
          <a:bodyPr/>
          <a:lstStyle/>
          <a:p>
            <a:r>
              <a:rPr lang="en-US" dirty="0"/>
              <a:t>July 2019</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nSpc>
                <a:spcPct val="110000"/>
              </a:lnSpc>
              <a:spcBef>
                <a:spcPts val="600"/>
              </a:spcBef>
              <a:spcAft>
                <a:spcPts val="600"/>
              </a:spcAft>
              <a:buNone/>
            </a:pPr>
            <a:r>
              <a:rPr lang="en-US" sz="2000" dirty="0"/>
              <a:t>Do you agree to increase value of Ng  to support wideband </a:t>
            </a:r>
            <a:r>
              <a:rPr lang="en-US" sz="2000" dirty="0" err="1" smtClean="0"/>
              <a:t>precoder</a:t>
            </a:r>
            <a:r>
              <a:rPr lang="en-US" sz="2000" dirty="0" smtClean="0"/>
              <a:t>?</a:t>
            </a:r>
          </a:p>
          <a:p>
            <a:pPr marL="0" indent="0">
              <a:lnSpc>
                <a:spcPct val="110000"/>
              </a:lnSpc>
              <a:spcBef>
                <a:spcPts val="600"/>
              </a:spcBef>
              <a:spcAft>
                <a:spcPts val="600"/>
              </a:spcAft>
              <a:buNone/>
            </a:pPr>
            <a:r>
              <a:rPr lang="en-US" sz="2000" b="0" kern="0" dirty="0" smtClean="0"/>
              <a:t>Y/N/A</a:t>
            </a:r>
            <a:endParaRPr lang="en-US" sz="2000" b="0" kern="0" dirty="0" smtClean="0"/>
          </a:p>
        </p:txBody>
      </p:sp>
    </p:spTree>
    <p:extLst>
      <p:ext uri="{BB962C8B-B14F-4D97-AF65-F5344CB8AC3E}">
        <p14:creationId xmlns:p14="http://schemas.microsoft.com/office/powerpoint/2010/main" val="41310061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Straw Poll 2</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14</a:t>
            </a:fld>
            <a:endParaRPr lang="en-US"/>
          </a:p>
        </p:txBody>
      </p:sp>
      <p:sp>
        <p:nvSpPr>
          <p:cNvPr id="9" name="Date Placeholder 3"/>
          <p:cNvSpPr>
            <a:spLocks noGrp="1"/>
          </p:cNvSpPr>
          <p:nvPr>
            <p:ph type="dt" sz="half" idx="10"/>
          </p:nvPr>
        </p:nvSpPr>
        <p:spPr>
          <a:xfrm>
            <a:off x="696913" y="332601"/>
            <a:ext cx="942566" cy="276999"/>
          </a:xfrm>
        </p:spPr>
        <p:txBody>
          <a:bodyPr/>
          <a:lstStyle/>
          <a:p>
            <a:r>
              <a:rPr lang="en-US" dirty="0"/>
              <a:t>July 2019</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lvl="0" indent="0">
              <a:buNone/>
            </a:pPr>
            <a:r>
              <a:rPr lang="en-US" sz="2000" dirty="0"/>
              <a:t>Do you think mixed </a:t>
            </a:r>
            <a:r>
              <a:rPr lang="en-US" sz="2000" dirty="0" err="1"/>
              <a:t>beamforming</a:t>
            </a:r>
            <a:r>
              <a:rPr lang="en-US" sz="2000" dirty="0"/>
              <a:t> </a:t>
            </a:r>
            <a:r>
              <a:rPr lang="en-US" sz="2000" dirty="0" smtClean="0"/>
              <a:t>should </a:t>
            </a:r>
            <a:r>
              <a:rPr lang="en-US" sz="2000" dirty="0"/>
              <a:t>be </a:t>
            </a:r>
            <a:r>
              <a:rPr lang="en-US" sz="2000" dirty="0" smtClean="0"/>
              <a:t>used in </a:t>
            </a:r>
            <a:r>
              <a:rPr lang="en-US" sz="2000" dirty="0"/>
              <a:t>11be for reducing feedback size?</a:t>
            </a:r>
          </a:p>
          <a:p>
            <a:pPr marL="0" indent="0">
              <a:lnSpc>
                <a:spcPct val="110000"/>
              </a:lnSpc>
              <a:spcBef>
                <a:spcPts val="600"/>
              </a:spcBef>
              <a:spcAft>
                <a:spcPts val="600"/>
              </a:spcAft>
              <a:buNone/>
            </a:pPr>
            <a:r>
              <a:rPr lang="en-US" sz="2000" b="0" kern="0" dirty="0" smtClean="0"/>
              <a:t>Y/N/A</a:t>
            </a:r>
            <a:endParaRPr lang="en-US" sz="2000" b="0" kern="0" dirty="0" smtClean="0"/>
          </a:p>
        </p:txBody>
      </p:sp>
    </p:spTree>
    <p:extLst>
      <p:ext uri="{BB962C8B-B14F-4D97-AF65-F5344CB8AC3E}">
        <p14:creationId xmlns:p14="http://schemas.microsoft.com/office/powerpoint/2010/main" val="4225189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2</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lnSpcReduction="10000"/>
          </a:bodyPr>
          <a:lstStyle/>
          <a:p>
            <a:pPr>
              <a:lnSpc>
                <a:spcPct val="110000"/>
              </a:lnSpc>
              <a:spcBef>
                <a:spcPts val="600"/>
              </a:spcBef>
              <a:spcAft>
                <a:spcPts val="600"/>
              </a:spcAft>
            </a:pPr>
            <a:r>
              <a:rPr lang="en-US" sz="2000" b="0" dirty="0" smtClean="0"/>
              <a:t>Beamforming is one of the key techniques used in wireless communication to achieve significant gain in terms of performance</a:t>
            </a:r>
          </a:p>
          <a:p>
            <a:pPr>
              <a:lnSpc>
                <a:spcPct val="110000"/>
              </a:lnSpc>
              <a:spcBef>
                <a:spcPts val="600"/>
              </a:spcBef>
              <a:spcAft>
                <a:spcPts val="600"/>
              </a:spcAft>
            </a:pPr>
            <a:r>
              <a:rPr lang="en-US" sz="2000" b="0" dirty="0" smtClean="0"/>
              <a:t>Various feedback schemes were considered and supported by 802.11n; explicit compressed feedback was selected within 11ac/11ax</a:t>
            </a:r>
          </a:p>
          <a:p>
            <a:pPr>
              <a:lnSpc>
                <a:spcPct val="110000"/>
              </a:lnSpc>
              <a:spcBef>
                <a:spcPts val="600"/>
              </a:spcBef>
              <a:spcAft>
                <a:spcPts val="600"/>
              </a:spcAft>
            </a:pPr>
            <a:r>
              <a:rPr lang="en-US" sz="2000" b="0" dirty="0" smtClean="0"/>
              <a:t>11be introduces new challenges [1] related to MIMO and beamforming, in particular supporting more spatial streams and larger MU-MIMO groups</a:t>
            </a:r>
          </a:p>
          <a:p>
            <a:pPr>
              <a:lnSpc>
                <a:spcPct val="110000"/>
              </a:lnSpc>
              <a:spcBef>
                <a:spcPts val="600"/>
              </a:spcBef>
              <a:spcAft>
                <a:spcPts val="600"/>
              </a:spcAft>
            </a:pPr>
            <a:r>
              <a:rPr lang="en-US" sz="2000" b="0" dirty="0"/>
              <a:t>Some contributions </a:t>
            </a:r>
            <a:r>
              <a:rPr lang="en-US" sz="2000" b="0" dirty="0" smtClean="0"/>
              <a:t>have already discussed the </a:t>
            </a:r>
            <a:r>
              <a:rPr lang="en-US" sz="2000" b="0" dirty="0"/>
              <a:t>new challenges and </a:t>
            </a:r>
            <a:r>
              <a:rPr lang="en-US" sz="2000" b="0" dirty="0" smtClean="0"/>
              <a:t>what directions </a:t>
            </a:r>
            <a:r>
              <a:rPr lang="en-US" sz="2000" b="0" dirty="0"/>
              <a:t>may be </a:t>
            </a:r>
            <a:r>
              <a:rPr lang="en-US" sz="2000" b="0" dirty="0" smtClean="0"/>
              <a:t>used for </a:t>
            </a:r>
            <a:r>
              <a:rPr lang="en-US" sz="2000" b="0" dirty="0"/>
              <a:t>next generation beamforming </a:t>
            </a:r>
            <a:r>
              <a:rPr lang="en-US" sz="2000" b="0" dirty="0" smtClean="0"/>
              <a:t>schemes </a:t>
            </a:r>
            <a:r>
              <a:rPr lang="en-US" sz="2000" b="0" dirty="0"/>
              <a:t>and </a:t>
            </a:r>
            <a:r>
              <a:rPr lang="en-US" sz="2000" b="0" dirty="0" smtClean="0"/>
              <a:t>procedures [2], [3]</a:t>
            </a:r>
          </a:p>
          <a:p>
            <a:pPr>
              <a:lnSpc>
                <a:spcPct val="110000"/>
              </a:lnSpc>
              <a:spcBef>
                <a:spcPts val="600"/>
              </a:spcBef>
              <a:spcAft>
                <a:spcPts val="600"/>
              </a:spcAft>
            </a:pPr>
            <a:r>
              <a:rPr lang="en-US" sz="2000" b="0" dirty="0" smtClean="0"/>
              <a:t>In this contribution we want to study the impact of more spatial streams (and hence larger precoding matrix) on the existing beamforming scheme, and understand what can be done in terms of optimization with minimal impact on the basic building blocks</a:t>
            </a:r>
          </a:p>
        </p:txBody>
      </p:sp>
      <p:sp>
        <p:nvSpPr>
          <p:cNvPr id="7" name="Date Placeholder 3"/>
          <p:cNvSpPr>
            <a:spLocks noGrp="1"/>
          </p:cNvSpPr>
          <p:nvPr>
            <p:ph type="dt" sz="half" idx="10"/>
          </p:nvPr>
        </p:nvSpPr>
        <p:spPr>
          <a:xfrm>
            <a:off x="696913" y="332601"/>
            <a:ext cx="942566" cy="276999"/>
          </a:xfrm>
        </p:spPr>
        <p:txBody>
          <a:bodyPr/>
          <a:lstStyle/>
          <a:p>
            <a:r>
              <a:rPr lang="en-US" dirty="0"/>
              <a:t>July 2019</a:t>
            </a:r>
          </a:p>
        </p:txBody>
      </p:sp>
      <p:sp>
        <p:nvSpPr>
          <p:cNvPr id="9"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err="1" smtClean="0"/>
              <a:t>Beamforming</a:t>
            </a:r>
            <a:r>
              <a:rPr lang="en-US" dirty="0" smtClean="0"/>
              <a:t> Challenges in 802.11be</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3</a:t>
            </a:fld>
            <a:endParaRPr lang="en-US"/>
          </a:p>
        </p:txBody>
      </p:sp>
      <p:sp>
        <p:nvSpPr>
          <p:cNvPr id="7" name="Date Placeholder 3"/>
          <p:cNvSpPr>
            <a:spLocks noGrp="1"/>
          </p:cNvSpPr>
          <p:nvPr>
            <p:ph type="dt" sz="half" idx="10"/>
          </p:nvPr>
        </p:nvSpPr>
        <p:spPr>
          <a:xfrm>
            <a:off x="696913" y="332601"/>
            <a:ext cx="942566" cy="276999"/>
          </a:xfrm>
        </p:spPr>
        <p:txBody>
          <a:bodyPr/>
          <a:lstStyle/>
          <a:p>
            <a:r>
              <a:rPr lang="en-US" dirty="0"/>
              <a:t>July 2019</a:t>
            </a:r>
          </a:p>
        </p:txBody>
      </p:sp>
      <p:sp>
        <p:nvSpPr>
          <p:cNvPr id="8" name="Rectangle 3"/>
          <p:cNvSpPr txBox="1">
            <a:spLocks noChangeArrowheads="1"/>
          </p:cNvSpPr>
          <p:nvPr/>
        </p:nvSpPr>
        <p:spPr>
          <a:xfrm>
            <a:off x="381000" y="1371600"/>
            <a:ext cx="8458200" cy="5029200"/>
          </a:xfrm>
          <a:prstGeom prst="rect">
            <a:avLst/>
          </a:prstGeom>
          <a:noFill/>
          <a:ln/>
        </p:spPr>
        <p:txBody>
          <a:bodyPr>
            <a:normAutofit fontScale="85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The </a:t>
            </a:r>
            <a:r>
              <a:rPr lang="en-US" sz="2000" b="0" kern="0" dirty="0"/>
              <a:t>main issue in 802.11be is related to the larger number of streams (16) that is </a:t>
            </a:r>
            <a:r>
              <a:rPr lang="en-US" sz="2000" b="0" kern="0" dirty="0" smtClean="0"/>
              <a:t>being considered, which </a:t>
            </a:r>
            <a:r>
              <a:rPr lang="en-US" sz="2000" b="0" kern="0" dirty="0"/>
              <a:t>implies both larger MIMO schemes and larger MU-MIMO groups</a:t>
            </a:r>
          </a:p>
          <a:p>
            <a:pPr>
              <a:lnSpc>
                <a:spcPct val="110000"/>
              </a:lnSpc>
              <a:spcBef>
                <a:spcPts val="600"/>
              </a:spcBef>
              <a:spcAft>
                <a:spcPts val="600"/>
              </a:spcAft>
            </a:pPr>
            <a:r>
              <a:rPr lang="en-US" sz="2000" b="0" kern="0" dirty="0"/>
              <a:t>The main impact on the beamforming procedure is a significant increase in </a:t>
            </a:r>
            <a:r>
              <a:rPr lang="en-US" sz="2000" b="0" kern="0" dirty="0" err="1"/>
              <a:t>precoder</a:t>
            </a:r>
            <a:r>
              <a:rPr lang="en-US" sz="2000" b="0" kern="0" dirty="0"/>
              <a:t> feedback size caused by the larger channel </a:t>
            </a:r>
            <a:r>
              <a:rPr lang="en-US" sz="2000" b="0" kern="0" dirty="0" smtClean="0"/>
              <a:t>matrix, while b</a:t>
            </a:r>
            <a:r>
              <a:rPr lang="en-US" sz="2100" b="0" kern="0" dirty="0" smtClean="0"/>
              <a:t>ackward </a:t>
            </a:r>
            <a:r>
              <a:rPr lang="en-US" sz="2100" b="0" kern="0" dirty="0"/>
              <a:t>compatibility requires to maintain </a:t>
            </a:r>
            <a:r>
              <a:rPr lang="en-US" sz="2100" b="0" kern="0" dirty="0" smtClean="0"/>
              <a:t>SVD </a:t>
            </a:r>
            <a:r>
              <a:rPr lang="en-US" sz="2100" b="0" kern="0" dirty="0"/>
              <a:t>based beamforming</a:t>
            </a:r>
          </a:p>
          <a:p>
            <a:pPr>
              <a:lnSpc>
                <a:spcPct val="110000"/>
              </a:lnSpc>
              <a:spcBef>
                <a:spcPts val="600"/>
              </a:spcBef>
              <a:spcAft>
                <a:spcPts val="600"/>
              </a:spcAft>
            </a:pPr>
            <a:r>
              <a:rPr lang="en-US" altLang="zh-CN" sz="2000" b="0" kern="0" dirty="0" smtClean="0"/>
              <a:t>We </a:t>
            </a:r>
            <a:r>
              <a:rPr lang="en-US" altLang="zh-CN" sz="2000" b="0" kern="0" dirty="0"/>
              <a:t>believe that practical and theoretical experience achieved during the evolution of 802.11 </a:t>
            </a:r>
            <a:r>
              <a:rPr lang="en-US" altLang="zh-CN" sz="2000" b="0" kern="0" dirty="0" smtClean="0"/>
              <a:t>standards </a:t>
            </a:r>
            <a:r>
              <a:rPr lang="en-US" altLang="zh-CN" sz="2000" b="0" kern="0" dirty="0"/>
              <a:t>should be considered in </a:t>
            </a:r>
            <a:r>
              <a:rPr lang="en-US" altLang="zh-CN" sz="2000" b="0" kern="0" dirty="0" smtClean="0"/>
              <a:t>the </a:t>
            </a:r>
            <a:r>
              <a:rPr lang="en-US" altLang="zh-CN" sz="2000" b="0" kern="0" dirty="0"/>
              <a:t>design of the next generation schemes and </a:t>
            </a:r>
            <a:r>
              <a:rPr lang="en-US" altLang="zh-CN" sz="2000" b="0" kern="0" dirty="0" smtClean="0"/>
              <a:t>procedures </a:t>
            </a:r>
            <a:r>
              <a:rPr lang="en-US" sz="2000" b="0" kern="0" dirty="0"/>
              <a:t>with minimal required changes to existing hardware designs </a:t>
            </a:r>
          </a:p>
          <a:p>
            <a:pPr>
              <a:lnSpc>
                <a:spcPct val="110000"/>
              </a:lnSpc>
              <a:spcBef>
                <a:spcPts val="600"/>
              </a:spcBef>
              <a:spcAft>
                <a:spcPts val="600"/>
              </a:spcAft>
            </a:pPr>
            <a:r>
              <a:rPr lang="en-US" sz="2000" b="0" kern="0" dirty="0" smtClean="0"/>
              <a:t>The currently </a:t>
            </a:r>
            <a:r>
              <a:rPr lang="en-US" sz="2000" b="0" kern="0" dirty="0"/>
              <a:t>adopted </a:t>
            </a:r>
            <a:r>
              <a:rPr lang="en-US" sz="2000" b="0" kern="0" dirty="0" err="1"/>
              <a:t>beamfoming</a:t>
            </a:r>
            <a:r>
              <a:rPr lang="en-US" sz="2000" b="0" kern="0" dirty="0"/>
              <a:t> </a:t>
            </a:r>
            <a:r>
              <a:rPr lang="en-US" sz="2000" b="0" kern="0" dirty="0" smtClean="0"/>
              <a:t>procedure/mechanism is based on the following principles:</a:t>
            </a:r>
          </a:p>
          <a:p>
            <a:pPr lvl="1">
              <a:lnSpc>
                <a:spcPct val="110000"/>
              </a:lnSpc>
              <a:spcBef>
                <a:spcPts val="600"/>
              </a:spcBef>
              <a:spcAft>
                <a:spcPts val="600"/>
              </a:spcAft>
            </a:pPr>
            <a:r>
              <a:rPr lang="en-US" sz="1600" kern="0" dirty="0"/>
              <a:t>Explicit </a:t>
            </a:r>
            <a:r>
              <a:rPr lang="en-US" sz="1600" kern="0" dirty="0" smtClean="0"/>
              <a:t>Beamforming </a:t>
            </a:r>
            <a:r>
              <a:rPr lang="en-US" sz="1600" kern="0" dirty="0"/>
              <a:t>– </a:t>
            </a:r>
            <a:r>
              <a:rPr lang="en-US" sz="1600" kern="0" dirty="0" err="1"/>
              <a:t>precoder</a:t>
            </a:r>
            <a:r>
              <a:rPr lang="en-US" sz="1600" kern="0" dirty="0"/>
              <a:t> is obtained from </a:t>
            </a:r>
            <a:r>
              <a:rPr lang="en-US" sz="1600" kern="0" dirty="0" smtClean="0"/>
              <a:t>estimated channel matrix, </a:t>
            </a:r>
            <a:r>
              <a:rPr lang="en-US" sz="1600" kern="0" dirty="0"/>
              <a:t>reflecting </a:t>
            </a:r>
            <a:r>
              <a:rPr lang="en-US" sz="1600" kern="0" dirty="0" err="1"/>
              <a:t>Tx</a:t>
            </a:r>
            <a:r>
              <a:rPr lang="en-US" sz="1600" kern="0" dirty="0"/>
              <a:t> and Rx chains that are used </a:t>
            </a:r>
            <a:r>
              <a:rPr lang="en-US" sz="1600" kern="0" dirty="0" smtClean="0"/>
              <a:t>for data </a:t>
            </a:r>
            <a:r>
              <a:rPr lang="en-US" sz="1600" kern="0" dirty="0"/>
              <a:t>transmission</a:t>
            </a:r>
          </a:p>
          <a:p>
            <a:pPr lvl="1">
              <a:lnSpc>
                <a:spcPct val="110000"/>
              </a:lnSpc>
              <a:spcBef>
                <a:spcPts val="600"/>
              </a:spcBef>
              <a:spcAft>
                <a:spcPts val="600"/>
              </a:spcAft>
            </a:pPr>
            <a:r>
              <a:rPr lang="en-US" sz="1600" b="0" kern="0" dirty="0" smtClean="0"/>
              <a:t>SVD based </a:t>
            </a:r>
            <a:r>
              <a:rPr lang="en-US" sz="1600" b="0" kern="0" dirty="0" err="1" smtClean="0"/>
              <a:t>precoder</a:t>
            </a:r>
            <a:r>
              <a:rPr lang="en-US" sz="1600" b="0" kern="0" dirty="0" smtClean="0"/>
              <a:t> calculation – sounding procedure is based today </a:t>
            </a:r>
            <a:r>
              <a:rPr lang="en-US" sz="1600" kern="0" dirty="0" smtClean="0"/>
              <a:t>on applying SVD on the channel matrix at the </a:t>
            </a:r>
            <a:r>
              <a:rPr lang="en-US" sz="1600" kern="0" dirty="0" err="1" smtClean="0"/>
              <a:t>beamformee</a:t>
            </a:r>
            <a:r>
              <a:rPr lang="en-US" sz="1600" kern="0" dirty="0" smtClean="0"/>
              <a:t> side</a:t>
            </a:r>
          </a:p>
          <a:p>
            <a:pPr lvl="1">
              <a:lnSpc>
                <a:spcPct val="110000"/>
              </a:lnSpc>
              <a:spcBef>
                <a:spcPts val="600"/>
              </a:spcBef>
              <a:spcAft>
                <a:spcPts val="600"/>
              </a:spcAft>
            </a:pPr>
            <a:r>
              <a:rPr lang="en-US" sz="1600" b="0" kern="0" dirty="0" smtClean="0"/>
              <a:t>Compressed feedback – </a:t>
            </a:r>
            <a:r>
              <a:rPr lang="en-US" sz="1600" b="0" kern="0" dirty="0" err="1" smtClean="0"/>
              <a:t>precoder</a:t>
            </a:r>
            <a:r>
              <a:rPr lang="en-US" sz="1600" b="0" kern="0" dirty="0" smtClean="0"/>
              <a:t> is transmitted in compressed manner, and different compression schemes are defined by the standard</a:t>
            </a:r>
          </a:p>
        </p:txBody>
      </p:sp>
    </p:spTree>
    <p:extLst>
      <p:ext uri="{BB962C8B-B14F-4D97-AF65-F5344CB8AC3E}">
        <p14:creationId xmlns:p14="http://schemas.microsoft.com/office/powerpoint/2010/main" val="3430517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Wideband </a:t>
            </a:r>
            <a:r>
              <a:rPr lang="en-US" dirty="0" err="1" smtClean="0"/>
              <a:t>Beamforming</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4</a:t>
            </a:fld>
            <a:endParaRPr lang="en-US"/>
          </a:p>
        </p:txBody>
      </p:sp>
      <p:sp>
        <p:nvSpPr>
          <p:cNvPr id="9" name="Date Placeholder 3"/>
          <p:cNvSpPr>
            <a:spLocks noGrp="1"/>
          </p:cNvSpPr>
          <p:nvPr>
            <p:ph type="dt" sz="half" idx="10"/>
          </p:nvPr>
        </p:nvSpPr>
        <p:spPr>
          <a:xfrm>
            <a:off x="696913" y="332601"/>
            <a:ext cx="942566" cy="276999"/>
          </a:xfrm>
        </p:spPr>
        <p:txBody>
          <a:bodyPr/>
          <a:lstStyle/>
          <a:p>
            <a:r>
              <a:rPr lang="en-US" dirty="0"/>
              <a:t>July 2019</a:t>
            </a:r>
          </a:p>
        </p:txBody>
      </p:sp>
      <p:sp>
        <p:nvSpPr>
          <p:cNvPr id="10" name="Rectangle 3"/>
          <p:cNvSpPr txBox="1">
            <a:spLocks noChangeArrowheads="1"/>
          </p:cNvSpPr>
          <p:nvPr/>
        </p:nvSpPr>
        <p:spPr>
          <a:xfrm>
            <a:off x="381000" y="1371600"/>
            <a:ext cx="8458200" cy="5029200"/>
          </a:xfrm>
          <a:prstGeom prst="rect">
            <a:avLst/>
          </a:prstGeom>
          <a:noFill/>
          <a:ln/>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Today the </a:t>
            </a:r>
            <a:r>
              <a:rPr lang="en-US" sz="2000" b="0" kern="0" dirty="0" err="1" smtClean="0"/>
              <a:t>precoder</a:t>
            </a:r>
            <a:r>
              <a:rPr lang="en-US" sz="2000" b="0" kern="0" dirty="0" smtClean="0"/>
              <a:t> is calculated in frequency domain </a:t>
            </a:r>
            <a:br>
              <a:rPr lang="en-US" sz="2000" b="0" kern="0" dirty="0" smtClean="0"/>
            </a:br>
            <a:r>
              <a:rPr lang="en-US" sz="2000" b="0" kern="0" dirty="0" smtClean="0"/>
              <a:t>per tone (or per group of tones based on the Ng value)</a:t>
            </a:r>
          </a:p>
          <a:p>
            <a:pPr>
              <a:lnSpc>
                <a:spcPct val="110000"/>
              </a:lnSpc>
              <a:spcBef>
                <a:spcPts val="600"/>
              </a:spcBef>
              <a:spcAft>
                <a:spcPts val="600"/>
              </a:spcAft>
            </a:pPr>
            <a:r>
              <a:rPr lang="en-US" sz="2000" b="0" kern="0" dirty="0" smtClean="0"/>
              <a:t>However, in many scenarios a wideband </a:t>
            </a:r>
            <a:r>
              <a:rPr lang="en-US" sz="2000" b="0" kern="0" dirty="0" err="1" smtClean="0"/>
              <a:t>precoder</a:t>
            </a:r>
            <a:r>
              <a:rPr lang="en-US" sz="2000" b="0" kern="0" dirty="0" smtClean="0"/>
              <a:t> </a:t>
            </a:r>
            <a:br>
              <a:rPr lang="en-US" sz="2000" b="0" kern="0" dirty="0" smtClean="0"/>
            </a:br>
            <a:r>
              <a:rPr lang="en-US" sz="2000" b="0" kern="0" dirty="0" smtClean="0"/>
              <a:t>(same for the large group of tones or entire BW, also </a:t>
            </a:r>
            <a:br>
              <a:rPr lang="en-US" sz="2000" b="0" kern="0" dirty="0" smtClean="0"/>
            </a:br>
            <a:r>
              <a:rPr lang="en-US" sz="2000" b="0" kern="0" dirty="0" smtClean="0"/>
              <a:t>known as time-domain </a:t>
            </a:r>
            <a:r>
              <a:rPr lang="en-US" sz="2000" b="0" kern="0" dirty="0" err="1" smtClean="0"/>
              <a:t>precoder</a:t>
            </a:r>
            <a:r>
              <a:rPr lang="en-US" sz="2000" b="0" kern="0" dirty="0" smtClean="0"/>
              <a:t>) may be applied with </a:t>
            </a:r>
            <a:br>
              <a:rPr lang="en-US" sz="2000" b="0" kern="0" dirty="0" smtClean="0"/>
            </a:br>
            <a:r>
              <a:rPr lang="en-US" sz="2000" b="0" kern="0" dirty="0" smtClean="0"/>
              <a:t>relatively small degradation in the performance</a:t>
            </a:r>
          </a:p>
          <a:p>
            <a:pPr>
              <a:lnSpc>
                <a:spcPct val="110000"/>
              </a:lnSpc>
              <a:spcBef>
                <a:spcPts val="600"/>
              </a:spcBef>
              <a:spcAft>
                <a:spcPts val="600"/>
              </a:spcAft>
            </a:pPr>
            <a:r>
              <a:rPr lang="en-US" sz="2000" b="0" kern="0" dirty="0" smtClean="0"/>
              <a:t>There are several techniques to obtain such a wideband </a:t>
            </a:r>
            <a:br>
              <a:rPr lang="en-US" sz="2000" b="0" kern="0" dirty="0" smtClean="0"/>
            </a:br>
            <a:r>
              <a:rPr lang="en-US" sz="2000" b="0" kern="0" dirty="0" err="1" smtClean="0"/>
              <a:t>precoder</a:t>
            </a:r>
            <a:r>
              <a:rPr lang="en-US" sz="2000" b="0" kern="0" dirty="0" smtClean="0"/>
              <a:t> (a simple example is averaging a channel/</a:t>
            </a:r>
            <a:r>
              <a:rPr lang="en-US" sz="2000" b="0" kern="0" dirty="0" err="1" smtClean="0"/>
              <a:t>precoder</a:t>
            </a:r>
            <a:r>
              <a:rPr lang="en-US" sz="2000" b="0" kern="0" dirty="0" smtClean="0"/>
              <a:t> </a:t>
            </a:r>
            <a:br>
              <a:rPr lang="en-US" sz="2000" b="0" kern="0" dirty="0" smtClean="0"/>
            </a:br>
            <a:r>
              <a:rPr lang="en-US" sz="2000" b="0" kern="0" dirty="0" smtClean="0"/>
              <a:t>over all the tones, similar to large Ng value)</a:t>
            </a:r>
          </a:p>
          <a:p>
            <a:pPr>
              <a:lnSpc>
                <a:spcPct val="110000"/>
              </a:lnSpc>
              <a:spcBef>
                <a:spcPts val="600"/>
              </a:spcBef>
              <a:spcAft>
                <a:spcPts val="600"/>
              </a:spcAft>
            </a:pPr>
            <a:r>
              <a:rPr lang="en-US" sz="2000" b="0" kern="0" dirty="0" smtClean="0"/>
              <a:t>The main advantage of wideband precoding is the very </a:t>
            </a:r>
            <a:br>
              <a:rPr lang="en-US" sz="2000" b="0" kern="0" dirty="0" smtClean="0"/>
            </a:br>
            <a:r>
              <a:rPr lang="en-US" sz="2000" b="0" kern="0" dirty="0" smtClean="0"/>
              <a:t>small size of feedback that is required to be transmitted </a:t>
            </a:r>
            <a:br>
              <a:rPr lang="en-US" sz="2000" b="0" kern="0" dirty="0" smtClean="0"/>
            </a:br>
            <a:r>
              <a:rPr lang="en-US" sz="2000" b="0" kern="0" dirty="0" smtClean="0"/>
              <a:t>(can allow larger number of bits to be used in order to</a:t>
            </a:r>
            <a:br>
              <a:rPr lang="en-US" sz="2000" b="0" kern="0" dirty="0" smtClean="0"/>
            </a:br>
            <a:r>
              <a:rPr lang="en-US" sz="2000" b="0" kern="0" dirty="0" smtClean="0"/>
              <a:t>preserve the accuracy)</a:t>
            </a:r>
          </a:p>
          <a:p>
            <a:pPr>
              <a:lnSpc>
                <a:spcPct val="110000"/>
              </a:lnSpc>
              <a:spcBef>
                <a:spcPts val="600"/>
              </a:spcBef>
              <a:spcAft>
                <a:spcPts val="600"/>
              </a:spcAft>
            </a:pPr>
            <a:r>
              <a:rPr lang="en-US" sz="2000" b="0" kern="0" dirty="0"/>
              <a:t>The results (see </a:t>
            </a:r>
            <a:r>
              <a:rPr lang="en-US" sz="2000" b="0" kern="0" dirty="0" smtClean="0"/>
              <a:t>on the right) </a:t>
            </a:r>
            <a:r>
              <a:rPr lang="en-US" sz="2000" b="0" kern="0" dirty="0"/>
              <a:t>show that wideband </a:t>
            </a:r>
            <a:r>
              <a:rPr lang="en-US" sz="2000" b="0" kern="0" dirty="0" smtClean="0"/>
              <a:t/>
            </a:r>
            <a:br>
              <a:rPr lang="en-US" sz="2000" b="0" kern="0" dirty="0" smtClean="0"/>
            </a:br>
            <a:r>
              <a:rPr lang="en-US" sz="2000" b="0" kern="0" dirty="0" err="1" smtClean="0"/>
              <a:t>precoding</a:t>
            </a:r>
            <a:r>
              <a:rPr lang="en-US" sz="2000" b="0" kern="0" dirty="0" smtClean="0"/>
              <a:t> yields </a:t>
            </a:r>
            <a:r>
              <a:rPr lang="en-US" sz="2000" b="0" kern="0" dirty="0"/>
              <a:t>a reasonable degradation (~2dB) </a:t>
            </a:r>
            <a:r>
              <a:rPr lang="en-US" sz="2000" b="0" kern="0" dirty="0" smtClean="0"/>
              <a:t>that </a:t>
            </a:r>
            <a:br>
              <a:rPr lang="en-US" sz="2000" b="0" kern="0" dirty="0" smtClean="0"/>
            </a:br>
            <a:r>
              <a:rPr lang="en-US" sz="2000" b="0" kern="0" dirty="0" smtClean="0"/>
              <a:t>introduces </a:t>
            </a:r>
            <a:r>
              <a:rPr lang="en-US" sz="2000" b="0" kern="0" dirty="0"/>
              <a:t>a </a:t>
            </a:r>
            <a:r>
              <a:rPr lang="en-US" sz="2000" b="0" kern="0" dirty="0" smtClean="0"/>
              <a:t>trade-off between </a:t>
            </a:r>
            <a:r>
              <a:rPr lang="en-US" sz="2000" b="0" kern="0" dirty="0"/>
              <a:t>feedback </a:t>
            </a:r>
            <a:r>
              <a:rPr lang="en-US" sz="2000" b="0" kern="0" dirty="0" smtClean="0"/>
              <a:t>size </a:t>
            </a:r>
            <a:r>
              <a:rPr lang="en-US" sz="2000" b="0" kern="0" dirty="0"/>
              <a:t>overhead </a:t>
            </a:r>
            <a:r>
              <a:rPr lang="en-US" sz="2000" b="0" kern="0" dirty="0" smtClean="0"/>
              <a:t/>
            </a:r>
            <a:br>
              <a:rPr lang="en-US" sz="2000" b="0" kern="0" dirty="0" smtClean="0"/>
            </a:br>
            <a:r>
              <a:rPr lang="en-US" sz="2000" b="0" kern="0" dirty="0" smtClean="0"/>
              <a:t>and PER</a:t>
            </a:r>
            <a:endParaRPr lang="en-US" sz="2000" b="0" kern="0" dirty="0"/>
          </a:p>
        </p:txBody>
      </p:sp>
      <p:pic>
        <p:nvPicPr>
          <p:cNvPr id="7" name="Picture 6"/>
          <p:cNvPicPr>
            <a:picLocks noChangeAspect="1"/>
          </p:cNvPicPr>
          <p:nvPr/>
        </p:nvPicPr>
        <p:blipFill>
          <a:blip r:embed="rId2"/>
          <a:stretch>
            <a:fillRect/>
          </a:stretch>
        </p:blipFill>
        <p:spPr>
          <a:xfrm>
            <a:off x="5675812" y="1357950"/>
            <a:ext cx="3705492" cy="2667000"/>
          </a:xfrm>
          <a:prstGeom prst="rect">
            <a:avLst/>
          </a:prstGeom>
        </p:spPr>
      </p:pic>
      <p:sp>
        <p:nvSpPr>
          <p:cNvPr id="8" name="TextBox 7"/>
          <p:cNvSpPr txBox="1"/>
          <p:nvPr/>
        </p:nvSpPr>
        <p:spPr>
          <a:xfrm>
            <a:off x="6283609" y="1252403"/>
            <a:ext cx="2755883" cy="261610"/>
          </a:xfrm>
          <a:prstGeom prst="rect">
            <a:avLst/>
          </a:prstGeom>
          <a:noFill/>
        </p:spPr>
        <p:txBody>
          <a:bodyPr wrap="none" rtlCol="0">
            <a:spAutoFit/>
          </a:bodyPr>
          <a:lstStyle/>
          <a:p>
            <a:r>
              <a:rPr lang="en-US" sz="1100" dirty="0" smtClean="0"/>
              <a:t>SU MIMO, </a:t>
            </a:r>
            <a:r>
              <a:rPr lang="en-US" sz="1100" dirty="0" err="1" smtClean="0"/>
              <a:t>TGnD</a:t>
            </a:r>
            <a:r>
              <a:rPr lang="en-US" sz="1100" dirty="0" smtClean="0"/>
              <a:t>, </a:t>
            </a:r>
            <a:r>
              <a:rPr lang="en-US" sz="1100" dirty="0" err="1" smtClean="0"/>
              <a:t>Nss</a:t>
            </a:r>
            <a:r>
              <a:rPr lang="en-US" sz="1100" dirty="0" smtClean="0"/>
              <a:t> = 2, 8 </a:t>
            </a:r>
            <a:r>
              <a:rPr lang="en-US" sz="1100" dirty="0" err="1" smtClean="0"/>
              <a:t>Tx</a:t>
            </a:r>
            <a:r>
              <a:rPr lang="en-US" sz="1100" dirty="0" smtClean="0"/>
              <a:t> Ant, MCS4</a:t>
            </a:r>
            <a:endParaRPr lang="en-US" sz="1100" dirty="0"/>
          </a:p>
        </p:txBody>
      </p:sp>
      <p:cxnSp>
        <p:nvCxnSpPr>
          <p:cNvPr id="11" name="Straight Arrow Connector 10"/>
          <p:cNvCxnSpPr/>
          <p:nvPr/>
        </p:nvCxnSpPr>
        <p:spPr bwMode="auto">
          <a:xfrm>
            <a:off x="7239000" y="2526573"/>
            <a:ext cx="1145005" cy="0"/>
          </a:xfrm>
          <a:prstGeom prst="straightConnector1">
            <a:avLst/>
          </a:prstGeom>
          <a:solidFill>
            <a:schemeClr val="accent1"/>
          </a:solidFill>
          <a:ln w="28575" cap="flat" cmpd="sng" algn="ctr">
            <a:solidFill>
              <a:schemeClr val="tx1"/>
            </a:solidFill>
            <a:prstDash val="solid"/>
            <a:round/>
            <a:headEnd type="triangle"/>
            <a:tailEnd type="triangle"/>
          </a:ln>
          <a:effectLst/>
        </p:spPr>
      </p:cxnSp>
      <p:sp>
        <p:nvSpPr>
          <p:cNvPr id="12" name="TextBox 11"/>
          <p:cNvSpPr txBox="1"/>
          <p:nvPr/>
        </p:nvSpPr>
        <p:spPr>
          <a:xfrm>
            <a:off x="7532432" y="2223447"/>
            <a:ext cx="524503" cy="276999"/>
          </a:xfrm>
          <a:prstGeom prst="rect">
            <a:avLst/>
          </a:prstGeom>
          <a:noFill/>
        </p:spPr>
        <p:txBody>
          <a:bodyPr wrap="none" rtlCol="0">
            <a:spAutoFit/>
          </a:bodyPr>
          <a:lstStyle/>
          <a:p>
            <a:r>
              <a:rPr lang="en-US" smtClean="0"/>
              <a:t>~8dB</a:t>
            </a:r>
            <a:endParaRPr lang="en-US"/>
          </a:p>
        </p:txBody>
      </p:sp>
      <p:pic>
        <p:nvPicPr>
          <p:cNvPr id="13" name="Picture 12"/>
          <p:cNvPicPr>
            <a:picLocks noChangeAspect="1"/>
          </p:cNvPicPr>
          <p:nvPr/>
        </p:nvPicPr>
        <p:blipFill>
          <a:blip r:embed="rId3"/>
          <a:stretch>
            <a:fillRect/>
          </a:stretch>
        </p:blipFill>
        <p:spPr>
          <a:xfrm>
            <a:off x="5867400" y="3886200"/>
            <a:ext cx="3462743" cy="2634911"/>
          </a:xfrm>
          <a:prstGeom prst="rect">
            <a:avLst/>
          </a:prstGeom>
        </p:spPr>
      </p:pic>
      <p:sp>
        <p:nvSpPr>
          <p:cNvPr id="14" name="TextBox 13"/>
          <p:cNvSpPr txBox="1"/>
          <p:nvPr/>
        </p:nvSpPr>
        <p:spPr>
          <a:xfrm>
            <a:off x="6303969" y="3809951"/>
            <a:ext cx="2826415" cy="261610"/>
          </a:xfrm>
          <a:prstGeom prst="rect">
            <a:avLst/>
          </a:prstGeom>
          <a:noFill/>
        </p:spPr>
        <p:txBody>
          <a:bodyPr wrap="none" rtlCol="0">
            <a:spAutoFit/>
          </a:bodyPr>
          <a:lstStyle/>
          <a:p>
            <a:r>
              <a:rPr lang="en-US" sz="1100" dirty="0" smtClean="0"/>
              <a:t>SU MIMO, </a:t>
            </a:r>
            <a:r>
              <a:rPr lang="en-US" sz="1100" dirty="0" err="1" smtClean="0"/>
              <a:t>TGnD</a:t>
            </a:r>
            <a:r>
              <a:rPr lang="en-US" sz="1100" dirty="0" smtClean="0"/>
              <a:t>, </a:t>
            </a:r>
            <a:r>
              <a:rPr lang="en-US" sz="1100" dirty="0" err="1" smtClean="0"/>
              <a:t>Nss</a:t>
            </a:r>
            <a:r>
              <a:rPr lang="en-US" sz="1100" dirty="0" smtClean="0"/>
              <a:t> = 2, 16 </a:t>
            </a:r>
            <a:r>
              <a:rPr lang="en-US" sz="1100" dirty="0" err="1" smtClean="0"/>
              <a:t>Tx</a:t>
            </a:r>
            <a:r>
              <a:rPr lang="en-US" sz="1100" dirty="0" smtClean="0"/>
              <a:t> Ant, MCS4</a:t>
            </a:r>
            <a:endParaRPr lang="en-US" sz="1100" dirty="0"/>
          </a:p>
        </p:txBody>
      </p:sp>
      <p:cxnSp>
        <p:nvCxnSpPr>
          <p:cNvPr id="15" name="Straight Arrow Connector 14"/>
          <p:cNvCxnSpPr/>
          <p:nvPr/>
        </p:nvCxnSpPr>
        <p:spPr bwMode="auto">
          <a:xfrm>
            <a:off x="6885522" y="4885202"/>
            <a:ext cx="1385457" cy="0"/>
          </a:xfrm>
          <a:prstGeom prst="straightConnector1">
            <a:avLst/>
          </a:prstGeom>
          <a:solidFill>
            <a:schemeClr val="accent1"/>
          </a:solidFill>
          <a:ln w="28575" cap="flat" cmpd="sng" algn="ctr">
            <a:solidFill>
              <a:schemeClr val="tx1"/>
            </a:solidFill>
            <a:prstDash val="solid"/>
            <a:round/>
            <a:headEnd type="triangle"/>
            <a:tailEnd type="triangle"/>
          </a:ln>
          <a:effectLst/>
        </p:spPr>
      </p:cxnSp>
      <p:sp>
        <p:nvSpPr>
          <p:cNvPr id="16" name="TextBox 15"/>
          <p:cNvSpPr txBox="1"/>
          <p:nvPr/>
        </p:nvSpPr>
        <p:spPr>
          <a:xfrm>
            <a:off x="7260184" y="4604655"/>
            <a:ext cx="601447" cy="276999"/>
          </a:xfrm>
          <a:prstGeom prst="rect">
            <a:avLst/>
          </a:prstGeom>
          <a:noFill/>
        </p:spPr>
        <p:txBody>
          <a:bodyPr wrap="none" rtlCol="0">
            <a:spAutoFit/>
          </a:bodyPr>
          <a:lstStyle/>
          <a:p>
            <a:r>
              <a:rPr lang="en-US" dirty="0" smtClean="0"/>
              <a:t>~10dB</a:t>
            </a:r>
            <a:endParaRPr lang="en-US" dirty="0"/>
          </a:p>
        </p:txBody>
      </p:sp>
    </p:spTree>
    <p:extLst>
      <p:ext uri="{BB962C8B-B14F-4D97-AF65-F5344CB8AC3E}">
        <p14:creationId xmlns:p14="http://schemas.microsoft.com/office/powerpoint/2010/main" val="2196853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Mixed </a:t>
            </a:r>
            <a:r>
              <a:rPr lang="en-US" dirty="0" err="1" smtClean="0"/>
              <a:t>Beamforming</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5</a:t>
            </a:fld>
            <a:endParaRPr lang="en-US"/>
          </a:p>
        </p:txBody>
      </p:sp>
      <p:sp>
        <p:nvSpPr>
          <p:cNvPr id="9" name="Date Placeholder 3"/>
          <p:cNvSpPr>
            <a:spLocks noGrp="1"/>
          </p:cNvSpPr>
          <p:nvPr>
            <p:ph type="dt" sz="half" idx="10"/>
          </p:nvPr>
        </p:nvSpPr>
        <p:spPr>
          <a:xfrm>
            <a:off x="696913" y="332601"/>
            <a:ext cx="942566" cy="276999"/>
          </a:xfrm>
        </p:spPr>
        <p:txBody>
          <a:bodyPr/>
          <a:lstStyle/>
          <a:p>
            <a:r>
              <a:rPr lang="en-US" dirty="0"/>
              <a:t>July 2019</a:t>
            </a:r>
          </a:p>
        </p:txBody>
      </p:sp>
      <p:sp>
        <p:nvSpPr>
          <p:cNvPr id="10" name="Rectangle 3"/>
          <p:cNvSpPr txBox="1">
            <a:spLocks noChangeArrowheads="1"/>
          </p:cNvSpPr>
          <p:nvPr/>
        </p:nvSpPr>
        <p:spPr>
          <a:xfrm>
            <a:off x="381000" y="1371600"/>
            <a:ext cx="8458200" cy="5029200"/>
          </a:xfrm>
          <a:prstGeom prst="rect">
            <a:avLst/>
          </a:prstGeom>
          <a:noFill/>
          <a:ln/>
        </p:spPr>
        <p:txBody>
          <a:bodyPr>
            <a:normAutofit fontScale="85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Though wideband precoding provides a very attractive solution in terms of feedback size, it leads to a degradation in case of large MIMO schemes and MU-MIMO</a:t>
            </a:r>
          </a:p>
          <a:p>
            <a:pPr>
              <a:lnSpc>
                <a:spcPct val="110000"/>
              </a:lnSpc>
              <a:spcBef>
                <a:spcPts val="600"/>
              </a:spcBef>
              <a:spcAft>
                <a:spcPts val="600"/>
              </a:spcAft>
            </a:pPr>
            <a:r>
              <a:rPr lang="en-US" sz="2000" b="0" kern="0" dirty="0" smtClean="0"/>
              <a:t>One possible solution is mixed beamforming</a:t>
            </a:r>
            <a:br>
              <a:rPr lang="en-US" sz="2000" b="0" kern="0" dirty="0" smtClean="0"/>
            </a:br>
            <a:r>
              <a:rPr lang="en-US" sz="2000" b="0" kern="0" dirty="0" smtClean="0"/>
              <a:t>(digitally implemented hybrid beamforming) </a:t>
            </a:r>
            <a:br>
              <a:rPr lang="en-US" sz="2000" b="0" kern="0" dirty="0" smtClean="0"/>
            </a:br>
            <a:r>
              <a:rPr lang="en-US" sz="2000" b="0" kern="0" dirty="0" smtClean="0"/>
              <a:t>where the narrowband </a:t>
            </a:r>
            <a:r>
              <a:rPr lang="en-US" sz="2000" b="0" kern="0" dirty="0" err="1" smtClean="0"/>
              <a:t>precoder</a:t>
            </a:r>
            <a:r>
              <a:rPr lang="en-US" sz="2000" b="0" kern="0" dirty="0" smtClean="0"/>
              <a:t> is calculated </a:t>
            </a:r>
            <a:br>
              <a:rPr lang="en-US" sz="2000" b="0" kern="0" dirty="0" smtClean="0"/>
            </a:br>
            <a:r>
              <a:rPr lang="en-US" sz="2000" b="0" kern="0" dirty="0" smtClean="0"/>
              <a:t>on top of the wideband </a:t>
            </a:r>
            <a:r>
              <a:rPr lang="en-US" sz="2000" b="0" kern="0" dirty="0" err="1" smtClean="0"/>
              <a:t>precoder</a:t>
            </a:r>
            <a:endParaRPr lang="en-US" sz="2000" b="0" kern="0" dirty="0"/>
          </a:p>
          <a:p>
            <a:pPr>
              <a:lnSpc>
                <a:spcPct val="110000"/>
              </a:lnSpc>
              <a:spcBef>
                <a:spcPts val="600"/>
              </a:spcBef>
              <a:spcAft>
                <a:spcPts val="600"/>
              </a:spcAft>
            </a:pPr>
            <a:r>
              <a:rPr lang="en-US" sz="2000" b="0" kern="0" dirty="0" smtClean="0"/>
              <a:t>In the ensuing discussion we will use the term </a:t>
            </a:r>
            <a:br>
              <a:rPr lang="en-US" sz="2000" b="0" kern="0" dirty="0" smtClean="0"/>
            </a:br>
            <a:r>
              <a:rPr lang="en-US" sz="2000" b="0" kern="0" dirty="0" smtClean="0"/>
              <a:t>“narrowband </a:t>
            </a:r>
            <a:r>
              <a:rPr lang="en-US" sz="2000" b="0" kern="0" dirty="0" err="1" smtClean="0"/>
              <a:t>precoder</a:t>
            </a:r>
            <a:r>
              <a:rPr lang="en-US" sz="2000" b="0" kern="0" dirty="0" smtClean="0"/>
              <a:t> “ only in connection with</a:t>
            </a:r>
            <a:br>
              <a:rPr lang="en-US" sz="2000" b="0" kern="0" dirty="0" smtClean="0"/>
            </a:br>
            <a:r>
              <a:rPr lang="en-US" sz="2000" b="0" kern="0" dirty="0" smtClean="0"/>
              <a:t>mixed BF </a:t>
            </a:r>
          </a:p>
          <a:p>
            <a:pPr>
              <a:lnSpc>
                <a:spcPct val="110000"/>
              </a:lnSpc>
              <a:spcBef>
                <a:spcPts val="600"/>
              </a:spcBef>
              <a:spcAft>
                <a:spcPts val="600"/>
              </a:spcAft>
            </a:pPr>
            <a:r>
              <a:rPr lang="en-US" sz="2000" b="0" kern="0" dirty="0" smtClean="0"/>
              <a:t>Narrowband </a:t>
            </a:r>
            <a:r>
              <a:rPr lang="en-US" sz="2000" b="0" kern="0" dirty="0" err="1" smtClean="0"/>
              <a:t>precoder</a:t>
            </a:r>
            <a:r>
              <a:rPr lang="en-US" sz="2000" b="0" kern="0" dirty="0" smtClean="0"/>
              <a:t> matrix size is smaller than </a:t>
            </a:r>
            <a:br>
              <a:rPr lang="en-US" sz="2000" b="0" kern="0" dirty="0" smtClean="0"/>
            </a:br>
            <a:r>
              <a:rPr lang="en-US" sz="2000" b="0" kern="0" dirty="0" smtClean="0"/>
              <a:t>the regular per-tone </a:t>
            </a:r>
            <a:r>
              <a:rPr lang="en-US" sz="2000" b="0" kern="0" dirty="0" err="1" smtClean="0"/>
              <a:t>precoder</a:t>
            </a:r>
            <a:r>
              <a:rPr lang="en-US" sz="2000" b="0" kern="0" dirty="0" smtClean="0"/>
              <a:t> (K &lt; N) </a:t>
            </a:r>
            <a:endParaRPr lang="en-US" sz="2000" b="0" kern="0" dirty="0"/>
          </a:p>
          <a:p>
            <a:pPr>
              <a:lnSpc>
                <a:spcPct val="110000"/>
              </a:lnSpc>
              <a:spcBef>
                <a:spcPts val="600"/>
              </a:spcBef>
              <a:spcAft>
                <a:spcPts val="600"/>
              </a:spcAft>
            </a:pPr>
            <a:r>
              <a:rPr lang="en-US" sz="2000" b="0" kern="0" dirty="0" smtClean="0"/>
              <a:t>This technique leads to smaller per-tone</a:t>
            </a:r>
            <a:br>
              <a:rPr lang="en-US" sz="2000" b="0" kern="0" dirty="0" smtClean="0"/>
            </a:br>
            <a:r>
              <a:rPr lang="en-US" sz="2000" b="0" kern="0" dirty="0" err="1" smtClean="0"/>
              <a:t>precoders</a:t>
            </a:r>
            <a:r>
              <a:rPr lang="en-US" sz="2000" b="0" kern="0" dirty="0" smtClean="0"/>
              <a:t> (more than 50% feedback size</a:t>
            </a:r>
            <a:br>
              <a:rPr lang="en-US" sz="2000" b="0" kern="0" dirty="0" smtClean="0"/>
            </a:br>
            <a:r>
              <a:rPr lang="en-US" sz="2000" b="0" kern="0" dirty="0" smtClean="0"/>
              <a:t>reduction compared with regular per-tone </a:t>
            </a:r>
            <a:r>
              <a:rPr lang="en-US" sz="2000" b="0" kern="0" dirty="0" err="1" smtClean="0"/>
              <a:t>precoder</a:t>
            </a:r>
            <a:r>
              <a:rPr lang="en-US" sz="2000" b="0" kern="0" dirty="0" smtClean="0"/>
              <a:t>)</a:t>
            </a:r>
            <a:br>
              <a:rPr lang="en-US" sz="2000" b="0" kern="0" dirty="0" smtClean="0"/>
            </a:br>
            <a:r>
              <a:rPr lang="en-US" sz="2000" b="0" kern="0" dirty="0" smtClean="0"/>
              <a:t>while </a:t>
            </a:r>
            <a:r>
              <a:rPr lang="en-US" sz="2000" kern="0" dirty="0" smtClean="0"/>
              <a:t>all the basic building blocks of the</a:t>
            </a:r>
            <a:br>
              <a:rPr lang="en-US" sz="2000" kern="0" dirty="0" smtClean="0"/>
            </a:br>
            <a:r>
              <a:rPr lang="en-US" sz="2000" kern="0" dirty="0" smtClean="0"/>
              <a:t>existing beamforming procedure are preserved</a:t>
            </a:r>
          </a:p>
        </p:txBody>
      </p:sp>
      <p:sp>
        <p:nvSpPr>
          <p:cNvPr id="8" name="Rectangle 7"/>
          <p:cNvSpPr/>
          <p:nvPr/>
        </p:nvSpPr>
        <p:spPr bwMode="auto">
          <a:xfrm>
            <a:off x="5715000" y="2130585"/>
            <a:ext cx="3223489" cy="4191000"/>
          </a:xfrm>
          <a:prstGeom prst="rect">
            <a:avLst/>
          </a:prstGeom>
          <a:solidFill>
            <a:srgbClr val="FF0000">
              <a:alpha val="1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Rectangle 10"/>
          <p:cNvSpPr/>
          <p:nvPr/>
        </p:nvSpPr>
        <p:spPr bwMode="auto">
          <a:xfrm>
            <a:off x="6567053" y="2348589"/>
            <a:ext cx="914400" cy="50711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Channel Estimation</a:t>
            </a:r>
            <a:endParaRPr kumimoji="0" lang="en-US" sz="1200" b="0" i="0" u="none" strike="noStrike" cap="none" normalizeH="0" baseline="0" dirty="0">
              <a:ln>
                <a:noFill/>
              </a:ln>
              <a:solidFill>
                <a:schemeClr val="tx1"/>
              </a:solidFill>
              <a:effectLst/>
              <a:latin typeface="Times New Roman" charset="0"/>
            </a:endParaRPr>
          </a:p>
        </p:txBody>
      </p:sp>
      <p:cxnSp>
        <p:nvCxnSpPr>
          <p:cNvPr id="12" name="Straight Arrow Connector 11"/>
          <p:cNvCxnSpPr/>
          <p:nvPr/>
        </p:nvCxnSpPr>
        <p:spPr bwMode="auto">
          <a:xfrm>
            <a:off x="7024253" y="2918712"/>
            <a:ext cx="0" cy="2262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Rectangle 12"/>
          <p:cNvSpPr/>
          <p:nvPr/>
        </p:nvSpPr>
        <p:spPr bwMode="auto">
          <a:xfrm>
            <a:off x="6387522" y="3208221"/>
            <a:ext cx="1338773" cy="674964"/>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Wideband </a:t>
            </a:r>
            <a:r>
              <a:rPr lang="en-US" dirty="0" err="1"/>
              <a:t>P</a:t>
            </a:r>
            <a:r>
              <a:rPr lang="en-US" dirty="0" err="1" smtClean="0"/>
              <a:t>recoder</a:t>
            </a:r>
            <a:r>
              <a:rPr lang="en-US" dirty="0" smtClean="0"/>
              <a:t> Calculation</a:t>
            </a:r>
          </a:p>
        </p:txBody>
      </p:sp>
      <mc:AlternateContent xmlns:mc="http://schemas.openxmlformats.org/markup-compatibility/2006" xmlns:a14="http://schemas.microsoft.com/office/drawing/2010/main">
        <mc:Choice Requires="a14">
          <p:sp>
            <p:nvSpPr>
              <p:cNvPr id="14" name="Rectangle 13"/>
              <p:cNvSpPr/>
              <p:nvPr/>
            </p:nvSpPr>
            <p:spPr>
              <a:xfrm>
                <a:off x="7566865" y="2537264"/>
                <a:ext cx="1295424" cy="646331"/>
              </a:xfrm>
              <a:prstGeom prst="rect">
                <a:avLst/>
              </a:prstGeom>
            </p:spPr>
            <p:txBody>
              <a:bodyPr wrap="square" anchor="ctr">
                <a:spAutoFit/>
              </a:bodyPr>
              <a:lstStyle/>
              <a:p>
                <a:pPr algn="ctr"/>
                <a14:m>
                  <m:oMath xmlns:m="http://schemas.openxmlformats.org/officeDocument/2006/math">
                    <m:sSub>
                      <m:sSubPr>
                        <m:ctrlPr>
                          <a:rPr lang="en-US" b="1" i="1" smtClean="0">
                            <a:latin typeface="Cambria Math" panose="02040503050406030204" pitchFamily="18" charset="0"/>
                          </a:rPr>
                        </m:ctrlPr>
                      </m:sSubPr>
                      <m:e>
                        <m:r>
                          <a:rPr lang="en-US" b="1" i="1">
                            <a:latin typeface="Cambria Math"/>
                          </a:rPr>
                          <m:t>𝑯</m:t>
                        </m:r>
                      </m:e>
                      <m:sub>
                        <m:r>
                          <a:rPr lang="en-US" b="1" i="1" smtClean="0">
                            <a:latin typeface="Cambria Math" panose="02040503050406030204" pitchFamily="18" charset="0"/>
                          </a:rPr>
                          <m:t>𝒎</m:t>
                        </m:r>
                      </m:sub>
                    </m:sSub>
                  </m:oMath>
                </a14:m>
                <a:r>
                  <a:rPr lang="en-US" b="1" dirty="0" smtClean="0"/>
                  <a:t> - per tone </a:t>
                </a:r>
              </a:p>
              <a:p>
                <a:pPr algn="ctr"/>
                <a:r>
                  <a:rPr lang="en-US" b="1" dirty="0" smtClean="0"/>
                  <a:t>matrices of size </a:t>
                </a:r>
              </a:p>
              <a:p>
                <a:pPr algn="ctr"/>
                <a:r>
                  <a:rPr lang="en-US" b="1" dirty="0" err="1" smtClean="0"/>
                  <a:t>NxM</a:t>
                </a:r>
                <a:endParaRPr lang="en-US" b="1" dirty="0"/>
              </a:p>
            </p:txBody>
          </p:sp>
        </mc:Choice>
        <mc:Fallback xmlns="">
          <p:sp>
            <p:nvSpPr>
              <p:cNvPr id="14" name="Rectangle 13"/>
              <p:cNvSpPr>
                <a:spLocks noRot="1" noChangeAspect="1" noMove="1" noResize="1" noEditPoints="1" noAdjustHandles="1" noChangeArrowheads="1" noChangeShapeType="1" noTextEdit="1"/>
              </p:cNvSpPr>
              <p:nvPr/>
            </p:nvSpPr>
            <p:spPr>
              <a:xfrm>
                <a:off x="7566865" y="2537264"/>
                <a:ext cx="1295424" cy="646331"/>
              </a:xfrm>
              <a:prstGeom prst="rect">
                <a:avLst/>
              </a:prstGeom>
              <a:blipFill rotWithShape="0">
                <a:blip r:embed="rId2"/>
                <a:stretch>
                  <a:fillRect b="-75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bwMode="auto">
              <a:xfrm>
                <a:off x="6325546" y="4243191"/>
                <a:ext cx="1472650" cy="898377"/>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Narrowband Equivalent Matrix Calculation</a:t>
                </a:r>
              </a:p>
              <a:p>
                <a:pPr algn="ctr"/>
                <a14:m>
                  <m:oMath xmlns:m="http://schemas.openxmlformats.org/officeDocument/2006/math">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rPr>
                              <m:t>𝐻</m:t>
                            </m:r>
                          </m:e>
                        </m:acc>
                      </m:e>
                      <m:sub>
                        <m:r>
                          <a:rPr lang="en-US" i="1">
                            <a:latin typeface="Cambria Math" panose="02040503050406030204" pitchFamily="18" charset="0"/>
                          </a:rPr>
                          <m:t>𝑗</m:t>
                        </m:r>
                      </m:sub>
                    </m:sSub>
                    <m:r>
                      <a:rPr lang="en-US" i="1">
                        <a:latin typeface="Cambria Math"/>
                      </a:rPr>
                      <m:t>=</m:t>
                    </m:r>
                    <m:sSub>
                      <m:sSubPr>
                        <m:ctrlPr>
                          <a:rPr lang="en-US" i="1">
                            <a:latin typeface="Cambria Math" panose="02040503050406030204" pitchFamily="18" charset="0"/>
                          </a:rPr>
                        </m:ctrlPr>
                      </m:sSubPr>
                      <m:e>
                        <m:r>
                          <a:rPr lang="en-US" i="1">
                            <a:latin typeface="Cambria Math"/>
                          </a:rPr>
                          <m:t>𝐻</m:t>
                        </m:r>
                      </m:e>
                      <m:sub>
                        <m:r>
                          <a:rPr lang="en-US" b="0" i="1" smtClean="0">
                            <a:latin typeface="Cambria Math" panose="02040503050406030204" pitchFamily="18" charset="0"/>
                          </a:rPr>
                          <m:t>𝑗</m:t>
                        </m:r>
                      </m:sub>
                    </m:sSub>
                  </m:oMath>
                </a14:m>
                <a:r>
                  <a:rPr lang="en-US" dirty="0"/>
                  <a:t> </a:t>
                </a:r>
                <a14:m>
                  <m:oMath xmlns:m="http://schemas.openxmlformats.org/officeDocument/2006/math">
                    <m:sSub>
                      <m:sSubPr>
                        <m:ctrlPr>
                          <a:rPr lang="en-US" i="1">
                            <a:latin typeface="Cambria Math" panose="02040503050406030204" pitchFamily="18" charset="0"/>
                          </a:rPr>
                        </m:ctrlPr>
                      </m:sSubPr>
                      <m:e>
                        <m:r>
                          <a:rPr lang="en-US" i="1">
                            <a:latin typeface="Cambria Math"/>
                          </a:rPr>
                          <m:t>𝑉</m:t>
                        </m:r>
                      </m:e>
                      <m:sub>
                        <m:r>
                          <a:rPr lang="en-US" i="1">
                            <a:latin typeface="Cambria Math"/>
                          </a:rPr>
                          <m:t>𝑊𝐵</m:t>
                        </m:r>
                      </m:sub>
                    </m:sSub>
                  </m:oMath>
                </a14:m>
                <a:endParaRPr lang="en-US" dirty="0" smtClean="0"/>
              </a:p>
            </p:txBody>
          </p:sp>
        </mc:Choice>
        <mc:Fallback xmlns="">
          <p:sp>
            <p:nvSpPr>
              <p:cNvPr id="16" name="Rectangle 15"/>
              <p:cNvSpPr>
                <a:spLocks noRot="1" noChangeAspect="1" noMove="1" noResize="1" noEditPoints="1" noAdjustHandles="1" noChangeArrowheads="1" noChangeShapeType="1" noTextEdit="1"/>
              </p:cNvSpPr>
              <p:nvPr/>
            </p:nvSpPr>
            <p:spPr bwMode="auto">
              <a:xfrm>
                <a:off x="6325546" y="4243191"/>
                <a:ext cx="1472650" cy="898377"/>
              </a:xfrm>
              <a:prstGeom prst="rect">
                <a:avLst/>
              </a:prstGeom>
              <a:blipFill rotWithShape="0">
                <a:blip r:embed="rId3"/>
                <a:stretch>
                  <a:fillRect/>
                </a:stretch>
              </a:blipFill>
              <a:ln w="12700" cap="flat" cmpd="sng" algn="ctr">
                <a:solidFill>
                  <a:schemeClr val="tx1"/>
                </a:solidFill>
                <a:prstDash val="solid"/>
                <a:round/>
                <a:headEnd type="none" w="sm" len="sm"/>
                <a:tailEnd type="none" w="sm" len="sm"/>
              </a:ln>
              <a:effectLst/>
            </p:spPr>
            <p:txBody>
              <a:bodyPr/>
              <a:lstStyle/>
              <a:p>
                <a:r>
                  <a:rPr lang="en-US">
                    <a:noFill/>
                  </a:rPr>
                  <a:t> </a:t>
                </a:r>
              </a:p>
            </p:txBody>
          </p:sp>
        </mc:Fallback>
      </mc:AlternateContent>
      <p:sp>
        <p:nvSpPr>
          <p:cNvPr id="17" name="Rectangle 16"/>
          <p:cNvSpPr/>
          <p:nvPr/>
        </p:nvSpPr>
        <p:spPr bwMode="auto">
          <a:xfrm>
            <a:off x="6364128" y="5477691"/>
            <a:ext cx="1472650" cy="557822"/>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mtClean="0"/>
              <a:t>Narrowband Precoder Calculation</a:t>
            </a:r>
            <a:endParaRPr lang="en-US" dirty="0" smtClean="0"/>
          </a:p>
        </p:txBody>
      </p:sp>
      <p:cxnSp>
        <p:nvCxnSpPr>
          <p:cNvPr id="18" name="Straight Arrow Connector 17"/>
          <p:cNvCxnSpPr/>
          <p:nvPr/>
        </p:nvCxnSpPr>
        <p:spPr bwMode="auto">
          <a:xfrm>
            <a:off x="7056908" y="5181600"/>
            <a:ext cx="0" cy="27371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9" name="Straight Arrow Connector 18"/>
          <p:cNvCxnSpPr/>
          <p:nvPr/>
        </p:nvCxnSpPr>
        <p:spPr bwMode="auto">
          <a:xfrm>
            <a:off x="7039942" y="3928702"/>
            <a:ext cx="0" cy="27371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mc:AlternateContent xmlns:mc="http://schemas.openxmlformats.org/markup-compatibility/2006" xmlns:a14="http://schemas.microsoft.com/office/drawing/2010/main">
        <mc:Choice Requires="a14">
          <p:sp>
            <p:nvSpPr>
              <p:cNvPr id="21" name="Rectangle 20"/>
              <p:cNvSpPr/>
              <p:nvPr/>
            </p:nvSpPr>
            <p:spPr>
              <a:xfrm>
                <a:off x="7592678" y="3753534"/>
                <a:ext cx="1453856" cy="646331"/>
              </a:xfrm>
              <a:prstGeom prst="rect">
                <a:avLst/>
              </a:prstGeom>
            </p:spPr>
            <p:txBody>
              <a:bodyPr wrap="square" anchor="ctr">
                <a:spAutoFit/>
              </a:bodyPr>
              <a:lstStyle/>
              <a:p>
                <a:pPr algn="ctr"/>
                <a14:m>
                  <m:oMath xmlns:m="http://schemas.openxmlformats.org/officeDocument/2006/math">
                    <m:sSub>
                      <m:sSubPr>
                        <m:ctrlPr>
                          <a:rPr lang="en-US" sz="1200" b="1"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sSubPr>
                      <m:e>
                        <m:r>
                          <a:rPr lang="en-US" sz="1200" b="1"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𝑽</m:t>
                        </m:r>
                      </m:e>
                      <m:sub>
                        <m:r>
                          <a:rPr lang="en-US" sz="1200" b="1"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𝑾𝑩</m:t>
                        </m:r>
                      </m:sub>
                    </m:sSub>
                  </m:oMath>
                </a14:m>
                <a:r>
                  <a:rPr lang="en-US" sz="1200" b="1" dirty="0" smtClean="0"/>
                  <a:t> </a:t>
                </a:r>
                <a:r>
                  <a:rPr lang="en-US" b="1" dirty="0" smtClean="0"/>
                  <a:t>- wideband </a:t>
                </a:r>
                <a:r>
                  <a:rPr lang="en-US" b="1" dirty="0" err="1" smtClean="0"/>
                  <a:t>precoder</a:t>
                </a:r>
                <a:r>
                  <a:rPr lang="en-US" b="1" dirty="0" smtClean="0"/>
                  <a:t> of size </a:t>
                </a:r>
                <a:r>
                  <a:rPr lang="en-US" b="1" dirty="0" err="1" smtClean="0"/>
                  <a:t>MxK</a:t>
                </a:r>
                <a:r>
                  <a:rPr lang="en-US" sz="1200" b="1" dirty="0" smtClean="0"/>
                  <a:t> </a:t>
                </a:r>
                <a:endParaRPr lang="en-US" sz="1200" b="1" dirty="0"/>
              </a:p>
            </p:txBody>
          </p:sp>
        </mc:Choice>
        <mc:Fallback xmlns="">
          <p:sp>
            <p:nvSpPr>
              <p:cNvPr id="21" name="Rectangle 20"/>
              <p:cNvSpPr>
                <a:spLocks noRot="1" noChangeAspect="1" noMove="1" noResize="1" noEditPoints="1" noAdjustHandles="1" noChangeArrowheads="1" noChangeShapeType="1" noTextEdit="1"/>
              </p:cNvSpPr>
              <p:nvPr/>
            </p:nvSpPr>
            <p:spPr>
              <a:xfrm>
                <a:off x="7592678" y="3753534"/>
                <a:ext cx="1453856" cy="646331"/>
              </a:xfrm>
              <a:prstGeom prst="rect">
                <a:avLst/>
              </a:prstGeom>
              <a:blipFill rotWithShape="0">
                <a:blip r:embed="rId4"/>
                <a:stretch>
                  <a:fillRect b="-66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7326744" y="5253197"/>
                <a:ext cx="1659961" cy="1107996"/>
              </a:xfrm>
              <a:prstGeom prst="rect">
                <a:avLst/>
              </a:prstGeom>
            </p:spPr>
            <p:txBody>
              <a:bodyPr wrap="square">
                <a:spAutoFit/>
              </a:bodyPr>
              <a:lstStyle/>
              <a:p>
                <a:pPr lvl="1" algn="ctr">
                  <a:lnSpc>
                    <a:spcPct val="110000"/>
                  </a:lnSpc>
                  <a:spcBef>
                    <a:spcPts val="600"/>
                  </a:spcBef>
                  <a:spcAft>
                    <a:spcPts val="600"/>
                  </a:spcAft>
                  <a:buClr>
                    <a:schemeClr val="tx1">
                      <a:lumMod val="85000"/>
                      <a:lumOff val="15000"/>
                    </a:schemeClr>
                  </a:buClr>
                </a:pPr>
                <a14:m>
                  <m:oMath xmlns:m="http://schemas.openxmlformats.org/officeDocument/2006/math">
                    <m:sSub>
                      <m:sSubPr>
                        <m:ctrlPr>
                          <a:rPr lang="en-US" b="1"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sSubPr>
                      <m:e>
                        <m:r>
                          <a:rPr lang="en-US" b="1"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𝑽</m:t>
                        </m:r>
                      </m:e>
                      <m:sub>
                        <m:r>
                          <a:rPr lang="en-US" b="1"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𝑵𝑩</m:t>
                        </m:r>
                      </m:sub>
                    </m:sSub>
                  </m:oMath>
                </a14:m>
                <a:r>
                  <a:rPr lang="en-US" b="1" dirty="0" smtClean="0"/>
                  <a:t> of </a:t>
                </a:r>
                <a:r>
                  <a:rPr lang="en-US" b="1" dirty="0"/>
                  <a:t>size </a:t>
                </a:r>
                <a14:m>
                  <m:oMath xmlns:m="http://schemas.openxmlformats.org/officeDocument/2006/math">
                    <m:r>
                      <a:rPr lang="en-US" b="1" i="1">
                        <a:latin typeface="Cambria Math"/>
                        <a:ea typeface="Cambria Math"/>
                      </a:rPr>
                      <m:t>𝑲</m:t>
                    </m:r>
                    <m:r>
                      <a:rPr lang="en-US" i="1">
                        <a:latin typeface="Cambria Math" panose="02040503050406030204" pitchFamily="18" charset="0"/>
                        <a:ea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𝑵</m:t>
                        </m:r>
                      </m:e>
                      <m:sub>
                        <m:r>
                          <a:rPr lang="en-US" b="1" i="1">
                            <a:latin typeface="Cambria Math" panose="02040503050406030204" pitchFamily="18" charset="0"/>
                          </a:rPr>
                          <m:t>𝑺𝑺</m:t>
                        </m:r>
                      </m:sub>
                    </m:sSub>
                  </m:oMath>
                </a14:m>
                <a:r>
                  <a:rPr lang="he-IL" b="1" dirty="0"/>
                  <a:t> </a:t>
                </a:r>
                <a:r>
                  <a:rPr lang="en-US" b="1" dirty="0"/>
                  <a:t>(smaller than regular per-tone </a:t>
                </a:r>
                <a:r>
                  <a:rPr lang="en-US" b="1" dirty="0" err="1"/>
                  <a:t>precoder</a:t>
                </a:r>
                <a:r>
                  <a:rPr lang="en-US" b="1" dirty="0"/>
                  <a:t>!)</a:t>
                </a:r>
              </a:p>
            </p:txBody>
          </p:sp>
        </mc:Choice>
        <mc:Fallback xmlns="">
          <p:sp>
            <p:nvSpPr>
              <p:cNvPr id="6" name="Rectangle 5"/>
              <p:cNvSpPr>
                <a:spLocks noRot="1" noChangeAspect="1" noMove="1" noResize="1" noEditPoints="1" noAdjustHandles="1" noChangeArrowheads="1" noChangeShapeType="1" noTextEdit="1"/>
              </p:cNvSpPr>
              <p:nvPr/>
            </p:nvSpPr>
            <p:spPr>
              <a:xfrm>
                <a:off x="7326744" y="5253197"/>
                <a:ext cx="1659961" cy="1107996"/>
              </a:xfrm>
              <a:prstGeom prst="rect">
                <a:avLst/>
              </a:prstGeom>
              <a:blipFill rotWithShape="0">
                <a:blip r:embed="rId5"/>
                <a:stretch>
                  <a:fillRect r="-735" b="-2198"/>
                </a:stretch>
              </a:blipFill>
            </p:spPr>
            <p:txBody>
              <a:bodyPr/>
              <a:lstStyle/>
              <a:p>
                <a:r>
                  <a:rPr lang="en-US">
                    <a:noFill/>
                  </a:rPr>
                  <a:t> </a:t>
                </a:r>
              </a:p>
            </p:txBody>
          </p:sp>
        </mc:Fallback>
      </mc:AlternateContent>
    </p:spTree>
    <p:extLst>
      <p:ext uri="{BB962C8B-B14F-4D97-AF65-F5344CB8AC3E}">
        <p14:creationId xmlns:p14="http://schemas.microsoft.com/office/powerpoint/2010/main" val="2445341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Mixed BF Performance</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6</a:t>
            </a:fld>
            <a:endParaRPr lang="en-US"/>
          </a:p>
        </p:txBody>
      </p:sp>
      <p:sp>
        <p:nvSpPr>
          <p:cNvPr id="9" name="Date Placeholder 3"/>
          <p:cNvSpPr>
            <a:spLocks noGrp="1"/>
          </p:cNvSpPr>
          <p:nvPr>
            <p:ph type="dt" sz="half" idx="10"/>
          </p:nvPr>
        </p:nvSpPr>
        <p:spPr>
          <a:xfrm>
            <a:off x="696913" y="332601"/>
            <a:ext cx="942566" cy="276999"/>
          </a:xfrm>
        </p:spPr>
        <p:txBody>
          <a:bodyPr/>
          <a:lstStyle/>
          <a:p>
            <a:r>
              <a:rPr lang="en-US" dirty="0" smtClean="0"/>
              <a:t>July 2019</a:t>
            </a:r>
            <a:endParaRPr lang="en-US" dirty="0"/>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0"/>
              </a:spcAft>
            </a:pPr>
            <a:r>
              <a:rPr lang="en-US" sz="2000" b="0" kern="0" dirty="0" smtClean="0"/>
              <a:t>We look at the performance of </a:t>
            </a:r>
            <a:r>
              <a:rPr lang="en-US" sz="2000" b="0" kern="0" dirty="0"/>
              <a:t>MU-MIMO </a:t>
            </a:r>
            <a:r>
              <a:rPr lang="en-US" sz="2000" b="0" kern="0" dirty="0" smtClean="0"/>
              <a:t>with </a:t>
            </a:r>
            <a:br>
              <a:rPr lang="en-US" sz="2000" b="0" kern="0" dirty="0" smtClean="0"/>
            </a:br>
            <a:r>
              <a:rPr lang="en-US" sz="2000" b="0" kern="0" dirty="0" smtClean="0"/>
              <a:t>mixed BF for with 4 STAs and using different </a:t>
            </a:r>
            <a:br>
              <a:rPr lang="en-US" sz="2000" b="0" kern="0" dirty="0" smtClean="0"/>
            </a:br>
            <a:r>
              <a:rPr lang="en-US" sz="2000" b="0" kern="0" dirty="0" smtClean="0"/>
              <a:t>values of K</a:t>
            </a:r>
          </a:p>
          <a:p>
            <a:pPr>
              <a:lnSpc>
                <a:spcPct val="110000"/>
              </a:lnSpc>
              <a:spcBef>
                <a:spcPts val="600"/>
              </a:spcBef>
              <a:spcAft>
                <a:spcPts val="0"/>
              </a:spcAft>
            </a:pPr>
            <a:r>
              <a:rPr lang="en-US" sz="2000" b="0" kern="0" dirty="0" smtClean="0"/>
              <a:t>The results show that we can adjust the </a:t>
            </a:r>
            <a:br>
              <a:rPr lang="en-US" sz="2000" b="0" kern="0" dirty="0" smtClean="0"/>
            </a:br>
            <a:r>
              <a:rPr lang="en-US" sz="2000" b="0" kern="0" dirty="0" smtClean="0"/>
              <a:t>parameters of mixed </a:t>
            </a:r>
            <a:r>
              <a:rPr lang="en-US" sz="2000" b="0" kern="0" dirty="0" err="1" smtClean="0"/>
              <a:t>beamforming</a:t>
            </a:r>
            <a:r>
              <a:rPr lang="en-US" sz="2000" b="0" kern="0" dirty="0" smtClean="0"/>
              <a:t> in order to </a:t>
            </a:r>
            <a:br>
              <a:rPr lang="en-US" sz="2000" b="0" kern="0" dirty="0" smtClean="0"/>
            </a:br>
            <a:r>
              <a:rPr lang="en-US" sz="2000" b="0" kern="0" dirty="0" smtClean="0"/>
              <a:t>produce a very small performance gap (less than </a:t>
            </a:r>
            <a:br>
              <a:rPr lang="en-US" sz="2000" b="0" kern="0" dirty="0" smtClean="0"/>
            </a:br>
            <a:r>
              <a:rPr lang="en-US" sz="2000" b="0" kern="0" dirty="0" smtClean="0"/>
              <a:t>0.5dB for K &gt; 8) compared with the regular </a:t>
            </a:r>
            <a:br>
              <a:rPr lang="en-US" sz="2000" b="0" kern="0" dirty="0" smtClean="0"/>
            </a:br>
            <a:r>
              <a:rPr lang="en-US" sz="2000" b="0" kern="0" dirty="0" smtClean="0"/>
              <a:t>per-tone </a:t>
            </a:r>
            <a:r>
              <a:rPr lang="en-US" sz="2000" b="0" kern="0" dirty="0" err="1" smtClean="0"/>
              <a:t>precoder</a:t>
            </a:r>
            <a:endParaRPr lang="en-US" sz="2000" b="0" kern="0" dirty="0" smtClean="0"/>
          </a:p>
          <a:p>
            <a:pPr>
              <a:lnSpc>
                <a:spcPct val="110000"/>
              </a:lnSpc>
              <a:spcBef>
                <a:spcPts val="600"/>
              </a:spcBef>
              <a:spcAft>
                <a:spcPts val="0"/>
              </a:spcAft>
            </a:pPr>
            <a:r>
              <a:rPr lang="en-US" sz="2000" b="0" kern="0" dirty="0"/>
              <a:t>In the table below we present </a:t>
            </a:r>
            <a:r>
              <a:rPr lang="en-US" sz="2000" b="0" kern="0" dirty="0" smtClean="0"/>
              <a:t>the </a:t>
            </a:r>
            <a:r>
              <a:rPr lang="en-US" sz="2000" b="0" kern="0" dirty="0"/>
              <a:t>gain in </a:t>
            </a:r>
            <a:r>
              <a:rPr lang="en-US" sz="2000" b="0" kern="0" dirty="0" smtClean="0"/>
              <a:t>terms of reduced </a:t>
            </a:r>
            <a:r>
              <a:rPr lang="en-US" sz="2000" b="0" kern="0" dirty="0"/>
              <a:t>feedback size that can be achieved from mixed </a:t>
            </a:r>
            <a:r>
              <a:rPr lang="en-US" sz="2000" b="0" kern="0" dirty="0" smtClean="0"/>
              <a:t>beamforming in some scenarios</a:t>
            </a:r>
          </a:p>
        </p:txBody>
      </p:sp>
      <p:sp>
        <p:nvSpPr>
          <p:cNvPr id="16" name="TextBox 15"/>
          <p:cNvSpPr txBox="1"/>
          <p:nvPr/>
        </p:nvSpPr>
        <p:spPr>
          <a:xfrm>
            <a:off x="6095199" y="1310467"/>
            <a:ext cx="3039615" cy="246221"/>
          </a:xfrm>
          <a:prstGeom prst="rect">
            <a:avLst/>
          </a:prstGeom>
          <a:noFill/>
        </p:spPr>
        <p:txBody>
          <a:bodyPr wrap="none" rtlCol="0">
            <a:spAutoFit/>
          </a:bodyPr>
          <a:lstStyle/>
          <a:p>
            <a:r>
              <a:rPr lang="en-US" sz="1000" dirty="0" smtClean="0"/>
              <a:t>MU-MIMO, </a:t>
            </a:r>
            <a:r>
              <a:rPr lang="en-US" sz="1000" dirty="0" err="1" smtClean="0"/>
              <a:t>TGnD</a:t>
            </a:r>
            <a:r>
              <a:rPr lang="en-US" sz="1000" dirty="0" smtClean="0"/>
              <a:t>, </a:t>
            </a:r>
            <a:r>
              <a:rPr lang="en-US" sz="1000" dirty="0" err="1" smtClean="0"/>
              <a:t>Nss</a:t>
            </a:r>
            <a:r>
              <a:rPr lang="en-US" sz="1000" dirty="0" smtClean="0"/>
              <a:t> = 2, 4 STA, 16 </a:t>
            </a:r>
            <a:r>
              <a:rPr lang="en-US" sz="1000" dirty="0" err="1" smtClean="0"/>
              <a:t>Tx</a:t>
            </a:r>
            <a:r>
              <a:rPr lang="en-US" sz="1000" dirty="0" smtClean="0"/>
              <a:t> Ant, MCS4</a:t>
            </a:r>
            <a:endParaRPr lang="en-US" sz="1000" dirty="0"/>
          </a:p>
        </p:txBody>
      </p:sp>
      <p:pic>
        <p:nvPicPr>
          <p:cNvPr id="13" name="Picture 12"/>
          <p:cNvPicPr>
            <a:picLocks noChangeAspect="1"/>
          </p:cNvPicPr>
          <p:nvPr/>
        </p:nvPicPr>
        <p:blipFill>
          <a:blip r:embed="rId2"/>
          <a:stretch>
            <a:fillRect/>
          </a:stretch>
        </p:blipFill>
        <p:spPr>
          <a:xfrm>
            <a:off x="5562601" y="1295400"/>
            <a:ext cx="3733800" cy="2892166"/>
          </a:xfrm>
          <a:prstGeom prst="rect">
            <a:avLst/>
          </a:prstGeom>
        </p:spPr>
      </p:pic>
      <p:pic>
        <p:nvPicPr>
          <p:cNvPr id="17" name="Picture 16"/>
          <p:cNvPicPr>
            <a:picLocks noChangeAspect="1"/>
          </p:cNvPicPr>
          <p:nvPr/>
        </p:nvPicPr>
        <p:blipFill>
          <a:blip r:embed="rId3"/>
          <a:stretch>
            <a:fillRect/>
          </a:stretch>
        </p:blipFill>
        <p:spPr>
          <a:xfrm>
            <a:off x="1515291" y="4976288"/>
            <a:ext cx="6566644" cy="1387500"/>
          </a:xfrm>
          <a:prstGeom prst="rect">
            <a:avLst/>
          </a:prstGeom>
        </p:spPr>
      </p:pic>
    </p:spTree>
    <p:extLst>
      <p:ext uri="{BB962C8B-B14F-4D97-AF65-F5344CB8AC3E}">
        <p14:creationId xmlns:p14="http://schemas.microsoft.com/office/powerpoint/2010/main" val="3966884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Mixed </a:t>
            </a:r>
            <a:r>
              <a:rPr lang="en-US" dirty="0" err="1" smtClean="0"/>
              <a:t>Beamforming</a:t>
            </a:r>
            <a:r>
              <a:rPr lang="en-US" dirty="0" smtClean="0"/>
              <a:t> Properties</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7</a:t>
            </a:fld>
            <a:endParaRPr lang="en-US"/>
          </a:p>
        </p:txBody>
      </p:sp>
      <p:sp>
        <p:nvSpPr>
          <p:cNvPr id="9" name="Date Placeholder 3"/>
          <p:cNvSpPr>
            <a:spLocks noGrp="1"/>
          </p:cNvSpPr>
          <p:nvPr>
            <p:ph type="dt" sz="half" idx="10"/>
          </p:nvPr>
        </p:nvSpPr>
        <p:spPr>
          <a:xfrm>
            <a:off x="696913" y="332601"/>
            <a:ext cx="942566" cy="276999"/>
          </a:xfrm>
        </p:spPr>
        <p:txBody>
          <a:bodyPr/>
          <a:lstStyle/>
          <a:p>
            <a:r>
              <a:rPr lang="en-US" dirty="0"/>
              <a:t>July 2019</a:t>
            </a:r>
          </a:p>
        </p:txBody>
      </p:sp>
      <p:sp>
        <p:nvSpPr>
          <p:cNvPr id="10" name="Rectangle 3"/>
          <p:cNvSpPr txBox="1">
            <a:spLocks noChangeArrowheads="1"/>
          </p:cNvSpPr>
          <p:nvPr/>
        </p:nvSpPr>
        <p:spPr>
          <a:xfrm>
            <a:off x="381000" y="1371600"/>
            <a:ext cx="8458200" cy="5029200"/>
          </a:xfrm>
          <a:prstGeom prst="rect">
            <a:avLst/>
          </a:prstGeom>
          <a:noFill/>
          <a:ln w="3175">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Mixed beamforming yields performance almost identical to per-tone precoding, and leads to significant feedback size reduction</a:t>
            </a:r>
          </a:p>
          <a:p>
            <a:pPr>
              <a:lnSpc>
                <a:spcPct val="110000"/>
              </a:lnSpc>
              <a:spcBef>
                <a:spcPts val="600"/>
              </a:spcBef>
              <a:spcAft>
                <a:spcPts val="600"/>
              </a:spcAft>
            </a:pPr>
            <a:r>
              <a:rPr lang="en-US" sz="2000" b="0" kern="0" dirty="0" smtClean="0"/>
              <a:t>We want to </a:t>
            </a:r>
            <a:r>
              <a:rPr lang="en-US" sz="2000" b="0" kern="0" smtClean="0"/>
              <a:t>investigate the </a:t>
            </a:r>
            <a:r>
              <a:rPr lang="en-US" sz="2000" b="0" kern="0" dirty="0" smtClean="0"/>
              <a:t>properties of mixed </a:t>
            </a:r>
            <a:r>
              <a:rPr lang="en-US" sz="2000" b="0" kern="0" dirty="0" err="1" smtClean="0"/>
              <a:t>beanforming</a:t>
            </a:r>
            <a:r>
              <a:rPr lang="en-US" sz="2000" b="0" kern="0" dirty="0" smtClean="0"/>
              <a:t> and understand how efficient this method could be </a:t>
            </a:r>
          </a:p>
          <a:p>
            <a:pPr>
              <a:lnSpc>
                <a:spcPct val="110000"/>
              </a:lnSpc>
              <a:spcBef>
                <a:spcPts val="600"/>
              </a:spcBef>
              <a:spcAft>
                <a:spcPts val="600"/>
              </a:spcAft>
            </a:pPr>
            <a:r>
              <a:rPr lang="en-US" sz="2000" b="0" kern="0" dirty="0" smtClean="0"/>
              <a:t>The main intuition is that the wideband </a:t>
            </a:r>
            <a:r>
              <a:rPr lang="en-US" sz="2000" b="0" kern="0" dirty="0" err="1" smtClean="0"/>
              <a:t>precoder</a:t>
            </a:r>
            <a:r>
              <a:rPr lang="en-US" sz="2000" b="0" kern="0" dirty="0" smtClean="0"/>
              <a:t> addresses the directions of channel multipath and ‘creates’ the main beams while the narrowband </a:t>
            </a:r>
            <a:r>
              <a:rPr lang="en-US" sz="2000" b="0" kern="0" dirty="0" err="1" smtClean="0"/>
              <a:t>precoder</a:t>
            </a:r>
            <a:r>
              <a:rPr lang="en-US" sz="2000" b="0" kern="0" dirty="0" smtClean="0"/>
              <a:t> implements fine tuning of the beams with small changes</a:t>
            </a:r>
            <a:endParaRPr lang="en-US" sz="2000" b="0" kern="0" dirty="0"/>
          </a:p>
        </p:txBody>
      </p:sp>
      <p:grpSp>
        <p:nvGrpSpPr>
          <p:cNvPr id="40" name="Group 39"/>
          <p:cNvGrpSpPr/>
          <p:nvPr/>
        </p:nvGrpSpPr>
        <p:grpSpPr>
          <a:xfrm>
            <a:off x="569532" y="4623506"/>
            <a:ext cx="639057" cy="1225215"/>
            <a:chOff x="1591491" y="4337385"/>
            <a:chExt cx="639057" cy="1225215"/>
          </a:xfrm>
        </p:grpSpPr>
        <p:sp>
          <p:nvSpPr>
            <p:cNvPr id="3" name="Rectangle 2"/>
            <p:cNvSpPr/>
            <p:nvPr/>
          </p:nvSpPr>
          <p:spPr bwMode="auto">
            <a:xfrm>
              <a:off x="1690775" y="4572000"/>
              <a:ext cx="442825" cy="990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nvGrpSpPr>
            <p:cNvPr id="16" name="Group 15"/>
            <p:cNvGrpSpPr/>
            <p:nvPr/>
          </p:nvGrpSpPr>
          <p:grpSpPr>
            <a:xfrm>
              <a:off x="2036652" y="4337385"/>
              <a:ext cx="193896" cy="234615"/>
              <a:chOff x="2743200" y="3200400"/>
              <a:chExt cx="457200" cy="457200"/>
            </a:xfrm>
          </p:grpSpPr>
          <p:cxnSp>
            <p:nvCxnSpPr>
              <p:cNvPr id="7" name="Straight Connector 6"/>
              <p:cNvCxnSpPr/>
              <p:nvPr/>
            </p:nvCxnSpPr>
            <p:spPr bwMode="auto">
              <a:xfrm>
                <a:off x="2971800" y="33528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flipH="1" flipV="1">
                <a:off x="2743200" y="3200400"/>
                <a:ext cx="2286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flipV="1">
                <a:off x="2971800" y="3200400"/>
                <a:ext cx="2286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17" name="Group 16"/>
            <p:cNvGrpSpPr/>
            <p:nvPr/>
          </p:nvGrpSpPr>
          <p:grpSpPr>
            <a:xfrm>
              <a:off x="1591491" y="4337385"/>
              <a:ext cx="193896" cy="234615"/>
              <a:chOff x="2743200" y="3200400"/>
              <a:chExt cx="457200" cy="457200"/>
            </a:xfrm>
          </p:grpSpPr>
          <p:cxnSp>
            <p:nvCxnSpPr>
              <p:cNvPr id="18" name="Straight Connector 17"/>
              <p:cNvCxnSpPr/>
              <p:nvPr/>
            </p:nvCxnSpPr>
            <p:spPr bwMode="auto">
              <a:xfrm>
                <a:off x="2971800" y="33528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p:cNvCxnSpPr/>
              <p:nvPr/>
            </p:nvCxnSpPr>
            <p:spPr bwMode="auto">
              <a:xfrm flipH="1" flipV="1">
                <a:off x="2743200" y="3200400"/>
                <a:ext cx="2286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p:cNvCxnSpPr/>
              <p:nvPr/>
            </p:nvCxnSpPr>
            <p:spPr bwMode="auto">
              <a:xfrm flipV="1">
                <a:off x="2971800" y="3200400"/>
                <a:ext cx="2286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grpSp>
        <p:nvGrpSpPr>
          <p:cNvPr id="39" name="Group 38"/>
          <p:cNvGrpSpPr/>
          <p:nvPr/>
        </p:nvGrpSpPr>
        <p:grpSpPr>
          <a:xfrm>
            <a:off x="4082220" y="4610479"/>
            <a:ext cx="306006" cy="519612"/>
            <a:chOff x="5075943" y="4489785"/>
            <a:chExt cx="542109" cy="1225215"/>
          </a:xfrm>
        </p:grpSpPr>
        <p:sp>
          <p:nvSpPr>
            <p:cNvPr id="30" name="Rectangle 29"/>
            <p:cNvSpPr/>
            <p:nvPr/>
          </p:nvSpPr>
          <p:spPr bwMode="auto">
            <a:xfrm>
              <a:off x="5175227" y="4724400"/>
              <a:ext cx="442825" cy="990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nvGrpSpPr>
            <p:cNvPr id="35" name="Group 34"/>
            <p:cNvGrpSpPr/>
            <p:nvPr/>
          </p:nvGrpSpPr>
          <p:grpSpPr>
            <a:xfrm>
              <a:off x="5075943" y="4489785"/>
              <a:ext cx="193896" cy="234615"/>
              <a:chOff x="2743200" y="3200400"/>
              <a:chExt cx="457200" cy="457200"/>
            </a:xfrm>
          </p:grpSpPr>
          <p:cxnSp>
            <p:nvCxnSpPr>
              <p:cNvPr id="36" name="Straight Connector 35"/>
              <p:cNvCxnSpPr/>
              <p:nvPr/>
            </p:nvCxnSpPr>
            <p:spPr bwMode="auto">
              <a:xfrm>
                <a:off x="2971800" y="33528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flipH="1" flipV="1">
                <a:off x="2743200" y="3200400"/>
                <a:ext cx="2286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flipV="1">
                <a:off x="2971800" y="3200400"/>
                <a:ext cx="2286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cxnSp>
        <p:nvCxnSpPr>
          <p:cNvPr id="42" name="Straight Arrow Connector 41"/>
          <p:cNvCxnSpPr/>
          <p:nvPr/>
        </p:nvCxnSpPr>
        <p:spPr bwMode="auto">
          <a:xfrm flipV="1">
            <a:off x="1179588" y="4803729"/>
            <a:ext cx="2819432" cy="568238"/>
          </a:xfrm>
          <a:prstGeom prst="straightConnector1">
            <a:avLst/>
          </a:prstGeom>
          <a:solidFill>
            <a:schemeClr val="accent1"/>
          </a:solidFill>
          <a:ln w="3175" cap="flat" cmpd="sng" algn="ctr">
            <a:solidFill>
              <a:schemeClr val="tx1"/>
            </a:solidFill>
            <a:prstDash val="sysDot"/>
            <a:round/>
            <a:headEnd type="none" w="sm" len="sm"/>
            <a:tailEnd type="triangle"/>
          </a:ln>
          <a:effectLst/>
        </p:spPr>
      </p:cxnSp>
      <p:cxnSp>
        <p:nvCxnSpPr>
          <p:cNvPr id="48" name="Straight Arrow Connector 47"/>
          <p:cNvCxnSpPr/>
          <p:nvPr/>
        </p:nvCxnSpPr>
        <p:spPr bwMode="auto">
          <a:xfrm flipH="1">
            <a:off x="1143000" y="4610479"/>
            <a:ext cx="1384345" cy="692143"/>
          </a:xfrm>
          <a:prstGeom prst="straightConnector1">
            <a:avLst/>
          </a:prstGeom>
          <a:solidFill>
            <a:schemeClr val="accent1"/>
          </a:solidFill>
          <a:ln w="3175" cap="flat" cmpd="sng" algn="ctr">
            <a:solidFill>
              <a:schemeClr val="tx1"/>
            </a:solidFill>
            <a:prstDash val="sysDot"/>
            <a:round/>
            <a:headEnd type="none" w="med" len="med"/>
            <a:tailEnd type="none" w="med" len="med"/>
          </a:ln>
          <a:effectLst/>
        </p:spPr>
      </p:cxnSp>
      <p:cxnSp>
        <p:nvCxnSpPr>
          <p:cNvPr id="52" name="Straight Arrow Connector 51"/>
          <p:cNvCxnSpPr/>
          <p:nvPr/>
        </p:nvCxnSpPr>
        <p:spPr bwMode="auto">
          <a:xfrm flipV="1">
            <a:off x="3473826" y="4920036"/>
            <a:ext cx="525194" cy="451931"/>
          </a:xfrm>
          <a:prstGeom prst="straightConnector1">
            <a:avLst/>
          </a:prstGeom>
          <a:solidFill>
            <a:schemeClr val="accent1"/>
          </a:solidFill>
          <a:ln w="3175" cap="flat" cmpd="sng" algn="ctr">
            <a:solidFill>
              <a:schemeClr val="tx1"/>
            </a:solidFill>
            <a:prstDash val="sysDot"/>
            <a:round/>
            <a:headEnd type="none" w="sm" len="sm"/>
            <a:tailEnd type="triangle"/>
          </a:ln>
          <a:effectLst/>
        </p:spPr>
      </p:cxnSp>
      <p:sp>
        <p:nvSpPr>
          <p:cNvPr id="54" name="Freeform 53"/>
          <p:cNvSpPr/>
          <p:nvPr/>
        </p:nvSpPr>
        <p:spPr bwMode="auto">
          <a:xfrm rot="21001820" flipH="1">
            <a:off x="1408814" y="4883049"/>
            <a:ext cx="2305062" cy="419105"/>
          </a:xfrm>
          <a:custGeom>
            <a:avLst/>
            <a:gdLst>
              <a:gd name="connsiteX0" fmla="*/ 3310530 w 3310530"/>
              <a:gd name="connsiteY0" fmla="*/ 384150 h 721547"/>
              <a:gd name="connsiteX1" fmla="*/ 828587 w 3310530"/>
              <a:gd name="connsiteY1" fmla="*/ 972 h 721547"/>
              <a:gd name="connsiteX2" fmla="*/ 1272 w 3310530"/>
              <a:gd name="connsiteY2" fmla="*/ 288355 h 721547"/>
              <a:gd name="connsiteX3" fmla="*/ 715375 w 3310530"/>
              <a:gd name="connsiteY3" fmla="*/ 715075 h 721547"/>
              <a:gd name="connsiteX4" fmla="*/ 3266987 w 3310530"/>
              <a:gd name="connsiteY4" fmla="*/ 506070 h 7215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0530" h="721547">
                <a:moveTo>
                  <a:pt x="3310530" y="384150"/>
                </a:moveTo>
                <a:cubicBezTo>
                  <a:pt x="2345330" y="200544"/>
                  <a:pt x="1380130" y="16938"/>
                  <a:pt x="828587" y="972"/>
                </a:cubicBezTo>
                <a:cubicBezTo>
                  <a:pt x="277044" y="-14994"/>
                  <a:pt x="20141" y="169338"/>
                  <a:pt x="1272" y="288355"/>
                </a:cubicBezTo>
                <a:cubicBezTo>
                  <a:pt x="-17597" y="407372"/>
                  <a:pt x="171089" y="678789"/>
                  <a:pt x="715375" y="715075"/>
                </a:cubicBezTo>
                <a:cubicBezTo>
                  <a:pt x="1259661" y="751361"/>
                  <a:pt x="2263324" y="628715"/>
                  <a:pt x="3266987" y="506070"/>
                </a:cubicBezTo>
              </a:path>
            </a:pathLst>
          </a:cu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1" name="TextBox 60"/>
          <p:cNvSpPr txBox="1"/>
          <p:nvPr/>
        </p:nvSpPr>
        <p:spPr>
          <a:xfrm>
            <a:off x="1690775" y="6053610"/>
            <a:ext cx="1515899" cy="276999"/>
          </a:xfrm>
          <a:prstGeom prst="rect">
            <a:avLst/>
          </a:prstGeom>
          <a:noFill/>
        </p:spPr>
        <p:txBody>
          <a:bodyPr wrap="square" rtlCol="0">
            <a:spAutoFit/>
          </a:bodyPr>
          <a:lstStyle/>
          <a:p>
            <a:r>
              <a:rPr lang="en-US" dirty="0" smtClean="0">
                <a:solidFill>
                  <a:srgbClr val="FF0000"/>
                </a:solidFill>
              </a:rPr>
              <a:t>Wideband BF Beam</a:t>
            </a:r>
            <a:endParaRPr lang="en-US" dirty="0">
              <a:solidFill>
                <a:srgbClr val="FF0000"/>
              </a:solidFill>
            </a:endParaRPr>
          </a:p>
        </p:txBody>
      </p:sp>
      <p:sp>
        <p:nvSpPr>
          <p:cNvPr id="62" name="TextBox 61"/>
          <p:cNvSpPr txBox="1"/>
          <p:nvPr/>
        </p:nvSpPr>
        <p:spPr>
          <a:xfrm>
            <a:off x="6147237" y="6130427"/>
            <a:ext cx="2052165" cy="276999"/>
          </a:xfrm>
          <a:prstGeom prst="rect">
            <a:avLst/>
          </a:prstGeom>
          <a:noFill/>
        </p:spPr>
        <p:txBody>
          <a:bodyPr wrap="none" rtlCol="0">
            <a:spAutoFit/>
          </a:bodyPr>
          <a:lstStyle/>
          <a:p>
            <a:r>
              <a:rPr lang="en-US" smtClean="0">
                <a:solidFill>
                  <a:srgbClr val="0070C0"/>
                </a:solidFill>
              </a:rPr>
              <a:t>Narrowband Beam Correction</a:t>
            </a:r>
            <a:endParaRPr lang="en-US" dirty="0">
              <a:solidFill>
                <a:srgbClr val="0070C0"/>
              </a:solidFill>
            </a:endParaRPr>
          </a:p>
        </p:txBody>
      </p:sp>
      <p:cxnSp>
        <p:nvCxnSpPr>
          <p:cNvPr id="67" name="Straight Arrow Connector 66"/>
          <p:cNvCxnSpPr/>
          <p:nvPr/>
        </p:nvCxnSpPr>
        <p:spPr bwMode="auto">
          <a:xfrm>
            <a:off x="2527345" y="4610479"/>
            <a:ext cx="1471675" cy="66333"/>
          </a:xfrm>
          <a:prstGeom prst="straightConnector1">
            <a:avLst/>
          </a:prstGeom>
          <a:solidFill>
            <a:schemeClr val="accent1"/>
          </a:solidFill>
          <a:ln w="3175" cap="flat" cmpd="sng" algn="ctr">
            <a:solidFill>
              <a:schemeClr val="tx1"/>
            </a:solidFill>
            <a:prstDash val="sysDot"/>
            <a:round/>
            <a:headEnd type="none" w="sm" len="sm"/>
            <a:tailEnd type="triangle"/>
          </a:ln>
          <a:effectLst/>
        </p:spPr>
      </p:cxnSp>
      <p:cxnSp>
        <p:nvCxnSpPr>
          <p:cNvPr id="71" name="Straight Arrow Connector 70"/>
          <p:cNvCxnSpPr/>
          <p:nvPr/>
        </p:nvCxnSpPr>
        <p:spPr bwMode="auto">
          <a:xfrm flipH="1">
            <a:off x="1232003" y="5371967"/>
            <a:ext cx="2241823" cy="74614"/>
          </a:xfrm>
          <a:prstGeom prst="straightConnector1">
            <a:avLst/>
          </a:prstGeom>
          <a:solidFill>
            <a:schemeClr val="accent1"/>
          </a:solidFill>
          <a:ln w="3175" cap="flat" cmpd="sng" algn="ctr">
            <a:solidFill>
              <a:schemeClr val="tx1"/>
            </a:solidFill>
            <a:prstDash val="sysDot"/>
            <a:round/>
            <a:headEnd type="none" w="med" len="med"/>
            <a:tailEnd type="none" w="med" len="med"/>
          </a:ln>
          <a:effectLst/>
        </p:spPr>
      </p:cxnSp>
      <p:sp>
        <p:nvSpPr>
          <p:cNvPr id="34" name="Freeform 33"/>
          <p:cNvSpPr/>
          <p:nvPr/>
        </p:nvSpPr>
        <p:spPr bwMode="auto">
          <a:xfrm rot="20267331" flipH="1">
            <a:off x="1208630" y="4671347"/>
            <a:ext cx="1574388" cy="419105"/>
          </a:xfrm>
          <a:custGeom>
            <a:avLst/>
            <a:gdLst>
              <a:gd name="connsiteX0" fmla="*/ 3310530 w 3310530"/>
              <a:gd name="connsiteY0" fmla="*/ 384150 h 721547"/>
              <a:gd name="connsiteX1" fmla="*/ 828587 w 3310530"/>
              <a:gd name="connsiteY1" fmla="*/ 972 h 721547"/>
              <a:gd name="connsiteX2" fmla="*/ 1272 w 3310530"/>
              <a:gd name="connsiteY2" fmla="*/ 288355 h 721547"/>
              <a:gd name="connsiteX3" fmla="*/ 715375 w 3310530"/>
              <a:gd name="connsiteY3" fmla="*/ 715075 h 721547"/>
              <a:gd name="connsiteX4" fmla="*/ 3266987 w 3310530"/>
              <a:gd name="connsiteY4" fmla="*/ 506070 h 7215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0530" h="721547">
                <a:moveTo>
                  <a:pt x="3310530" y="384150"/>
                </a:moveTo>
                <a:cubicBezTo>
                  <a:pt x="2345330" y="200544"/>
                  <a:pt x="1380130" y="16938"/>
                  <a:pt x="828587" y="972"/>
                </a:cubicBezTo>
                <a:cubicBezTo>
                  <a:pt x="277044" y="-14994"/>
                  <a:pt x="20141" y="169338"/>
                  <a:pt x="1272" y="288355"/>
                </a:cubicBezTo>
                <a:cubicBezTo>
                  <a:pt x="-17597" y="407372"/>
                  <a:pt x="171089" y="678789"/>
                  <a:pt x="715375" y="715075"/>
                </a:cubicBezTo>
                <a:cubicBezTo>
                  <a:pt x="1259661" y="751361"/>
                  <a:pt x="2263324" y="628715"/>
                  <a:pt x="3266987" y="506070"/>
                </a:cubicBezTo>
              </a:path>
            </a:pathLst>
          </a:cu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1" name="Freeform 40"/>
          <p:cNvSpPr/>
          <p:nvPr/>
        </p:nvSpPr>
        <p:spPr bwMode="auto">
          <a:xfrm rot="493280" flipH="1">
            <a:off x="1385551" y="5185481"/>
            <a:ext cx="1574388" cy="419105"/>
          </a:xfrm>
          <a:custGeom>
            <a:avLst/>
            <a:gdLst>
              <a:gd name="connsiteX0" fmla="*/ 3310530 w 3310530"/>
              <a:gd name="connsiteY0" fmla="*/ 384150 h 721547"/>
              <a:gd name="connsiteX1" fmla="*/ 828587 w 3310530"/>
              <a:gd name="connsiteY1" fmla="*/ 972 h 721547"/>
              <a:gd name="connsiteX2" fmla="*/ 1272 w 3310530"/>
              <a:gd name="connsiteY2" fmla="*/ 288355 h 721547"/>
              <a:gd name="connsiteX3" fmla="*/ 715375 w 3310530"/>
              <a:gd name="connsiteY3" fmla="*/ 715075 h 721547"/>
              <a:gd name="connsiteX4" fmla="*/ 3266987 w 3310530"/>
              <a:gd name="connsiteY4" fmla="*/ 506070 h 7215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0530" h="721547">
                <a:moveTo>
                  <a:pt x="3310530" y="384150"/>
                </a:moveTo>
                <a:cubicBezTo>
                  <a:pt x="2345330" y="200544"/>
                  <a:pt x="1380130" y="16938"/>
                  <a:pt x="828587" y="972"/>
                </a:cubicBezTo>
                <a:cubicBezTo>
                  <a:pt x="277044" y="-14994"/>
                  <a:pt x="20141" y="169338"/>
                  <a:pt x="1272" y="288355"/>
                </a:cubicBezTo>
                <a:cubicBezTo>
                  <a:pt x="-17597" y="407372"/>
                  <a:pt x="171089" y="678789"/>
                  <a:pt x="715375" y="715075"/>
                </a:cubicBezTo>
                <a:cubicBezTo>
                  <a:pt x="1259661" y="751361"/>
                  <a:pt x="2263324" y="628715"/>
                  <a:pt x="3266987" y="506070"/>
                </a:cubicBezTo>
              </a:path>
            </a:pathLst>
          </a:cu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pic>
        <p:nvPicPr>
          <p:cNvPr id="31746" name="Picture 2" descr="image00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89974" y="3942588"/>
            <a:ext cx="2920626" cy="2193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4" name="Straight Arrow Connector 13"/>
          <p:cNvCxnSpPr/>
          <p:nvPr/>
        </p:nvCxnSpPr>
        <p:spPr bwMode="auto">
          <a:xfrm>
            <a:off x="4683036" y="5181600"/>
            <a:ext cx="838200" cy="0"/>
          </a:xfrm>
          <a:prstGeom prst="straightConnector1">
            <a:avLst/>
          </a:prstGeom>
          <a:solidFill>
            <a:schemeClr val="accent1"/>
          </a:solidFill>
          <a:ln w="28575" cap="flat" cmpd="sng" algn="ctr">
            <a:solidFill>
              <a:schemeClr val="tx1"/>
            </a:solidFill>
            <a:prstDash val="dash"/>
            <a:round/>
            <a:headEnd type="none" w="sm" len="sm"/>
            <a:tailEnd type="triangle"/>
          </a:ln>
          <a:effectLst/>
        </p:spPr>
      </p:cxnSp>
      <p:sp>
        <p:nvSpPr>
          <p:cNvPr id="45" name="TextBox 44"/>
          <p:cNvSpPr txBox="1"/>
          <p:nvPr/>
        </p:nvSpPr>
        <p:spPr>
          <a:xfrm>
            <a:off x="4800600" y="4800600"/>
            <a:ext cx="537327" cy="338554"/>
          </a:xfrm>
          <a:prstGeom prst="rect">
            <a:avLst/>
          </a:prstGeom>
          <a:noFill/>
        </p:spPr>
        <p:txBody>
          <a:bodyPr wrap="none" rtlCol="0">
            <a:spAutoFit/>
          </a:bodyPr>
          <a:lstStyle/>
          <a:p>
            <a:r>
              <a:rPr lang="en-US" sz="1600" dirty="0" smtClean="0"/>
              <a:t>FFT</a:t>
            </a:r>
            <a:endParaRPr lang="en-US" sz="1600" dirty="0"/>
          </a:p>
        </p:txBody>
      </p:sp>
    </p:spTree>
    <p:extLst>
      <p:ext uri="{BB962C8B-B14F-4D97-AF65-F5344CB8AC3E}">
        <p14:creationId xmlns:p14="http://schemas.microsoft.com/office/powerpoint/2010/main" val="4288533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Mixed </a:t>
            </a:r>
            <a:r>
              <a:rPr lang="en-US" dirty="0" err="1" smtClean="0"/>
              <a:t>Beamforming</a:t>
            </a:r>
            <a:r>
              <a:rPr lang="en-US" dirty="0" smtClean="0"/>
              <a:t> Math</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8</a:t>
            </a:fld>
            <a:endParaRPr lang="en-US"/>
          </a:p>
        </p:txBody>
      </p:sp>
      <p:sp>
        <p:nvSpPr>
          <p:cNvPr id="9" name="Date Placeholder 3"/>
          <p:cNvSpPr>
            <a:spLocks noGrp="1"/>
          </p:cNvSpPr>
          <p:nvPr>
            <p:ph type="dt" sz="half" idx="10"/>
          </p:nvPr>
        </p:nvSpPr>
        <p:spPr>
          <a:xfrm>
            <a:off x="696913" y="332601"/>
            <a:ext cx="942566" cy="276999"/>
          </a:xfrm>
        </p:spPr>
        <p:txBody>
          <a:bodyPr/>
          <a:lstStyle/>
          <a:p>
            <a:r>
              <a:rPr lang="en-US" dirty="0"/>
              <a:t>July 2019</a:t>
            </a:r>
          </a:p>
        </p:txBody>
      </p:sp>
      <mc:AlternateContent xmlns:mc="http://schemas.openxmlformats.org/markup-compatibility/2006" xmlns:a14="http://schemas.microsoft.com/office/drawing/2010/main">
        <mc:Choice Requires="a14">
          <p:sp>
            <p:nvSpPr>
              <p:cNvPr id="10" name="Rectangle 3"/>
              <p:cNvSpPr txBox="1">
                <a:spLocks noChangeArrowheads="1"/>
              </p:cNvSpPr>
              <p:nvPr/>
            </p:nvSpPr>
            <p:spPr>
              <a:xfrm>
                <a:off x="381000" y="1371600"/>
                <a:ext cx="8458200" cy="5029200"/>
              </a:xfrm>
              <a:prstGeom prst="rect">
                <a:avLst/>
              </a:prstGeom>
              <a:noFill/>
              <a:ln/>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400" b="0" dirty="0" smtClean="0">
                    <a:latin typeface="+mj-lt"/>
                  </a:rPr>
                  <a:t>Here we address the </a:t>
                </a:r>
                <a:r>
                  <a:rPr lang="en-US" sz="1400" b="0" dirty="0">
                    <a:latin typeface="+mj-lt"/>
                  </a:rPr>
                  <a:t>mathematical explanation to the intuitive property </a:t>
                </a:r>
                <a:r>
                  <a:rPr lang="en-US" sz="1400" b="0" dirty="0" smtClean="0">
                    <a:latin typeface="+mj-lt"/>
                  </a:rPr>
                  <a:t>mentioned in the previous </a:t>
                </a:r>
                <a:r>
                  <a:rPr lang="en-US" sz="1400" b="0" dirty="0">
                    <a:latin typeface="+mj-lt"/>
                  </a:rPr>
                  <a:t>slide</a:t>
                </a:r>
              </a:p>
              <a:p>
                <a:pPr>
                  <a:lnSpc>
                    <a:spcPct val="110000"/>
                  </a:lnSpc>
                  <a:spcBef>
                    <a:spcPts val="600"/>
                  </a:spcBef>
                  <a:spcAft>
                    <a:spcPts val="600"/>
                  </a:spcAft>
                  <a:buClr>
                    <a:schemeClr val="tx1">
                      <a:lumMod val="85000"/>
                      <a:lumOff val="15000"/>
                    </a:schemeClr>
                  </a:buClr>
                  <a:buFont typeface="Arial" pitchFamily="34" charset="0"/>
                  <a:buChar char="•"/>
                </a:pPr>
                <a:r>
                  <a:rPr lang="en-US" sz="1400" b="0" dirty="0" smtClean="0">
                    <a:latin typeface="+mj-lt"/>
                  </a:rPr>
                  <a:t>The received signal in time domain is given by </a:t>
                </a:r>
                <a14:m>
                  <m:oMath xmlns:m="http://schemas.openxmlformats.org/officeDocument/2006/math">
                    <m:r>
                      <a:rPr lang="en-US" sz="1400" b="0" i="1" smtClean="0">
                        <a:latin typeface="Cambria Math" panose="02040503050406030204" pitchFamily="18" charset="0"/>
                      </a:rPr>
                      <m:t>𝑦</m:t>
                    </m:r>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e>
                    </m:d>
                    <m:r>
                      <a:rPr lang="en-US" sz="1400" b="0" i="1" smtClean="0">
                        <a:latin typeface="Cambria Math" panose="02040503050406030204" pitchFamily="18" charset="0"/>
                      </a:rPr>
                      <m:t>=</m:t>
                    </m:r>
                    <m:nary>
                      <m:naryPr>
                        <m:chr m:val="∑"/>
                        <m:supHide m:val="on"/>
                        <m:ctrlPr>
                          <a:rPr lang="en-US" sz="1400" b="0" i="1" smtClean="0">
                            <a:latin typeface="Cambria Math" panose="02040503050406030204" pitchFamily="18" charset="0"/>
                          </a:rPr>
                        </m:ctrlPr>
                      </m:naryPr>
                      <m:sub>
                        <m:r>
                          <m:rPr>
                            <m:brk m:alnAt="7"/>
                          </m:rPr>
                          <a:rPr lang="en-US" sz="1400" b="0" i="1" smtClean="0">
                            <a:latin typeface="Cambria Math" panose="02040503050406030204" pitchFamily="18" charset="0"/>
                          </a:rPr>
                          <m:t>𝑖</m:t>
                        </m:r>
                      </m:sub>
                      <m:sup/>
                      <m:e>
                        <m:r>
                          <a:rPr lang="en-US" sz="1400" b="0" i="1" smtClean="0">
                            <a:latin typeface="Cambria Math" panose="02040503050406030204" pitchFamily="18" charset="0"/>
                          </a:rPr>
                          <m:t>𝑠</m:t>
                        </m:r>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m:t>
                            </m:r>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ea typeface="Cambria Math" panose="02040503050406030204" pitchFamily="18" charset="0"/>
                                  </a:rPr>
                                  <m:t>𝜏</m:t>
                                </m:r>
                              </m:e>
                              <m:sub>
                                <m:r>
                                  <a:rPr lang="en-US" sz="1400" b="0" i="1" smtClean="0">
                                    <a:latin typeface="Cambria Math" panose="02040503050406030204" pitchFamily="18" charset="0"/>
                                  </a:rPr>
                                  <m:t>𝑖</m:t>
                                </m:r>
                              </m:sub>
                            </m:sSub>
                          </m:e>
                        </m:d>
                        <m:r>
                          <a:rPr lang="en-US" sz="1400" b="0" i="1" smtClean="0">
                            <a:latin typeface="Cambria Math" panose="02040503050406030204" pitchFamily="18" charset="0"/>
                          </a:rPr>
                          <m:t>𝑥</m:t>
                        </m:r>
                        <m:r>
                          <a:rPr lang="en-US" sz="1400" b="0" i="1" smtClean="0">
                            <a:latin typeface="Cambria Math" panose="02040503050406030204" pitchFamily="18" charset="0"/>
                          </a:rPr>
                          <m:t>(</m:t>
                        </m:r>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ea typeface="Cambria Math" panose="02040503050406030204" pitchFamily="18" charset="0"/>
                              </a:rPr>
                              <m:t>𝜃</m:t>
                            </m:r>
                          </m:e>
                          <m:sub>
                            <m:r>
                              <a:rPr lang="en-US" sz="1400" b="0" i="1" smtClean="0">
                                <a:latin typeface="Cambria Math" panose="02040503050406030204" pitchFamily="18" charset="0"/>
                              </a:rPr>
                              <m:t>𝑖</m:t>
                            </m:r>
                          </m:sub>
                        </m:sSub>
                        <m:r>
                          <a:rPr lang="en-US" sz="1400" b="0" i="1" smtClean="0">
                            <a:latin typeface="Cambria Math" panose="02040503050406030204" pitchFamily="18" charset="0"/>
                          </a:rPr>
                          <m:t>)</m:t>
                        </m:r>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ea typeface="Cambria Math" panose="02040503050406030204" pitchFamily="18" charset="0"/>
                              </a:rPr>
                              <m:t>𝛼</m:t>
                            </m:r>
                          </m:e>
                          <m:sub>
                            <m:r>
                              <a:rPr lang="en-US" sz="1400" b="0" i="1" smtClean="0">
                                <a:latin typeface="Cambria Math" panose="02040503050406030204" pitchFamily="18" charset="0"/>
                              </a:rPr>
                              <m:t>𝑖</m:t>
                            </m:r>
                          </m:sub>
                        </m:sSub>
                      </m:e>
                    </m:nary>
                  </m:oMath>
                </a14:m>
                <a:r>
                  <a:rPr lang="en-US" sz="1400" b="0" dirty="0">
                    <a:latin typeface="+mj-lt"/>
                  </a:rPr>
                  <a:t> </a:t>
                </a:r>
                <a:r>
                  <a:rPr lang="en-US" sz="1400" b="0" dirty="0" smtClean="0">
                    <a:latin typeface="+mj-lt"/>
                  </a:rPr>
                  <a:t>where s is the transmitted signal, x corresponds to directions of the multipath and </a:t>
                </a:r>
                <a14:m>
                  <m:oMath xmlns:m="http://schemas.openxmlformats.org/officeDocument/2006/math">
                    <m:r>
                      <a:rPr lang="en-US" sz="1400" b="0" i="1">
                        <a:latin typeface="Cambria Math" panose="02040503050406030204" pitchFamily="18" charset="0"/>
                        <a:ea typeface="Cambria Math" panose="02040503050406030204" pitchFamily="18" charset="0"/>
                      </a:rPr>
                      <m:t>𝛼</m:t>
                    </m:r>
                    <m:r>
                      <a:rPr lang="en-US" sz="1400" b="0" i="1">
                        <a:latin typeface="Cambria Math" panose="02040503050406030204" pitchFamily="18" charset="0"/>
                        <a:ea typeface="Cambria Math" panose="02040503050406030204" pitchFamily="18" charset="0"/>
                      </a:rPr>
                      <m:t> </m:t>
                    </m:r>
                  </m:oMath>
                </a14:m>
                <a:r>
                  <a:rPr lang="en-US" sz="1400" b="0" dirty="0" smtClean="0">
                    <a:latin typeface="+mj-lt"/>
                  </a:rPr>
                  <a:t>is the complex coefficient of each path</a:t>
                </a:r>
              </a:p>
              <a:p>
                <a:pPr>
                  <a:lnSpc>
                    <a:spcPct val="110000"/>
                  </a:lnSpc>
                  <a:spcBef>
                    <a:spcPts val="600"/>
                  </a:spcBef>
                  <a:spcAft>
                    <a:spcPts val="600"/>
                  </a:spcAft>
                  <a:buClr>
                    <a:schemeClr val="tx1">
                      <a:lumMod val="85000"/>
                      <a:lumOff val="15000"/>
                    </a:schemeClr>
                  </a:buClr>
                  <a:buFont typeface="Arial" pitchFamily="34" charset="0"/>
                  <a:buChar char="•"/>
                </a:pPr>
                <a:r>
                  <a:rPr lang="en-US" sz="1400" b="0" dirty="0" smtClean="0">
                    <a:latin typeface="+mj-lt"/>
                  </a:rPr>
                  <a:t>The frequency domain channel is given by </a:t>
                </a:r>
                <a14:m>
                  <m:oMath xmlns:m="http://schemas.openxmlformats.org/officeDocument/2006/math">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rPr>
                          <m:t>h</m:t>
                        </m:r>
                      </m:e>
                      <m:sub>
                        <m:r>
                          <a:rPr lang="en-US" sz="1400" b="0" i="1" smtClean="0">
                            <a:latin typeface="Cambria Math" panose="02040503050406030204" pitchFamily="18" charset="0"/>
                          </a:rPr>
                          <m:t>𝑚</m:t>
                        </m:r>
                      </m:sub>
                    </m:sSub>
                    <m:r>
                      <a:rPr lang="en-US" sz="1400" b="0" i="1">
                        <a:latin typeface="Cambria Math" panose="02040503050406030204" pitchFamily="18" charset="0"/>
                      </a:rPr>
                      <m:t>=</m:t>
                    </m:r>
                    <m:nary>
                      <m:naryPr>
                        <m:chr m:val="∑"/>
                        <m:supHide m:val="on"/>
                        <m:ctrlPr>
                          <a:rPr lang="en-US" sz="1400" b="0" i="1">
                            <a:latin typeface="Cambria Math" panose="02040503050406030204" pitchFamily="18" charset="0"/>
                          </a:rPr>
                        </m:ctrlPr>
                      </m:naryPr>
                      <m:sub>
                        <m:r>
                          <m:rPr>
                            <m:brk m:alnAt="7"/>
                          </m:rPr>
                          <a:rPr lang="en-US" sz="1400" b="0" i="1">
                            <a:latin typeface="Cambria Math" panose="02040503050406030204" pitchFamily="18" charset="0"/>
                          </a:rPr>
                          <m:t>𝑖</m:t>
                        </m:r>
                      </m:sub>
                      <m:sup/>
                      <m:e>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r>
                              <a:rPr lang="en-US" sz="1400" b="0" i="1" smtClean="0">
                                <a:latin typeface="Cambria Math" panose="02040503050406030204" pitchFamily="18" charset="0"/>
                              </a:rPr>
                              <m:t>−</m:t>
                            </m:r>
                            <m:r>
                              <a:rPr lang="en-US" sz="1400" b="0" i="1" smtClean="0">
                                <a:latin typeface="Cambria Math" panose="02040503050406030204" pitchFamily="18" charset="0"/>
                              </a:rPr>
                              <m:t>𝑗</m:t>
                            </m:r>
                            <m:r>
                              <a:rPr lang="en-US" sz="1400" b="0" i="1" smtClean="0">
                                <a:latin typeface="Cambria Math" panose="02040503050406030204" pitchFamily="18" charset="0"/>
                              </a:rPr>
                              <m:t>2</m:t>
                            </m:r>
                            <m:r>
                              <a:rPr lang="en-US" sz="1400" b="0" i="1" smtClean="0">
                                <a:latin typeface="Cambria Math" panose="02040503050406030204" pitchFamily="18" charset="0"/>
                                <a:ea typeface="Cambria Math" panose="02040503050406030204" pitchFamily="18" charset="0"/>
                              </a:rPr>
                              <m:t>𝜋</m:t>
                            </m:r>
                            <m:sSub>
                              <m:sSubPr>
                                <m:ctrlPr>
                                  <a:rPr lang="en-US" sz="1400" b="0" i="1">
                                    <a:latin typeface="Cambria Math" panose="02040503050406030204" pitchFamily="18" charset="0"/>
                                  </a:rPr>
                                </m:ctrlPr>
                              </m:sSubPr>
                              <m:e>
                                <m:r>
                                  <a:rPr lang="en-US" sz="1400" b="0" i="1">
                                    <a:latin typeface="Cambria Math" panose="02040503050406030204" pitchFamily="18" charset="0"/>
                                    <a:ea typeface="Cambria Math" panose="02040503050406030204" pitchFamily="18" charset="0"/>
                                  </a:rPr>
                                  <m:t>𝜏</m:t>
                                </m:r>
                              </m:e>
                              <m:sub>
                                <m:r>
                                  <a:rPr lang="en-US" sz="1400" b="0" i="1">
                                    <a:latin typeface="Cambria Math" panose="02040503050406030204" pitchFamily="18" charset="0"/>
                                  </a:rPr>
                                  <m:t>𝑖</m:t>
                                </m:r>
                              </m:sub>
                            </m:sSub>
                            <m:r>
                              <a:rPr lang="en-US" sz="1400" b="0" i="1" smtClean="0">
                                <a:latin typeface="Cambria Math" panose="02040503050406030204" pitchFamily="18" charset="0"/>
                              </a:rPr>
                              <m:t>𝑚</m:t>
                            </m:r>
                            <m:r>
                              <a:rPr lang="en-US" sz="1400" b="0" i="1" smtClean="0">
                                <a:latin typeface="Cambria Math" panose="02040503050406030204" pitchFamily="18" charset="0"/>
                              </a:rPr>
                              <m:t>/</m:t>
                            </m:r>
                            <m:r>
                              <a:rPr lang="en-US" sz="1400" b="0" i="1" smtClean="0">
                                <a:latin typeface="Cambria Math" panose="02040503050406030204" pitchFamily="18" charset="0"/>
                              </a:rPr>
                              <m:t>𝑇</m:t>
                            </m:r>
                          </m:sup>
                        </m:sSup>
                        <m:r>
                          <a:rPr lang="en-US" sz="1400" b="0" i="1" smtClean="0">
                            <a:latin typeface="Cambria Math" panose="02040503050406030204" pitchFamily="18" charset="0"/>
                          </a:rPr>
                          <m:t>𝑥</m:t>
                        </m:r>
                        <m:r>
                          <a:rPr lang="en-US" sz="1400" b="0" i="1" smtClean="0">
                            <a:latin typeface="Cambria Math" panose="02040503050406030204" pitchFamily="18" charset="0"/>
                          </a:rPr>
                          <m:t>(</m:t>
                        </m:r>
                        <m:sSub>
                          <m:sSubPr>
                            <m:ctrlPr>
                              <a:rPr lang="en-US" sz="1400" b="0" i="1">
                                <a:latin typeface="Cambria Math" panose="02040503050406030204" pitchFamily="18" charset="0"/>
                              </a:rPr>
                            </m:ctrlPr>
                          </m:sSubPr>
                          <m:e>
                            <m:r>
                              <a:rPr lang="en-US" sz="1400" b="0" i="1">
                                <a:latin typeface="Cambria Math" panose="02040503050406030204" pitchFamily="18" charset="0"/>
                                <a:ea typeface="Cambria Math" panose="02040503050406030204" pitchFamily="18" charset="0"/>
                              </a:rPr>
                              <m:t>𝜃</m:t>
                            </m:r>
                          </m:e>
                          <m:sub>
                            <m:r>
                              <a:rPr lang="en-US" sz="1400" b="0" i="1">
                                <a:latin typeface="Cambria Math" panose="02040503050406030204" pitchFamily="18" charset="0"/>
                              </a:rPr>
                              <m:t>𝑖</m:t>
                            </m:r>
                          </m:sub>
                        </m:sSub>
                        <m:r>
                          <a:rPr lang="en-US" sz="1400" b="0" i="1">
                            <a:latin typeface="Cambria Math" panose="02040503050406030204" pitchFamily="18" charset="0"/>
                          </a:rPr>
                          <m:t>)</m:t>
                        </m:r>
                        <m:sSub>
                          <m:sSubPr>
                            <m:ctrlPr>
                              <a:rPr lang="en-US" sz="1400" b="0" i="1">
                                <a:latin typeface="Cambria Math" panose="02040503050406030204" pitchFamily="18" charset="0"/>
                              </a:rPr>
                            </m:ctrlPr>
                          </m:sSubPr>
                          <m:e>
                            <m:r>
                              <a:rPr lang="en-US" sz="1400" b="0" i="1">
                                <a:latin typeface="Cambria Math" panose="02040503050406030204" pitchFamily="18" charset="0"/>
                                <a:ea typeface="Cambria Math" panose="02040503050406030204" pitchFamily="18" charset="0"/>
                              </a:rPr>
                              <m:t>𝛼</m:t>
                            </m:r>
                          </m:e>
                          <m:sub>
                            <m:r>
                              <a:rPr lang="en-US" sz="1400" b="0" i="1">
                                <a:latin typeface="Cambria Math" panose="02040503050406030204" pitchFamily="18" charset="0"/>
                              </a:rPr>
                              <m:t>𝑖</m:t>
                            </m:r>
                          </m:sub>
                        </m:sSub>
                      </m:e>
                    </m:nary>
                  </m:oMath>
                </a14:m>
                <a:endParaRPr lang="en-US" sz="1400" b="0" dirty="0" smtClean="0">
                  <a:latin typeface="+mj-lt"/>
                </a:endParaRPr>
              </a:p>
              <a:p>
                <a:pPr>
                  <a:lnSpc>
                    <a:spcPct val="110000"/>
                  </a:lnSpc>
                  <a:spcBef>
                    <a:spcPts val="600"/>
                  </a:spcBef>
                  <a:spcAft>
                    <a:spcPts val="600"/>
                  </a:spcAft>
                  <a:buClr>
                    <a:schemeClr val="tx1">
                      <a:lumMod val="85000"/>
                      <a:lumOff val="15000"/>
                    </a:schemeClr>
                  </a:buClr>
                  <a:buFont typeface="Arial" pitchFamily="34" charset="0"/>
                  <a:buChar char="•"/>
                </a:pPr>
                <a:r>
                  <a:rPr lang="en-US" sz="1400" b="0" dirty="0" smtClean="0">
                    <a:latin typeface="+mj-lt"/>
                  </a:rPr>
                  <a:t>If we compute a wideband </a:t>
                </a:r>
                <a:r>
                  <a:rPr lang="en-US" sz="1400" b="0" dirty="0" err="1" smtClean="0">
                    <a:latin typeface="+mj-lt"/>
                  </a:rPr>
                  <a:t>precoder</a:t>
                </a:r>
                <a:r>
                  <a:rPr lang="en-US" sz="1400" b="0" dirty="0" smtClean="0">
                    <a:latin typeface="+mj-lt"/>
                  </a:rPr>
                  <a:t> based on the average channel matrix covariance over the entire BW we get</a:t>
                </a:r>
              </a:p>
              <a:p>
                <a:pPr marL="114300" indent="0">
                  <a:lnSpc>
                    <a:spcPct val="110000"/>
                  </a:lnSpc>
                  <a:spcBef>
                    <a:spcPts val="600"/>
                  </a:spcBef>
                  <a:spcAft>
                    <a:spcPts val="600"/>
                  </a:spcAft>
                  <a:buClr>
                    <a:schemeClr val="tx1">
                      <a:lumMod val="85000"/>
                      <a:lumOff val="15000"/>
                    </a:schemeClr>
                  </a:buClr>
                  <a:buNone/>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1</m:t>
                          </m:r>
                        </m:num>
                        <m:den>
                          <m:r>
                            <a:rPr lang="en-US" sz="1400" b="0" i="1" smtClean="0">
                              <a:latin typeface="Cambria Math" panose="02040503050406030204" pitchFamily="18" charset="0"/>
                            </a:rPr>
                            <m:t>𝑀</m:t>
                          </m:r>
                        </m:den>
                      </m:f>
                      <m:nary>
                        <m:naryPr>
                          <m:chr m:val="∑"/>
                          <m:subHide m:val="on"/>
                          <m:supHide m:val="on"/>
                          <m:ctrlPr>
                            <a:rPr lang="en-US" sz="1400" b="0" i="1" smtClean="0">
                              <a:latin typeface="Cambria Math" panose="02040503050406030204" pitchFamily="18" charset="0"/>
                            </a:rPr>
                          </m:ctrlPr>
                        </m:naryPr>
                        <m:sub/>
                        <m:sup/>
                        <m:e>
                          <m:sSub>
                            <m:sSubPr>
                              <m:ctrlPr>
                                <a:rPr lang="en-US" sz="1400" b="0" i="1">
                                  <a:latin typeface="Cambria Math" panose="02040503050406030204" pitchFamily="18" charset="0"/>
                                </a:rPr>
                              </m:ctrlPr>
                            </m:sSubPr>
                            <m:e>
                              <m:r>
                                <a:rPr lang="en-US" sz="1400" b="1" i="1">
                                  <a:latin typeface="Cambria Math" panose="02040503050406030204" pitchFamily="18" charset="0"/>
                                </a:rPr>
                                <m:t>𝒉</m:t>
                              </m:r>
                            </m:e>
                            <m:sub>
                              <m:r>
                                <a:rPr lang="en-US" sz="1400" b="0" i="1" smtClean="0">
                                  <a:latin typeface="Cambria Math" panose="02040503050406030204" pitchFamily="18" charset="0"/>
                                </a:rPr>
                                <m:t>𝑚</m:t>
                              </m:r>
                            </m:sub>
                          </m:sSub>
                        </m:e>
                      </m:nary>
                      <m:sSubSup>
                        <m:sSubSupPr>
                          <m:ctrlPr>
                            <a:rPr lang="en-US" sz="1400" b="0" i="1" smtClean="0">
                              <a:latin typeface="Cambria Math" panose="02040503050406030204" pitchFamily="18" charset="0"/>
                            </a:rPr>
                          </m:ctrlPr>
                        </m:sSubSupPr>
                        <m:e>
                          <m:r>
                            <a:rPr lang="en-US" sz="1400" b="1" i="1" smtClean="0">
                              <a:latin typeface="Cambria Math" panose="02040503050406030204" pitchFamily="18" charset="0"/>
                            </a:rPr>
                            <m:t>𝒉</m:t>
                          </m:r>
                        </m:e>
                        <m:sub>
                          <m:r>
                            <a:rPr lang="en-US" sz="1400" b="0" i="1" smtClean="0">
                              <a:latin typeface="Cambria Math" panose="02040503050406030204" pitchFamily="18" charset="0"/>
                            </a:rPr>
                            <m:t>𝑚</m:t>
                          </m:r>
                        </m:sub>
                        <m:sup>
                          <m:r>
                            <a:rPr lang="en-US" sz="1400" b="0" i="1" smtClean="0">
                              <a:latin typeface="Cambria Math" panose="02040503050406030204" pitchFamily="18" charset="0"/>
                            </a:rPr>
                            <m:t>∗</m:t>
                          </m:r>
                        </m:sup>
                      </m:sSubSup>
                      <m:r>
                        <a:rPr lang="en-US" sz="1400" b="0" i="1">
                          <a:latin typeface="Cambria Math" panose="02040503050406030204" pitchFamily="18" charset="0"/>
                          <a:ea typeface="Cambria Math" panose="02040503050406030204" pitchFamily="18" charset="0"/>
                        </a:rPr>
                        <m:t>→</m:t>
                      </m:r>
                      <m:nary>
                        <m:naryPr>
                          <m:chr m:val="∑"/>
                          <m:supHide m:val="on"/>
                          <m:ctrlPr>
                            <a:rPr lang="en-US" sz="1400" b="0" i="1">
                              <a:latin typeface="Cambria Math" panose="02040503050406030204" pitchFamily="18" charset="0"/>
                            </a:rPr>
                          </m:ctrlPr>
                        </m:naryPr>
                        <m:sub>
                          <m:r>
                            <m:rPr>
                              <m:brk m:alnAt="7"/>
                            </m:rPr>
                            <a:rPr lang="en-US" sz="1400" b="0" i="1">
                              <a:latin typeface="Cambria Math" panose="02040503050406030204" pitchFamily="18" charset="0"/>
                            </a:rPr>
                            <m:t>𝑖</m:t>
                          </m:r>
                        </m:sub>
                        <m:sup/>
                        <m:e>
                          <m:r>
                            <a:rPr lang="en-US" sz="1400" b="1" i="1">
                              <a:latin typeface="Cambria Math" panose="02040503050406030204" pitchFamily="18" charset="0"/>
                            </a:rPr>
                            <m:t>𝒙</m:t>
                          </m:r>
                          <m:d>
                            <m:dPr>
                              <m:ctrlPr>
                                <a:rPr lang="en-US" sz="1400" b="0" i="1">
                                  <a:latin typeface="Cambria Math" panose="02040503050406030204" pitchFamily="18" charset="0"/>
                                </a:rPr>
                              </m:ctrlPr>
                            </m:dPr>
                            <m:e>
                              <m:sSub>
                                <m:sSubPr>
                                  <m:ctrlPr>
                                    <a:rPr lang="en-US" sz="1400" b="0" i="1">
                                      <a:latin typeface="Cambria Math" panose="02040503050406030204" pitchFamily="18" charset="0"/>
                                    </a:rPr>
                                  </m:ctrlPr>
                                </m:sSubPr>
                                <m:e>
                                  <m:r>
                                    <a:rPr lang="en-US" sz="1400" b="0" i="1">
                                      <a:latin typeface="Cambria Math" panose="02040503050406030204" pitchFamily="18" charset="0"/>
                                      <a:ea typeface="Cambria Math" panose="02040503050406030204" pitchFamily="18" charset="0"/>
                                    </a:rPr>
                                    <m:t>𝜃</m:t>
                                  </m:r>
                                </m:e>
                                <m:sub>
                                  <m:r>
                                    <a:rPr lang="en-US" sz="1400" b="0" i="1">
                                      <a:latin typeface="Cambria Math" panose="02040503050406030204" pitchFamily="18" charset="0"/>
                                    </a:rPr>
                                    <m:t>𝑖</m:t>
                                  </m:r>
                                </m:sub>
                              </m:sSub>
                            </m:e>
                          </m:d>
                          <m:sSup>
                            <m:sSupPr>
                              <m:ctrlPr>
                                <a:rPr lang="en-US" sz="1400" b="0" i="1">
                                  <a:latin typeface="Cambria Math" panose="02040503050406030204" pitchFamily="18" charset="0"/>
                                </a:rPr>
                              </m:ctrlPr>
                            </m:sSupPr>
                            <m:e>
                              <m:r>
                                <a:rPr lang="en-US" sz="1400" b="1" i="1">
                                  <a:latin typeface="Cambria Math" panose="02040503050406030204" pitchFamily="18" charset="0"/>
                                </a:rPr>
                                <m:t>𝒙</m:t>
                              </m:r>
                            </m:e>
                            <m:sup>
                              <m:r>
                                <a:rPr lang="en-US" sz="1400" b="0" i="1">
                                  <a:latin typeface="Cambria Math" panose="02040503050406030204" pitchFamily="18" charset="0"/>
                                </a:rPr>
                                <m:t>∗</m:t>
                              </m:r>
                            </m:sup>
                          </m:sSup>
                          <m:d>
                            <m:dPr>
                              <m:ctrlPr>
                                <a:rPr lang="en-US" sz="1400" b="0" i="1">
                                  <a:latin typeface="Cambria Math" panose="02040503050406030204" pitchFamily="18" charset="0"/>
                                </a:rPr>
                              </m:ctrlPr>
                            </m:dPr>
                            <m:e>
                              <m:sSub>
                                <m:sSubPr>
                                  <m:ctrlPr>
                                    <a:rPr lang="en-US" sz="1400" b="0" i="1">
                                      <a:latin typeface="Cambria Math" panose="02040503050406030204" pitchFamily="18" charset="0"/>
                                    </a:rPr>
                                  </m:ctrlPr>
                                </m:sSubPr>
                                <m:e>
                                  <m:r>
                                    <a:rPr lang="en-US" sz="1400" b="0" i="1">
                                      <a:latin typeface="Cambria Math" panose="02040503050406030204" pitchFamily="18" charset="0"/>
                                      <a:ea typeface="Cambria Math" panose="02040503050406030204" pitchFamily="18" charset="0"/>
                                    </a:rPr>
                                    <m:t>𝜃</m:t>
                                  </m:r>
                                </m:e>
                                <m:sub>
                                  <m:r>
                                    <a:rPr lang="en-US" sz="1400" b="0" i="1">
                                      <a:latin typeface="Cambria Math" panose="02040503050406030204" pitchFamily="18" charset="0"/>
                                    </a:rPr>
                                    <m:t>𝑖</m:t>
                                  </m:r>
                                </m:sub>
                              </m:sSub>
                            </m:e>
                          </m:d>
                          <m:sSup>
                            <m:sSupPr>
                              <m:ctrlPr>
                                <a:rPr lang="en-US" sz="1400" b="0" i="1">
                                  <a:latin typeface="Cambria Math" panose="02040503050406030204" pitchFamily="18" charset="0"/>
                                </a:rPr>
                              </m:ctrlPr>
                            </m:sSupPr>
                            <m:e>
                              <m:r>
                                <a:rPr lang="en-US" sz="1400" b="0" i="1">
                                  <a:latin typeface="Cambria Math" panose="02040503050406030204" pitchFamily="18" charset="0"/>
                                </a:rPr>
                                <m:t>|</m:t>
                              </m:r>
                              <m:sSub>
                                <m:sSubPr>
                                  <m:ctrlPr>
                                    <a:rPr lang="en-US" sz="1400" b="0" i="1">
                                      <a:latin typeface="Cambria Math" panose="02040503050406030204" pitchFamily="18" charset="0"/>
                                    </a:rPr>
                                  </m:ctrlPr>
                                </m:sSubPr>
                                <m:e>
                                  <m:r>
                                    <a:rPr lang="en-US" sz="1400" b="0" i="1">
                                      <a:latin typeface="Cambria Math" panose="02040503050406030204" pitchFamily="18" charset="0"/>
                                      <a:ea typeface="Cambria Math" panose="02040503050406030204" pitchFamily="18" charset="0"/>
                                    </a:rPr>
                                    <m:t>𝛼</m:t>
                                  </m:r>
                                </m:e>
                                <m:sub>
                                  <m:r>
                                    <a:rPr lang="en-US" sz="1400" b="0" i="1">
                                      <a:latin typeface="Cambria Math" panose="02040503050406030204" pitchFamily="18" charset="0"/>
                                    </a:rPr>
                                    <m:t>𝑖</m:t>
                                  </m:r>
                                </m:sub>
                              </m:sSub>
                              <m:r>
                                <a:rPr lang="en-US" sz="1400" b="0" i="1">
                                  <a:latin typeface="Cambria Math" panose="02040503050406030204" pitchFamily="18" charset="0"/>
                                </a:rPr>
                                <m:t>|</m:t>
                              </m:r>
                            </m:e>
                            <m:sup>
                              <m:r>
                                <a:rPr lang="en-US" sz="1400" b="0" i="1">
                                  <a:latin typeface="Cambria Math" panose="02040503050406030204" pitchFamily="18" charset="0"/>
                                </a:rPr>
                                <m:t>2</m:t>
                              </m:r>
                            </m:sup>
                          </m:sSup>
                        </m:e>
                      </m:nary>
                    </m:oMath>
                  </m:oMathPara>
                </a14:m>
                <a:endParaRPr lang="en-US" sz="1400" b="0" dirty="0">
                  <a:latin typeface="+mj-lt"/>
                </a:endParaRPr>
              </a:p>
              <a:p>
                <a:pPr>
                  <a:lnSpc>
                    <a:spcPct val="110000"/>
                  </a:lnSpc>
                  <a:spcBef>
                    <a:spcPts val="600"/>
                  </a:spcBef>
                  <a:spcAft>
                    <a:spcPts val="600"/>
                  </a:spcAft>
                  <a:buClr>
                    <a:schemeClr val="tx1">
                      <a:lumMod val="85000"/>
                      <a:lumOff val="15000"/>
                    </a:schemeClr>
                  </a:buClr>
                  <a:buFont typeface="Arial" pitchFamily="34" charset="0"/>
                  <a:buChar char="•"/>
                </a:pPr>
                <a:r>
                  <a:rPr lang="en-US" sz="1400" b="0" dirty="0" smtClean="0">
                    <a:latin typeface="+mj-lt"/>
                  </a:rPr>
                  <a:t>This means that the wideband </a:t>
                </a:r>
                <a:r>
                  <a:rPr lang="en-US" sz="1400" b="0" dirty="0" err="1" smtClean="0">
                    <a:latin typeface="+mj-lt"/>
                  </a:rPr>
                  <a:t>precoder</a:t>
                </a:r>
                <a:r>
                  <a:rPr lang="en-US" sz="1400" b="0" dirty="0" smtClean="0">
                    <a:latin typeface="+mj-lt"/>
                  </a:rPr>
                  <a:t> tries to estimate the main directions of time domain channel, while narrowband </a:t>
                </a:r>
                <a:r>
                  <a:rPr lang="en-US" sz="1400" b="0" dirty="0" err="1" smtClean="0">
                    <a:latin typeface="+mj-lt"/>
                  </a:rPr>
                  <a:t>precoders</a:t>
                </a:r>
                <a:r>
                  <a:rPr lang="en-US" sz="1400" b="0" dirty="0" smtClean="0">
                    <a:latin typeface="+mj-lt"/>
                  </a:rPr>
                  <a:t> provide a small correction for the per-tone combination of phases</a:t>
                </a:r>
              </a:p>
              <a:p>
                <a:pPr>
                  <a:lnSpc>
                    <a:spcPct val="110000"/>
                  </a:lnSpc>
                  <a:spcBef>
                    <a:spcPts val="600"/>
                  </a:spcBef>
                  <a:spcAft>
                    <a:spcPts val="600"/>
                  </a:spcAft>
                  <a:buClr>
                    <a:schemeClr val="tx1">
                      <a:lumMod val="85000"/>
                      <a:lumOff val="15000"/>
                    </a:schemeClr>
                  </a:buClr>
                  <a:buFont typeface="Arial" pitchFamily="34" charset="0"/>
                  <a:buChar char="•"/>
                </a:pPr>
                <a:r>
                  <a:rPr lang="en-US" sz="1400" b="0" dirty="0" smtClean="0">
                    <a:latin typeface="+mj-lt"/>
                  </a:rPr>
                  <a:t>Thus we understand that with the mixed BF solution, a narrowband </a:t>
                </a:r>
                <a:r>
                  <a:rPr lang="en-US" sz="1400" b="0" dirty="0" err="1" smtClean="0">
                    <a:latin typeface="+mj-lt"/>
                  </a:rPr>
                  <a:t>precoder</a:t>
                </a:r>
                <a:r>
                  <a:rPr lang="en-US" sz="1400" b="0" dirty="0" smtClean="0">
                    <a:latin typeface="+mj-lt"/>
                  </a:rPr>
                  <a:t> requires less degrees of freedom to achieve the same accuracy compared with regular per-tone </a:t>
                </a:r>
                <a:r>
                  <a:rPr lang="en-US" sz="1400" b="0" dirty="0" err="1" smtClean="0">
                    <a:latin typeface="+mj-lt"/>
                  </a:rPr>
                  <a:t>precoder</a:t>
                </a:r>
                <a:endParaRPr lang="en-US" sz="1400" b="0" dirty="0" smtClean="0">
                  <a:latin typeface="+mj-lt"/>
                </a:endParaRPr>
              </a:p>
              <a:p>
                <a:pPr>
                  <a:lnSpc>
                    <a:spcPct val="110000"/>
                  </a:lnSpc>
                  <a:spcBef>
                    <a:spcPts val="600"/>
                  </a:spcBef>
                  <a:spcAft>
                    <a:spcPts val="600"/>
                  </a:spcAft>
                  <a:buClr>
                    <a:schemeClr val="tx1">
                      <a:lumMod val="85000"/>
                      <a:lumOff val="15000"/>
                    </a:schemeClr>
                  </a:buClr>
                  <a:buFont typeface="Arial" pitchFamily="34" charset="0"/>
                  <a:buChar char="•"/>
                </a:pPr>
                <a:r>
                  <a:rPr lang="en-US" sz="1400" b="0" dirty="0">
                    <a:latin typeface="+mj-lt"/>
                  </a:rPr>
                  <a:t>The conclusion is that applying </a:t>
                </a:r>
                <a:r>
                  <a:rPr lang="en-US" sz="1400" b="0" dirty="0" smtClean="0">
                    <a:latin typeface="+mj-lt"/>
                  </a:rPr>
                  <a:t>mixed </a:t>
                </a:r>
                <a:r>
                  <a:rPr lang="en-US" sz="1400" b="0" dirty="0">
                    <a:latin typeface="+mj-lt"/>
                  </a:rPr>
                  <a:t>beamforming allows us to </a:t>
                </a:r>
                <a:r>
                  <a:rPr lang="en-US" sz="1400" b="0" dirty="0" smtClean="0">
                    <a:latin typeface="+mj-lt"/>
                  </a:rPr>
                  <a:t>achieve desired </a:t>
                </a:r>
                <a:r>
                  <a:rPr lang="en-US" sz="1400" b="0" dirty="0">
                    <a:latin typeface="+mj-lt"/>
                  </a:rPr>
                  <a:t>performance with less bits used for </a:t>
                </a:r>
                <a:r>
                  <a:rPr lang="en-US" sz="1400" b="0" dirty="0" smtClean="0">
                    <a:latin typeface="+mj-lt"/>
                  </a:rPr>
                  <a:t>the narrowband </a:t>
                </a:r>
                <a:r>
                  <a:rPr lang="en-US" sz="1400" b="0" dirty="0" err="1">
                    <a:latin typeface="+mj-lt"/>
                  </a:rPr>
                  <a:t>precoder</a:t>
                </a:r>
                <a:r>
                  <a:rPr lang="en-US" sz="1400" b="0" dirty="0">
                    <a:latin typeface="+mj-lt"/>
                  </a:rPr>
                  <a:t> – and thus we can get a significant reduction in feedback size</a:t>
                </a:r>
              </a:p>
            </p:txBody>
          </p:sp>
        </mc:Choice>
        <mc:Fallback xmlns="">
          <p:sp>
            <p:nvSpPr>
              <p:cNvPr id="10" name="Rectangle 3"/>
              <p:cNvSpPr txBox="1">
                <a:spLocks noRot="1" noChangeAspect="1" noMove="1" noResize="1" noEditPoints="1" noAdjustHandles="1" noChangeArrowheads="1" noChangeShapeType="1" noTextEdit="1"/>
              </p:cNvSpPr>
              <p:nvPr/>
            </p:nvSpPr>
            <p:spPr>
              <a:xfrm>
                <a:off x="381000" y="1371600"/>
                <a:ext cx="8458200" cy="5029200"/>
              </a:xfrm>
              <a:prstGeom prst="rect">
                <a:avLst/>
              </a:prstGeom>
              <a:blipFill rotWithShape="0">
                <a:blip r:embed="rId2"/>
                <a:stretch>
                  <a:fillRect l="-144" t="-121" r="-72"/>
                </a:stretch>
              </a:blipFill>
              <a:ln/>
            </p:spPr>
            <p:txBody>
              <a:bodyPr/>
              <a:lstStyle/>
              <a:p>
                <a:r>
                  <a:rPr lang="zh-CN" altLang="en-US">
                    <a:noFill/>
                  </a:rPr>
                  <a:t> </a:t>
                </a:r>
              </a:p>
            </p:txBody>
          </p:sp>
        </mc:Fallback>
      </mc:AlternateContent>
    </p:spTree>
    <p:extLst>
      <p:ext uri="{BB962C8B-B14F-4D97-AF65-F5344CB8AC3E}">
        <p14:creationId xmlns:p14="http://schemas.microsoft.com/office/powerpoint/2010/main" val="935945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Mixed </a:t>
            </a:r>
            <a:r>
              <a:rPr lang="en-US" dirty="0" err="1" smtClean="0"/>
              <a:t>Beamforming</a:t>
            </a:r>
            <a:r>
              <a:rPr lang="en-US" dirty="0" smtClean="0"/>
              <a:t> SNR Impact</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9</a:t>
            </a:fld>
            <a:endParaRPr lang="en-US"/>
          </a:p>
        </p:txBody>
      </p:sp>
      <p:sp>
        <p:nvSpPr>
          <p:cNvPr id="9" name="Date Placeholder 3"/>
          <p:cNvSpPr>
            <a:spLocks noGrp="1"/>
          </p:cNvSpPr>
          <p:nvPr>
            <p:ph type="dt" sz="half" idx="10"/>
          </p:nvPr>
        </p:nvSpPr>
        <p:spPr>
          <a:xfrm>
            <a:off x="696913" y="332601"/>
            <a:ext cx="942566" cy="276999"/>
          </a:xfrm>
        </p:spPr>
        <p:txBody>
          <a:bodyPr/>
          <a:lstStyle/>
          <a:p>
            <a:r>
              <a:rPr lang="en-US" dirty="0"/>
              <a:t>July 2019</a:t>
            </a:r>
          </a:p>
        </p:txBody>
      </p:sp>
      <mc:AlternateContent xmlns:mc="http://schemas.openxmlformats.org/markup-compatibility/2006" xmlns:a14="http://schemas.microsoft.com/office/drawing/2010/main">
        <mc:Choice Requires="a14">
          <p:sp>
            <p:nvSpPr>
              <p:cNvPr id="10" name="Rectangle 3"/>
              <p:cNvSpPr txBox="1">
                <a:spLocks noChangeArrowheads="1"/>
              </p:cNvSpPr>
              <p:nvPr/>
            </p:nvSpPr>
            <p:spPr>
              <a:xfrm>
                <a:off x="381000" y="1371600"/>
                <a:ext cx="8458200" cy="5029200"/>
              </a:xfrm>
              <a:prstGeom prst="rect">
                <a:avLst/>
              </a:prstGeom>
              <a:noFill/>
              <a:ln/>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Let us now analyze the impact of applying</a:t>
                </a:r>
                <a:br>
                  <a:rPr lang="en-US" sz="2000" b="0" kern="0" dirty="0" smtClean="0"/>
                </a:br>
                <a:r>
                  <a:rPr lang="en-US" sz="2000" b="0" kern="0" dirty="0" smtClean="0"/>
                  <a:t>mixed precoding on the SNR</a:t>
                </a:r>
              </a:p>
              <a:p>
                <a:pPr>
                  <a:lnSpc>
                    <a:spcPct val="110000"/>
                  </a:lnSpc>
                  <a:spcBef>
                    <a:spcPts val="600"/>
                  </a:spcBef>
                  <a:spcAft>
                    <a:spcPts val="600"/>
                  </a:spcAft>
                </a:pPr>
                <a:r>
                  <a:rPr lang="en-US" sz="2000" b="0" kern="0" dirty="0" smtClean="0"/>
                  <a:t>The Zero-Forcing SNR of the post BF channel </a:t>
                </a:r>
                <a:br>
                  <a:rPr lang="en-US" sz="2000" b="0" kern="0" dirty="0" smtClean="0"/>
                </a:br>
                <a:r>
                  <a:rPr lang="en-US" sz="2000" b="0" kern="0" dirty="0" smtClean="0"/>
                  <a:t>is given by the covariance matrix of the </a:t>
                </a:r>
                <a:br>
                  <a:rPr lang="en-US" sz="2000" b="0" kern="0" dirty="0" smtClean="0"/>
                </a:br>
                <a:r>
                  <a:rPr lang="en-US" sz="2000" b="0" kern="0" dirty="0" smtClean="0"/>
                  <a:t>equivalent channel </a:t>
                </a:r>
                <a14:m>
                  <m:oMath xmlns:m="http://schemas.openxmlformats.org/officeDocument/2006/math">
                    <m:acc>
                      <m:accPr>
                        <m:chr m:val="̃"/>
                        <m:ctrlPr>
                          <a:rPr lang="en-US" sz="2000" i="1">
                            <a:latin typeface="Cambria Math" panose="02040503050406030204" pitchFamily="18" charset="0"/>
                          </a:rPr>
                        </m:ctrlPr>
                      </m:accPr>
                      <m:e>
                        <m:r>
                          <a:rPr lang="en-US" sz="2000" i="1">
                            <a:latin typeface="Cambria Math" panose="02040503050406030204" pitchFamily="18" charset="0"/>
                          </a:rPr>
                          <m:t>𝐻</m:t>
                        </m:r>
                      </m:e>
                    </m:acc>
                  </m:oMath>
                </a14:m>
                <a:r>
                  <a:rPr lang="en-US" sz="2000" b="0" kern="0" dirty="0" smtClean="0"/>
                  <a:t> after applying</a:t>
                </a:r>
                <a:br>
                  <a:rPr lang="en-US" sz="2000" b="0" kern="0" dirty="0" smtClean="0"/>
                </a:br>
                <a:r>
                  <a:rPr lang="en-US" sz="2000" b="0" kern="0" dirty="0" smtClean="0"/>
                  <a:t>wideband precoding</a:t>
                </a:r>
              </a:p>
              <a:p>
                <a:pPr>
                  <a:lnSpc>
                    <a:spcPct val="110000"/>
                  </a:lnSpc>
                  <a:spcBef>
                    <a:spcPts val="600"/>
                  </a:spcBef>
                  <a:spcAft>
                    <a:spcPts val="600"/>
                  </a:spcAft>
                </a:pPr>
                <a:r>
                  <a:rPr lang="en-US" sz="2000" b="0" kern="0" dirty="0" smtClean="0"/>
                  <a:t>We compared between the SNR after applying</a:t>
                </a:r>
                <a:br>
                  <a:rPr lang="en-US" sz="2000" b="0" kern="0" dirty="0" smtClean="0"/>
                </a:br>
                <a:r>
                  <a:rPr lang="en-US" sz="2000" b="0" kern="0" dirty="0" smtClean="0"/>
                  <a:t>per-tone precoding and the SNR after applying</a:t>
                </a:r>
                <a:br>
                  <a:rPr lang="en-US" sz="2000" b="0" kern="0" dirty="0" smtClean="0"/>
                </a:br>
                <a:r>
                  <a:rPr lang="en-US" sz="2000" b="0" kern="0" dirty="0" smtClean="0"/>
                  <a:t>wideband precoding with different K values</a:t>
                </a:r>
              </a:p>
              <a:p>
                <a:pPr>
                  <a:lnSpc>
                    <a:spcPct val="110000"/>
                  </a:lnSpc>
                  <a:spcBef>
                    <a:spcPts val="600"/>
                  </a:spcBef>
                  <a:spcAft>
                    <a:spcPts val="600"/>
                  </a:spcAft>
                </a:pPr>
                <a:r>
                  <a:rPr lang="en-US" sz="2000" b="0" kern="0" dirty="0" smtClean="0"/>
                  <a:t>The figure on the right shows the CCDF of the </a:t>
                </a:r>
                <a:br>
                  <a:rPr lang="en-US" sz="2000" b="0" kern="0" dirty="0" smtClean="0"/>
                </a:br>
                <a:r>
                  <a:rPr lang="en-US" sz="2000" b="0" kern="0" dirty="0" smtClean="0"/>
                  <a:t>difference in dB between the two SNR results</a:t>
                </a:r>
              </a:p>
              <a:p>
                <a:pPr lvl="1">
                  <a:lnSpc>
                    <a:spcPct val="110000"/>
                  </a:lnSpc>
                  <a:spcBef>
                    <a:spcPts val="600"/>
                  </a:spcBef>
                  <a:spcAft>
                    <a:spcPts val="600"/>
                  </a:spcAft>
                </a:pPr>
                <a:r>
                  <a:rPr lang="en-US" sz="1600" kern="0" dirty="0" smtClean="0"/>
                  <a:t>These results</a:t>
                </a:r>
                <a:r>
                  <a:rPr lang="en-US" sz="1600" b="0" kern="0" dirty="0" smtClean="0"/>
                  <a:t> represent the impact that narrowband precoding may have on the total per-tone SNR</a:t>
                </a:r>
              </a:p>
              <a:p>
                <a:pPr>
                  <a:lnSpc>
                    <a:spcPct val="110000"/>
                  </a:lnSpc>
                  <a:spcBef>
                    <a:spcPts val="600"/>
                  </a:spcBef>
                  <a:spcAft>
                    <a:spcPts val="600"/>
                  </a:spcAft>
                </a:pPr>
                <a:r>
                  <a:rPr lang="en-US" sz="2000" b="0" kern="0" dirty="0" smtClean="0"/>
                  <a:t>We can see, for example, that for K = </a:t>
                </a:r>
                <a:r>
                  <a:rPr lang="he-IL" sz="2000" b="0" kern="0" dirty="0" smtClean="0"/>
                  <a:t>10</a:t>
                </a:r>
                <a:r>
                  <a:rPr lang="en-US" sz="2000" b="0" kern="0" dirty="0" smtClean="0"/>
                  <a:t> the maximum SNR correction that can be achieved by narrowband precoding is less than 0.15dB in 90% of the cases and is less than 0.35dB in 99% of the cases</a:t>
                </a:r>
              </a:p>
            </p:txBody>
          </p:sp>
        </mc:Choice>
        <mc:Fallback xmlns="">
          <p:sp>
            <p:nvSpPr>
              <p:cNvPr id="10" name="Rectangle 3"/>
              <p:cNvSpPr txBox="1">
                <a:spLocks noRot="1" noChangeAspect="1" noMove="1" noResize="1" noEditPoints="1" noAdjustHandles="1" noChangeArrowheads="1" noChangeShapeType="1" noTextEdit="1"/>
              </p:cNvSpPr>
              <p:nvPr/>
            </p:nvSpPr>
            <p:spPr>
              <a:xfrm>
                <a:off x="381000" y="1371600"/>
                <a:ext cx="8458200" cy="5029200"/>
              </a:xfrm>
              <a:prstGeom prst="rect">
                <a:avLst/>
              </a:prstGeom>
              <a:blipFill rotWithShape="0">
                <a:blip r:embed="rId2"/>
                <a:stretch>
                  <a:fillRect l="-577" t="-1212" r="-1009"/>
                </a:stretch>
              </a:blipFill>
              <a:ln/>
            </p:spPr>
            <p:txBody>
              <a:bodyPr/>
              <a:lstStyle/>
              <a:p>
                <a:r>
                  <a:rPr lang="zh-CN" altLang="en-US">
                    <a:noFill/>
                  </a:rPr>
                  <a:t> </a:t>
                </a:r>
              </a:p>
            </p:txBody>
          </p:sp>
        </mc:Fallback>
      </mc:AlternateContent>
      <p:pic>
        <p:nvPicPr>
          <p:cNvPr id="26" name="Picture 25"/>
          <p:cNvPicPr>
            <a:picLocks noChangeAspect="1"/>
          </p:cNvPicPr>
          <p:nvPr/>
        </p:nvPicPr>
        <p:blipFill>
          <a:blip r:embed="rId3">
            <a:clrChange>
              <a:clrFrom>
                <a:srgbClr val="FFFFFF"/>
              </a:clrFrom>
              <a:clrTo>
                <a:srgbClr val="FFFFFF">
                  <a:alpha val="0"/>
                </a:srgbClr>
              </a:clrTo>
            </a:clrChange>
          </a:blip>
          <a:stretch>
            <a:fillRect/>
          </a:stretch>
        </p:blipFill>
        <p:spPr>
          <a:xfrm>
            <a:off x="4979721" y="1371600"/>
            <a:ext cx="4355674" cy="3224135"/>
          </a:xfrm>
          <a:prstGeom prst="rect">
            <a:avLst/>
          </a:prstGeom>
        </p:spPr>
      </p:pic>
      <p:cxnSp>
        <p:nvCxnSpPr>
          <p:cNvPr id="27" name="Straight Connector 26"/>
          <p:cNvCxnSpPr/>
          <p:nvPr/>
        </p:nvCxnSpPr>
        <p:spPr bwMode="auto">
          <a:xfrm>
            <a:off x="5477691" y="2118181"/>
            <a:ext cx="1981200" cy="0"/>
          </a:xfrm>
          <a:prstGeom prst="line">
            <a:avLst/>
          </a:prstGeom>
          <a:solidFill>
            <a:schemeClr val="accent1"/>
          </a:solidFill>
          <a:ln w="19050" cap="flat" cmpd="sng" algn="ctr">
            <a:solidFill>
              <a:srgbClr val="00B0F0"/>
            </a:solidFill>
            <a:prstDash val="dash"/>
            <a:round/>
            <a:headEnd type="none" w="sm" len="sm"/>
            <a:tailEnd type="none" w="sm" len="sm"/>
          </a:ln>
          <a:effectLst/>
        </p:spPr>
      </p:cxnSp>
      <p:cxnSp>
        <p:nvCxnSpPr>
          <p:cNvPr id="28" name="Straight Connector 27"/>
          <p:cNvCxnSpPr/>
          <p:nvPr/>
        </p:nvCxnSpPr>
        <p:spPr bwMode="auto">
          <a:xfrm>
            <a:off x="5477278" y="2654171"/>
            <a:ext cx="1981200" cy="0"/>
          </a:xfrm>
          <a:prstGeom prst="line">
            <a:avLst/>
          </a:prstGeom>
          <a:solidFill>
            <a:schemeClr val="accent1"/>
          </a:solidFill>
          <a:ln w="19050" cap="flat" cmpd="sng" algn="ctr">
            <a:solidFill>
              <a:srgbClr val="00B0F0"/>
            </a:solidFill>
            <a:prstDash val="dash"/>
            <a:round/>
            <a:headEnd type="none" w="sm" len="sm"/>
            <a:tailEnd type="none" w="sm" len="sm"/>
          </a:ln>
          <a:effectLst/>
        </p:spPr>
      </p:cxnSp>
      <p:sp>
        <p:nvSpPr>
          <p:cNvPr id="30" name="TextBox 29"/>
          <p:cNvSpPr txBox="1"/>
          <p:nvPr/>
        </p:nvSpPr>
        <p:spPr>
          <a:xfrm>
            <a:off x="6151124" y="1564358"/>
            <a:ext cx="633507" cy="276999"/>
          </a:xfrm>
          <a:prstGeom prst="rect">
            <a:avLst/>
          </a:prstGeom>
          <a:noFill/>
        </p:spPr>
        <p:txBody>
          <a:bodyPr wrap="none" rtlCol="0">
            <a:spAutoFit/>
          </a:bodyPr>
          <a:lstStyle/>
          <a:p>
            <a:r>
              <a:rPr lang="en-US" dirty="0" smtClean="0">
                <a:solidFill>
                  <a:srgbClr val="00B050"/>
                </a:solidFill>
              </a:rPr>
              <a:t>0.15dB</a:t>
            </a:r>
            <a:endParaRPr lang="en-US" dirty="0">
              <a:solidFill>
                <a:srgbClr val="00B050"/>
              </a:solidFill>
            </a:endParaRPr>
          </a:p>
        </p:txBody>
      </p:sp>
      <p:cxnSp>
        <p:nvCxnSpPr>
          <p:cNvPr id="31" name="Straight Arrow Connector 30"/>
          <p:cNvCxnSpPr/>
          <p:nvPr/>
        </p:nvCxnSpPr>
        <p:spPr bwMode="auto">
          <a:xfrm flipH="1">
            <a:off x="5638800" y="1756715"/>
            <a:ext cx="720388" cy="28904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TextBox 32"/>
          <p:cNvSpPr txBox="1"/>
          <p:nvPr/>
        </p:nvSpPr>
        <p:spPr>
          <a:xfrm>
            <a:off x="6445670" y="2111658"/>
            <a:ext cx="633507" cy="276999"/>
          </a:xfrm>
          <a:prstGeom prst="rect">
            <a:avLst/>
          </a:prstGeom>
          <a:noFill/>
        </p:spPr>
        <p:txBody>
          <a:bodyPr wrap="none" rtlCol="0">
            <a:spAutoFit/>
          </a:bodyPr>
          <a:lstStyle/>
          <a:p>
            <a:r>
              <a:rPr lang="en-US" dirty="0" smtClean="0">
                <a:solidFill>
                  <a:srgbClr val="00B050"/>
                </a:solidFill>
              </a:rPr>
              <a:t>0.35dB</a:t>
            </a:r>
            <a:endParaRPr lang="en-US" dirty="0">
              <a:solidFill>
                <a:srgbClr val="00B050"/>
              </a:solidFill>
            </a:endParaRPr>
          </a:p>
        </p:txBody>
      </p:sp>
      <p:cxnSp>
        <p:nvCxnSpPr>
          <p:cNvPr id="34" name="Straight Arrow Connector 33"/>
          <p:cNvCxnSpPr/>
          <p:nvPr/>
        </p:nvCxnSpPr>
        <p:spPr bwMode="auto">
          <a:xfrm flipH="1">
            <a:off x="5791200" y="2308613"/>
            <a:ext cx="730257" cy="27054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097163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96087</TotalTime>
  <Words>923</Words>
  <Application>Microsoft Office PowerPoint</Application>
  <PresentationFormat>On-screen Show (4:3)</PresentationFormat>
  <Paragraphs>147</Paragraphs>
  <Slides>14</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 Unicode MS</vt:lpstr>
      <vt:lpstr>ＭＳ Ｐゴシック</vt:lpstr>
      <vt:lpstr>Arial</vt:lpstr>
      <vt:lpstr>Cambria Math</vt:lpstr>
      <vt:lpstr>Times New Roman</vt:lpstr>
      <vt:lpstr>802-11-Submission</vt:lpstr>
      <vt:lpstr>Microsoft Word 97 - 2003 Document</vt:lpstr>
      <vt:lpstr>Reduced Beamforming Feedback for 802.11be</vt:lpstr>
      <vt:lpstr>Introduction</vt:lpstr>
      <vt:lpstr>Beamforming Challenges in 802.11be</vt:lpstr>
      <vt:lpstr>Wideband Beamforming</vt:lpstr>
      <vt:lpstr>Mixed Beamforming</vt:lpstr>
      <vt:lpstr>Mixed BF Performance</vt:lpstr>
      <vt:lpstr>Mixed Beamforming Properties</vt:lpstr>
      <vt:lpstr>Mixed Beamforming Math</vt:lpstr>
      <vt:lpstr>Mixed Beamforming SNR Impact</vt:lpstr>
      <vt:lpstr>Complexity Aspects</vt:lpstr>
      <vt:lpstr>Conclusions</vt:lpstr>
      <vt:lpstr>References</vt:lpstr>
      <vt:lpstr>Straw Poll 1</vt:lpstr>
      <vt:lpstr>Straw Poll 2</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Genadiy Tsodik (TRC)</cp:lastModifiedBy>
  <cp:revision>406</cp:revision>
  <cp:lastPrinted>1998-02-10T13:28:06Z</cp:lastPrinted>
  <dcterms:created xsi:type="dcterms:W3CDTF">2013-11-12T18:41:50Z</dcterms:created>
  <dcterms:modified xsi:type="dcterms:W3CDTF">2019-07-15T06:05:11Z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(3)ITWXjWKzS9pIm9m7LcNnKrzQGXeHRMuM4JsKFI333MHWyevtmRipkUtKzcdorBYTNRCUfe88
FSzpWBkaKFLi1Kf14XM0RryTKHj9HW1agLAidYs+dmMVkcja4Dr+J7eTyxp1l++XCkaaUGo5
2sr+U4HwzSjQEEL/XhWw4phDLLhKZdCW6ZckvE9g096P/YK85qaLWF2E0qRQVzXiPdvebLZv
c23vVpublvB7H1zBrk</vt:lpwstr>
  </property>
  <property fmtid="{D5CDD505-2E9C-101B-9397-08002B2CF9AE}" pid="4" name="_2015_ms_pID_7253431">
    <vt:lpwstr>Sx/+sRKXVANopJusRtlx8yVh7hZrMERQINE4llrEFSE+zXlzKcmfT8
s5oUKcmpOeZdnONA1QOdeZ4wOzZnxwtBk+YTMgzNb8nHHdgQLfv2dcTaBEGtgTFXXpuUmCmb
yWm+bDK2FJRuL8fQMXxjApBFVMNGyErymW4MiSa2iHKditpUb+fJ/LZ+REXt63c1kziM7D5U
8tVT7Qzy/4UkX+3YglbGqkwKPCBs9WpYkd6M</vt:lpwstr>
  </property>
  <property fmtid="{D5CDD505-2E9C-101B-9397-08002B2CF9AE}" pid="5" name="_2015_ms_pID_7253432">
    <vt:lpwstr>EVHl6tmp4UcVKpjDCWYoulE=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1558450757</vt:lpwstr>
  </property>
</Properties>
</file>