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55"/>
  </p:notesMasterIdLst>
  <p:handoutMasterIdLst>
    <p:handoutMasterId r:id="rId56"/>
  </p:handoutMasterIdLst>
  <p:sldIdLst>
    <p:sldId id="269" r:id="rId2"/>
    <p:sldId id="1535" r:id="rId3"/>
    <p:sldId id="1622" r:id="rId4"/>
    <p:sldId id="1586" r:id="rId5"/>
    <p:sldId id="1534" r:id="rId6"/>
    <p:sldId id="1539" r:id="rId7"/>
    <p:sldId id="1536" r:id="rId8"/>
    <p:sldId id="1540" r:id="rId9"/>
    <p:sldId id="1543" r:id="rId10"/>
    <p:sldId id="1618" r:id="rId11"/>
    <p:sldId id="1547" r:id="rId12"/>
    <p:sldId id="1561" r:id="rId13"/>
    <p:sldId id="1609" r:id="rId14"/>
    <p:sldId id="1610" r:id="rId15"/>
    <p:sldId id="1611" r:id="rId16"/>
    <p:sldId id="1553" r:id="rId17"/>
    <p:sldId id="1612" r:id="rId18"/>
    <p:sldId id="1590" r:id="rId19"/>
    <p:sldId id="1591" r:id="rId20"/>
    <p:sldId id="1623" r:id="rId21"/>
    <p:sldId id="1554" r:id="rId22"/>
    <p:sldId id="1557" r:id="rId23"/>
    <p:sldId id="1558" r:id="rId24"/>
    <p:sldId id="1559" r:id="rId25"/>
    <p:sldId id="1560" r:id="rId26"/>
    <p:sldId id="1621" r:id="rId27"/>
    <p:sldId id="1624" r:id="rId28"/>
    <p:sldId id="1594" r:id="rId29"/>
    <p:sldId id="1603" r:id="rId30"/>
    <p:sldId id="1625" r:id="rId31"/>
    <p:sldId id="1563" r:id="rId32"/>
    <p:sldId id="1600" r:id="rId33"/>
    <p:sldId id="1565" r:id="rId34"/>
    <p:sldId id="1598" r:id="rId35"/>
    <p:sldId id="1599" r:id="rId36"/>
    <p:sldId id="1601" r:id="rId37"/>
    <p:sldId id="1617" r:id="rId38"/>
    <p:sldId id="1604" r:id="rId39"/>
    <p:sldId id="1605" r:id="rId40"/>
    <p:sldId id="1596" r:id="rId41"/>
    <p:sldId id="1602" r:id="rId42"/>
    <p:sldId id="1620" r:id="rId43"/>
    <p:sldId id="1626" r:id="rId44"/>
    <p:sldId id="1613" r:id="rId45"/>
    <p:sldId id="1567" r:id="rId46"/>
    <p:sldId id="1597" r:id="rId47"/>
    <p:sldId id="1606" r:id="rId48"/>
    <p:sldId id="1614" r:id="rId49"/>
    <p:sldId id="1564" r:id="rId50"/>
    <p:sldId id="1574" r:id="rId51"/>
    <p:sldId id="1576" r:id="rId52"/>
    <p:sldId id="1608" r:id="rId53"/>
    <p:sldId id="305" r:id="rId5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66" d="100"/>
          <a:sy n="66" d="100"/>
        </p:scale>
        <p:origin x="115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24</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31</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33</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45</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49</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52</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15219" y="363379"/>
            <a:ext cx="31302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802.11-19/1113r7</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grouper.ieee.org/groups/802/11/Workshops/2019-July-Coex/NR-U%20channel%20access%20summary%20to%20be%20submitted%20to%20IEEE%20coexistence%20workshop.pp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grouper.ieee.org/groups/802/11/Workshops/2019-July-Coex/Coexistence-Workshop-802-11ax-Overview.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19/11-19-121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grouper.ieee.org/groups/802/11/Workshops/2019-July-Coex/BRAN(19)102039r3_Coex_Worskhop_Vienna_2019__ETSI_BRAN.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grouper.ieee.org/groups/802/11/Workshops/2019-July-Coex/802.11%20coex%20workshop%20on%206GHz%20studies%20r1.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istence_Workshop_HPE.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grouper.ieee.org/groups/802/11/Workshops/2019-July-Coex/UChicago_Coexistence%20Wkshp.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grouper.ieee.org/groups/802/11/Workshops/2019-July-Coex/IEEE%20Coexistence%20Workshop%20Vienna%20-%20WBA%20Abstract%2020190430%20v05%20(Clean).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rouper.ieee.org/groups/802/11/Workshops/2019-July-Coex/Coexistence%20Workshop%20(IEEE)%20Tiago%20Rodrigues%20WBA%2020190717%20v01F.pptx"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19/11-19-108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19/11-19-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grouper.ieee.org/groups/802/11/Workshops/2019-July-Coex/Coexistence%20Workshop%20presentation%2007012019.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grouper.ieee.org/groups/802/11/Workshops/2019-July-Coex/Performance%20Evaluation%20of%20Channel%20Access%20Mechanisms%20in%206%20GHz%20Spectrum%20v4.pp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19/11-19-108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grouper.ieee.org/groups/802/11/Workshops/2019-July-Coex/Quantenna_Contribution.pdf" TargetMode="External"/><Relationship Id="rId2" Type="http://schemas.openxmlformats.org/officeDocument/2006/relationships/hyperlink" Target="http://grouper.ieee.org/groups/802/11/Workshops/2019-July-Coex/coex_Presentation_CP_Quantenna.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grouper.ieee.org/groups/802/11/Workshops/2019-July-Coex/IEEE%20co-existence%20workshop%20-%20Orange%20views%20-%2017th%20July%202019%20-final.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common-preamble-Broadcom.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grouper.ieee.org/groups/802/11/Workshops/2019-July-Coex/wireless_collision_detection.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grouper.ieee.org/groups/802/11/Workshops/2019-July-Coex/att_coex_ws_final.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1/dcn/19/11-19-1112-00-coex-history-of-no-lbt-for-workshop.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grouper.ieee.org/groups/802/11/Workshops/2019-July-Coex/LBT%20for%20short%20control%20messages%20v4.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short-LBT-Broadcom.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mentor.ieee.org/802.11/dcn/19/11-19-1230-00-coex-coex-simulation-and-analysi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grouper.ieee.org/groups/802/11/Workshops/2019-July-Coex/2019_07_01_CoEx2019_presentation_Jerome_final.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grouper.ieee.org/groups/802/11/Workshops/2019-July-Coex/octoScope-Coexistence-contribution.docx" TargetMode="External"/><Relationship Id="rId2" Type="http://schemas.openxmlformats.org/officeDocument/2006/relationships/hyperlink" Target="http://grouper.ieee.org/groups/802/11/Workshops/2019-July-Coex/Coexistence-Presentation-octoScope.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mentor.ieee.org/802.11/dcn/19/11-19-1110-00-coex-definition-of-success.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rouper.ieee.org/groups/802/11/Workshops/2019-July-Coex/2019-07-Coex-agenda-2.htm" TargetMode="External"/><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 Id="rId6" Type="http://schemas.openxmlformats.org/officeDocument/2006/relationships/hyperlink" Target="https://mentor.ieee.org/802.11/dcn/19/11-19-1216-00" TargetMode="External"/><Relationship Id="rId5" Type="http://schemas.openxmlformats.org/officeDocument/2006/relationships/hyperlink" Target="https://mentor.ieee.org/802.11/dcn/19/11-19-1114" TargetMode="External"/><Relationship Id="rId4" Type="http://schemas.openxmlformats.org/officeDocument/2006/relationships/hyperlink" Target="https://mentor.ieee.org/802.11/dcn/19/11-19-11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a:t>
            </a:r>
            <a:br>
              <a:rPr lang="en-US" dirty="0" smtClean="0">
                <a:solidFill>
                  <a:schemeClr val="accent6"/>
                </a:solidFill>
              </a:rPr>
            </a:br>
            <a:r>
              <a:rPr lang="en-US" i="1" dirty="0" smtClean="0">
                <a:solidFill>
                  <a:schemeClr val="accent6"/>
                </a:solidFill>
              </a:rPr>
              <a:t>IEEE 802.11 Coexistence 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on 17 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17 </a:t>
            </a:r>
            <a:r>
              <a:rPr lang="en-US" b="0" dirty="0" smtClean="0">
                <a:solidFill>
                  <a:schemeClr val="accent2">
                    <a:lumMod val="50000"/>
                  </a:schemeClr>
                </a:solidFill>
              </a:rPr>
              <a:t>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Schedule: timing will be strict … and speakers will be cut off if they speak beyond their allocated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590497"/>
            <a:ext cx="6494679" cy="465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Schedule: the </a:t>
            </a:r>
            <a:r>
              <a:rPr lang="en-AU" i="1" dirty="0"/>
              <a:t>Coexistence Workshop </a:t>
            </a:r>
            <a:r>
              <a:rPr lang="en-AU" dirty="0"/>
              <a:t>schedule includes 7.5 hours of meeting &amp; 2 hours of eating/drinking</a:t>
            </a:r>
          </a:p>
        </p:txBody>
      </p:sp>
      <p:sp>
        <p:nvSpPr>
          <p:cNvPr id="3" name="Content Placeholder 2"/>
          <p:cNvSpPr>
            <a:spLocks noGrp="1"/>
          </p:cNvSpPr>
          <p:nvPr>
            <p:ph idx="1"/>
          </p:nvPr>
        </p:nvSpPr>
        <p:spPr/>
        <p:txBody>
          <a:bodyPr/>
          <a:lstStyle/>
          <a:p>
            <a:r>
              <a:rPr lang="en-AU" dirty="0" smtClean="0"/>
              <a:t>The meeting schedule details are as follows:</a:t>
            </a:r>
          </a:p>
          <a:p>
            <a:pPr lvl="1"/>
            <a:r>
              <a:rPr lang="en-AU" dirty="0" smtClean="0"/>
              <a:t>12:30 - 13:00: Welcome Break: Foyer Level 1 - Coffee Station</a:t>
            </a:r>
          </a:p>
          <a:p>
            <a:pPr lvl="1"/>
            <a:r>
              <a:rPr lang="en-AU" dirty="0" smtClean="0"/>
              <a:t>13:00 - 22:00: Workshop: The Golden Wave 1 - 1st Floor</a:t>
            </a:r>
          </a:p>
          <a:p>
            <a:pPr lvl="1"/>
            <a:r>
              <a:rPr lang="en-AU" dirty="0" smtClean="0"/>
              <a:t>15:30 - 16:00: Coffee Break: Foyer Level 1 - Coffee Station</a:t>
            </a:r>
          </a:p>
          <a:p>
            <a:pPr lvl="1"/>
            <a:r>
              <a:rPr lang="en-AU" dirty="0" smtClean="0"/>
              <a:t>19:00 - 20.00: Dinner: Level E: Flow Restaurant</a:t>
            </a:r>
          </a:p>
          <a:p>
            <a:pPr lvl="2"/>
            <a:r>
              <a:rPr lang="en-AU" dirty="0" smtClean="0"/>
              <a:t>The Workshop Dinner (buffet style), includes 1 water/soda per guest and will be served from 19:00 to 20:00 in the Flow Restaurant - Level E, Melia Vienna.</a:t>
            </a:r>
          </a:p>
          <a:p>
            <a:pPr lvl="2"/>
            <a:r>
              <a:rPr lang="en-AU" dirty="0" smtClean="0"/>
              <a:t>The Menu will be posted on the Coffee Station at the start of the Workshop.</a:t>
            </a:r>
          </a:p>
          <a:p>
            <a:pPr lvl="2"/>
            <a:r>
              <a:rPr lang="en-AU" dirty="0" smtClean="0"/>
              <a:t>**Additional beverage (wine and/or beer) is the cost of the meeting attendee</a:t>
            </a:r>
          </a:p>
          <a:p>
            <a:r>
              <a:rPr lang="en-AU" dirty="0"/>
              <a:t>Note: all sessions will start promptly at the advertised time!</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a:t>
            </a:fld>
            <a:endParaRPr lang="en-US"/>
          </a:p>
        </p:txBody>
      </p:sp>
    </p:spTree>
    <p:extLst>
      <p:ext uri="{BB962C8B-B14F-4D97-AF65-F5344CB8AC3E}">
        <p14:creationId xmlns:p14="http://schemas.microsoft.com/office/powerpoint/2010/main" val="414693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r>
              <a:rPr lang="en-AU" dirty="0" smtClean="0"/>
              <a:t> </a:t>
            </a:r>
          </a:p>
          <a:p>
            <a:pPr marL="0" indent="0"/>
            <a:r>
              <a:rPr lang="en-AU" dirty="0" smtClean="0"/>
              <a:t>IEEE 802.11 Coexistence SC 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370307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WG stakeholders</a:t>
            </a:r>
          </a:p>
          <a:p>
            <a:pPr lvl="2"/>
            <a:r>
              <a:rPr lang="en-AU" dirty="0" smtClean="0"/>
              <a:t>3GPP </a:t>
            </a:r>
            <a:r>
              <a:rPr lang="en-AU" dirty="0"/>
              <a:t>RAN stakeholders</a:t>
            </a:r>
            <a:endParaRPr lang="en-AU" dirty="0" smtClean="0"/>
          </a:p>
          <a:p>
            <a:pPr lvl="1"/>
            <a:r>
              <a:rPr lang="en-AU" dirty="0" smtClean="0"/>
              <a:t>Communications have been poor</a:t>
            </a:r>
          </a:p>
          <a:p>
            <a:pPr lvl="2"/>
            <a:r>
              <a:rPr lang="en-AU" dirty="0" smtClean="0"/>
              <a:t>Infrequent workshops</a:t>
            </a:r>
          </a:p>
          <a:p>
            <a:pPr lvl="2"/>
            <a:r>
              <a:rPr lang="en-AU" dirty="0" smtClean="0"/>
              <a:t>Ineffective “LS ping pong”</a:t>
            </a:r>
          </a:p>
          <a:p>
            <a:pPr lvl="2"/>
            <a:r>
              <a:rPr lang="en-AU" dirty="0" smtClean="0"/>
              <a:t>Insufficient common membership</a:t>
            </a:r>
          </a:p>
          <a:p>
            <a:pPr lvl="2"/>
            <a:r>
              <a:rPr lang="en-AU" dirty="0" smtClean="0"/>
              <a:t>Little active consensus 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1"/>
            <a:r>
              <a:rPr lang="en-AU" dirty="0" smtClean="0"/>
              <a:t>… meaning there is significant risk of messing up 5 &amp; 6 GHz unlicensed spectrum </a:t>
            </a:r>
          </a:p>
          <a:p>
            <a:pPr lvl="1"/>
            <a:r>
              <a:rPr lang="en-AU" dirty="0" smtClean="0"/>
              <a:t>Fortunately, we are operating in the “directed” mode too …</a:t>
            </a:r>
          </a:p>
          <a:p>
            <a:pPr lvl="2"/>
            <a:r>
              <a:rPr lang="en-AU" dirty="0" smtClean="0"/>
              <a:t>… with ETSI BRAN directing us</a:t>
            </a:r>
          </a:p>
          <a:p>
            <a:pPr lvl="2"/>
            <a:r>
              <a:rPr lang="en-AU" dirty="0" smtClean="0"/>
              <a:t>… but also limiting innovation</a:t>
            </a:r>
          </a:p>
          <a:p>
            <a:pPr lvl="2"/>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hybrid “chaos/directed”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almost certainly not enough</a:t>
            </a:r>
          </a:p>
          <a:p>
            <a:pPr lvl="1"/>
            <a:r>
              <a:rPr lang="en-AU" dirty="0" smtClean="0"/>
              <a:t>The challenge is that working together effectively will be hard</a:t>
            </a:r>
          </a:p>
          <a:p>
            <a:pPr lvl="2"/>
            <a:r>
              <a:rPr lang="en-AU" dirty="0" smtClean="0"/>
              <a:t>Difficult technical issues</a:t>
            </a:r>
          </a:p>
          <a:p>
            <a:pPr lvl="3"/>
            <a:r>
              <a:rPr lang="en-AU" dirty="0" smtClean="0"/>
              <a:t>EDCA based LBT is horrible in many ways, but the alternative is not obvious</a:t>
            </a:r>
          </a:p>
          <a:p>
            <a:pPr lvl="3"/>
            <a:r>
              <a:rPr lang="en-AU" dirty="0" smtClean="0"/>
              <a:t>Common preambles, no LBT, CW update, reservation signals, …</a:t>
            </a:r>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even schedule 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406325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endParaRPr lang="en-AU" i="1"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9610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&amp; 3GPP RAN will welcome participants to the </a:t>
            </a:r>
            <a:r>
              <a:rPr lang="en-AU" i="1" dirty="0" smtClean="0"/>
              <a:t>Coexistence Workshop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24768741"/>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1" dirty="0" smtClean="0"/>
                        <a:t>0</a:t>
                      </a:r>
                      <a:endParaRPr lang="en-AU" b="1" dirty="0"/>
                    </a:p>
                  </a:txBody>
                  <a:tcPr anchor="ctr">
                    <a:solidFill>
                      <a:schemeClr val="accent2">
                        <a:lumMod val="20000"/>
                        <a:lumOff val="80000"/>
                      </a:schemeClr>
                    </a:solidFill>
                  </a:tcPr>
                </a:tc>
                <a:tc>
                  <a:txBody>
                    <a:bodyPr/>
                    <a:lstStyle/>
                    <a:p>
                      <a:r>
                        <a:rPr lang="en-AU" b="1" dirty="0" smtClean="0"/>
                        <a:t>Welcome &amp; logistics</a:t>
                      </a:r>
                      <a:endParaRPr lang="en-AU" b="1"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dirty="0" smtClean="0"/>
                        <a:t>1</a:t>
                      </a:r>
                      <a:endParaRPr lang="en-AU" dirty="0"/>
                    </a:p>
                  </a:txBody>
                  <a:tcPr anchor="ctr">
                    <a:solidFill>
                      <a:schemeClr val="accent2">
                        <a:lumMod val="20000"/>
                        <a:lumOff val="80000"/>
                      </a:schemeClr>
                    </a:solidFill>
                  </a:tcPr>
                </a:tc>
                <a:tc>
                  <a:txBody>
                    <a:bodyPr/>
                    <a:lstStyle/>
                    <a:p>
                      <a:r>
                        <a:rPr lang="en-AU" dirty="0" smtClean="0"/>
                        <a:t>Invited papers</a:t>
                      </a:r>
                      <a:endParaRPr lang="en-AU"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37194303"/>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1" dirty="0" smtClean="0"/>
                        <a:t>1</a:t>
                      </a:r>
                      <a:endParaRPr lang="en-AU" b="1" dirty="0"/>
                    </a:p>
                  </a:txBody>
                  <a:tcPr anchor="ctr">
                    <a:solidFill>
                      <a:schemeClr val="accent2">
                        <a:lumMod val="20000"/>
                        <a:lumOff val="80000"/>
                      </a:schemeClr>
                    </a:solidFill>
                  </a:tcPr>
                </a:tc>
                <a:tc>
                  <a:txBody>
                    <a:bodyPr/>
                    <a:lstStyle/>
                    <a:p>
                      <a:r>
                        <a:rPr lang="en-AU" b="1" dirty="0" smtClean="0"/>
                        <a:t>Invited papers</a:t>
                      </a:r>
                      <a:endParaRPr lang="en-AU" b="1"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362618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US" i="1" dirty="0" smtClean="0"/>
              <a:t>Status </a:t>
            </a:r>
            <a:r>
              <a:rPr lang="en-US" i="1" dirty="0"/>
              <a:t>Report for </a:t>
            </a:r>
            <a:r>
              <a:rPr lang="en-US" i="1" dirty="0" smtClean="0"/>
              <a:t>Release 16 NR-U”</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2398295"/>
              </p:ext>
            </p:extLst>
          </p:nvPr>
        </p:nvGraphicFramePr>
        <p:xfrm>
          <a:off x="685799" y="1981201"/>
          <a:ext cx="7858126" cy="21819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1-1: Status Report for Release</a:t>
                      </a:r>
                      <a:r>
                        <a:rPr lang="en-US" sz="1400" i="1" baseline="0" dirty="0" smtClean="0"/>
                        <a:t> </a:t>
                      </a:r>
                      <a:r>
                        <a:rPr lang="en-US" sz="1400" i="1" dirty="0" smtClean="0"/>
                        <a:t>16 NR-U</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NR unlicensed is being standardized in 3GPP as a Release 16 work item since the beginning of 2019 and is expected to be completed by the end of the year. The paper provides a summary on the current status of development with emphasize on channel access aspect.</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Status Report for Release 16 NR-U </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426777"/>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1-2:</a:t>
                      </a:r>
                      <a:r>
                        <a:rPr lang="en-AU" sz="1400" i="1" baseline="0" dirty="0" smtClean="0"/>
                        <a:t> </a:t>
                      </a:r>
                      <a:r>
                        <a:rPr lang="en-AU" sz="1400" i="1" dirty="0" smtClean="0"/>
                        <a:t>High Efficiency WLAN (802.11ax) Overview</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baseline="0" dirty="0" smtClean="0"/>
                        <a:t>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IEEE 802.11 WG: High Efficiency WLAN (802.11ax) Overview</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a:t>IEEE 802.11be: Extremely High Throughput (EHT) WLAN”</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9465665"/>
              </p:ext>
            </p:extLst>
          </p:nvPr>
        </p:nvGraphicFramePr>
        <p:xfrm>
          <a:off x="685799" y="1981201"/>
          <a:ext cx="7858126"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1-3: </a:t>
                      </a:r>
                      <a:r>
                        <a:rPr lang="en-US" sz="1400" i="1" dirty="0" smtClean="0"/>
                        <a:t>IEEE 802.11be: Extremely High Throughput (EHT) WLAN</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Alfred </a:t>
                      </a:r>
                      <a:r>
                        <a:rPr lang="en-AU" sz="1400" dirty="0" err="1" smtClean="0">
                          <a:solidFill>
                            <a:schemeClr val="tx1"/>
                          </a:solidFill>
                        </a:rPr>
                        <a:t>Asterjadhi</a:t>
                      </a:r>
                      <a:r>
                        <a:rPr lang="en-AU" sz="1400" dirty="0" smtClean="0">
                          <a:solidFill>
                            <a:schemeClr val="tx1"/>
                          </a:solidFill>
                        </a:rPr>
                        <a:t> (Qualcomm)</a:t>
                      </a:r>
                      <a:endParaRPr lang="en-AU" sz="1400" dirty="0">
                        <a:solidFill>
                          <a:schemeClr val="tx1"/>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(PHYMAC)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US" sz="1400" i="0" dirty="0" smtClean="0">
                          <a:hlinkClick r:id="rId2"/>
                        </a:rPr>
                        <a:t>Extremely High Throughput (EHT) WLAN</a:t>
                      </a:r>
                      <a:endParaRPr lang="en-US" sz="1400" i="0" dirty="0" smtClean="0"/>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80087"/>
              </p:ext>
            </p:extLst>
          </p:nvPr>
        </p:nvGraphicFramePr>
        <p:xfrm>
          <a:off x="685799" y="1981201"/>
          <a:ext cx="7858126" cy="33376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1-4:</a:t>
                      </a:r>
                      <a:r>
                        <a:rPr lang="en-US" sz="1400" i="1" baseline="0" dirty="0" smtClean="0"/>
                        <a:t> </a:t>
                      </a:r>
                      <a:r>
                        <a:rPr lang="en-US" sz="1400" i="1" dirty="0" smtClean="0"/>
                        <a:t>ETSI BRAN Update</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(Broadcom)</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dirty="0" smtClean="0">
                          <a:solidFill>
                            <a:schemeClr val="tx1"/>
                          </a:solidFill>
                        </a:rPr>
                        <a:t>ETSI BRAN is the Technical Committee in Europe responsible for the existing 5GHz RLAN standard and where the new 6GHz standard for RLAN will be created. This update details the status of the 6GHz sharing and compatibility studies in Europe as well as the latest on the feasibility and development of regulations (in response to the EC 6GHz Mandate) and how this relates to the work  that has been completed or is under way at ETSI.</a:t>
                      </a:r>
                    </a:p>
                    <a:p>
                      <a:pPr lvl="0">
                        <a:spcBef>
                          <a:spcPts val="700"/>
                        </a:spcBef>
                      </a:pPr>
                      <a:r>
                        <a:rPr lang="en-AU" sz="1400" dirty="0" smtClean="0">
                          <a:solidFill>
                            <a:schemeClr val="tx1"/>
                          </a:solidFill>
                        </a:rPr>
                        <a:t>A history of the 5GHz Channel Access requirements, the lessons learned during development of the current harmonized standard and the status of draft EN 301 893 v2.2.1 are included to help promote discussion on what can be done better for 6GHz.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fi-FI" sz="1400" b="0" i="0" kern="1200" dirty="0" smtClean="0">
                          <a:solidFill>
                            <a:schemeClr val="dk1"/>
                          </a:solidFill>
                          <a:effectLst/>
                          <a:latin typeface="+mn-lt"/>
                          <a:ea typeface="+mn-ea"/>
                          <a:cs typeface="+mn-cs"/>
                          <a:hlinkClick r:id="rId3"/>
                        </a:rPr>
                        <a:t>ETSI BRAN Update</a:t>
                      </a:r>
                      <a:endParaRPr lang="en-AU" sz="11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 regulator will </a:t>
            </a:r>
            <a:r>
              <a:rPr lang="en-AU" dirty="0"/>
              <a:t>present </a:t>
            </a:r>
            <a:r>
              <a:rPr lang="en-AU" dirty="0" smtClean="0"/>
              <a:t>“</a:t>
            </a:r>
            <a:r>
              <a:rPr lang="en-AU" i="1" dirty="0"/>
              <a:t>A</a:t>
            </a:r>
            <a:r>
              <a:rPr lang="en-AU" i="1" dirty="0" smtClean="0"/>
              <a:t> 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0690988"/>
              </p:ext>
            </p:extLst>
          </p:nvPr>
        </p:nvGraphicFramePr>
        <p:xfrm>
          <a:off x="685799" y="1981201"/>
          <a:ext cx="7858125"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1-5: A 6 GHz regulatory update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kern="1200" dirty="0" smtClean="0">
                          <a:solidFill>
                            <a:schemeClr val="dk1"/>
                          </a:solidFill>
                          <a:effectLst/>
                          <a:latin typeface="+mn-lt"/>
                          <a:ea typeface="+mn-ea"/>
                          <a:cs typeface="+mn-cs"/>
                        </a:rPr>
                        <a:t>This presentation covers spectrum issues associated with possible opportunities and sharing issues for RLAN technologies in the 5GHz and 6GHz range</a:t>
                      </a:r>
                      <a:endParaRPr lang="en-AU" sz="11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0" dirty="0" smtClean="0">
                          <a:solidFill>
                            <a:schemeClr val="tx1"/>
                          </a:solidFill>
                          <a:hlinkClick r:id="rId2"/>
                        </a:rPr>
                        <a:t>A 6 GHz regulatory update</a:t>
                      </a:r>
                      <a:endParaRPr lang="en-AU" sz="1400" i="0" dirty="0" smtClean="0">
                        <a:solidFill>
                          <a:schemeClr val="tx1"/>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914400"/>
            <a:ext cx="7858125" cy="4993712"/>
          </a:xfrm>
          <a:prstGeom prst="rect">
            <a:avLst/>
          </a:prstGeom>
        </p:spPr>
      </p:pic>
      <p:sp>
        <p:nvSpPr>
          <p:cNvPr id="6" name="Content Placeholder 5"/>
          <p:cNvSpPr>
            <a:spLocks noGrp="1"/>
          </p:cNvSpPr>
          <p:nvPr>
            <p:ph idx="1"/>
          </p:nvPr>
        </p:nvSpPr>
        <p:spPr/>
        <p:txBody>
          <a:bodyPr/>
          <a:lstStyle/>
          <a:p>
            <a:r>
              <a:rPr lang="en-AU" sz="6600" dirty="0" smtClean="0">
                <a:solidFill>
                  <a:srgbClr val="FF0000"/>
                </a:solidFill>
              </a:rPr>
              <a:t>Coffee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509853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24037393"/>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1" dirty="0" smtClean="0"/>
                        <a:t>2</a:t>
                      </a:r>
                      <a:endParaRPr lang="en-AU" b="1" dirty="0"/>
                    </a:p>
                  </a:txBody>
                  <a:tcPr anchor="ctr">
                    <a:solidFill>
                      <a:schemeClr val="accent2">
                        <a:lumMod val="20000"/>
                        <a:lumOff val="80000"/>
                      </a:schemeClr>
                    </a:solidFill>
                  </a:tcPr>
                </a:tc>
                <a:tc>
                  <a:txBody>
                    <a:bodyPr/>
                    <a:lstStyle/>
                    <a:p>
                      <a:r>
                        <a:rPr lang="en-AU" b="1" dirty="0" smtClean="0"/>
                        <a:t>Deployment experience</a:t>
                      </a:r>
                      <a:endParaRPr lang="en-AU" b="1"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62899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2404038"/>
              </p:ext>
            </p:extLst>
          </p:nvPr>
        </p:nvGraphicFramePr>
        <p:xfrm>
          <a:off x="685799" y="1981201"/>
          <a:ext cx="7858125" cy="41428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2-1: LAA/Wi-Fi 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LAA/Wi-Fi coexistence evaluations with commercial hardware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499782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4691025"/>
              </p:ext>
            </p:extLst>
          </p:nvPr>
        </p:nvGraphicFramePr>
        <p:xfrm>
          <a:off x="685799" y="1828800"/>
          <a:ext cx="7858125" cy="446278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2-2: </a:t>
                      </a:r>
                      <a:r>
                        <a:rPr lang="en-AU" sz="1400" i="1" dirty="0" smtClean="0">
                          <a:solidFill>
                            <a:schemeClr val="tx1"/>
                          </a:solidFill>
                        </a:rPr>
                        <a:t>Coexistence 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2"/>
                        </a:rPr>
                        <a:t>Coexistence of LTE-LAA and Wi-Fi: analysis, simulation and experiments</a:t>
                      </a:r>
                      <a:endParaRPr lang="en-AU" sz="1400" dirty="0" smtClean="0">
                        <a:solidFill>
                          <a:schemeClr val="tx1"/>
                        </a:solidFill>
                      </a:endParaRPr>
                    </a:p>
                    <a:p>
                      <a:r>
                        <a:rPr lang="en-AU" sz="1400" dirty="0" smtClean="0">
                          <a:solidFill>
                            <a:srgbClr val="FF0000"/>
                          </a:solidFill>
                        </a:rPr>
                        <a:t>(update</a:t>
                      </a:r>
                      <a:r>
                        <a:rPr lang="en-AU" sz="1400" baseline="0" dirty="0" smtClean="0">
                          <a:solidFill>
                            <a:srgbClr val="FF0000"/>
                          </a:solidFill>
                        </a:rPr>
                        <a:t> coming)</a:t>
                      </a:r>
                      <a:endParaRPr lang="en-AU" sz="1400" dirty="0" smtClean="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33587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Welcome &amp; logistics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21917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77111531"/>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97132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RAN and </a:t>
            </a:r>
            <a:r>
              <a:rPr lang="en-AU" i="1" dirty="0"/>
              <a:t>c</a:t>
            </a:r>
            <a:r>
              <a:rPr lang="en-AU" i="1" dirty="0" smtClean="0"/>
              <a:t>ore convergence/coexistence </a:t>
            </a:r>
            <a:r>
              <a:rPr lang="en-AU" i="1" dirty="0"/>
              <a:t>i</a:t>
            </a:r>
            <a:r>
              <a:rPr lang="en-AU" i="1" dirty="0" smtClean="0"/>
              <a:t>n action”</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6720000"/>
              </p:ext>
            </p:extLst>
          </p:nvPr>
        </p:nvGraphicFramePr>
        <p:xfrm>
          <a:off x="685799" y="2133600"/>
          <a:ext cx="7858126"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a:t>
                      </a:r>
                      <a:r>
                        <a:rPr lang="en-AU" sz="1400" i="1" baseline="0" dirty="0" smtClean="0">
                          <a:solidFill>
                            <a:schemeClr val="tx1"/>
                          </a:solidFill>
                        </a:rPr>
                        <a:t> </a:t>
                      </a:r>
                      <a:r>
                        <a:rPr lang="en-AU" sz="1400" i="1" dirty="0" smtClean="0">
                          <a:solidFill>
                            <a:schemeClr val="tx1"/>
                          </a:solidFill>
                        </a:rPr>
                        <a:t>RAN and core convergence/coexistence in action</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(WBA General Manager), 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kern="1200" dirty="0" smtClean="0">
                          <a:solidFill>
                            <a:schemeClr val="tx1"/>
                          </a:solidFill>
                          <a:effectLst/>
                          <a:latin typeface="+mn-lt"/>
                          <a:ea typeface="+mn-ea"/>
                          <a:cs typeface="+mn-cs"/>
                          <a:hlinkClick r:id="rId3"/>
                        </a:rPr>
                        <a:t>Abstract</a:t>
                      </a:r>
                      <a:endParaRPr lang="en-AU" sz="1400" kern="1200" dirty="0">
                        <a:solidFill>
                          <a:schemeClr val="tx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err="1" smtClean="0">
                          <a:solidFill>
                            <a:schemeClr val="dk1"/>
                          </a:solidFill>
                          <a:effectLst/>
                          <a:latin typeface="+mn-lt"/>
                          <a:ea typeface="+mn-ea"/>
                          <a:cs typeface="+mn-cs"/>
                          <a:hlinkClick r:id="rId4"/>
                        </a:rPr>
                        <a:t>RAN.core</a:t>
                      </a:r>
                      <a:r>
                        <a:rPr lang="en-AU" sz="1400" b="0" i="0" kern="1200" dirty="0" smtClean="0">
                          <a:solidFill>
                            <a:schemeClr val="dk1"/>
                          </a:solidFill>
                          <a:effectLst/>
                          <a:latin typeface="+mn-lt"/>
                          <a:ea typeface="+mn-ea"/>
                          <a:cs typeface="+mn-cs"/>
                          <a:hlinkClick r:id="rId4"/>
                        </a:rPr>
                        <a:t> convergence/coexistence in action: How the combination of Wi-Fi and cellular complements the 5G  experience</a:t>
                      </a:r>
                      <a:r>
                        <a:rPr lang="en-AU" sz="1400" b="0" i="0" kern="1200" dirty="0" smtClean="0">
                          <a:solidFill>
                            <a:schemeClr val="dk1"/>
                          </a:solidFill>
                          <a:effectLst/>
                          <a:latin typeface="+mn-lt"/>
                          <a:ea typeface="+mn-ea"/>
                          <a:cs typeface="+mn-cs"/>
                        </a:rPr>
                        <a:t> </a:t>
                      </a:r>
                      <a:endParaRPr lang="en-AU" sz="11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2859742"/>
              </p:ext>
            </p:extLst>
          </p:nvPr>
        </p:nvGraphicFramePr>
        <p:xfrm>
          <a:off x="685799" y="1981201"/>
          <a:ext cx="7858125" cy="32487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3-2: Coexistence 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u="none" strike="noStrike" dirty="0" smtClean="0">
                          <a:solidFill>
                            <a:srgbClr val="000000"/>
                          </a:solidFill>
                          <a:effectLst/>
                          <a:latin typeface="Arial" panose="020B0604020202020204" pitchFamily="34" charset="0"/>
                          <a:hlinkClick r:id="rId2"/>
                        </a:rPr>
                        <a:t>Coexistence in 6GHz License Exempt Spectrum</a:t>
                      </a:r>
                      <a:endParaRPr lang="en-AU" sz="1400" b="0" u="none" strike="noStrike" dirty="0" smtClean="0">
                        <a:solidFill>
                          <a:srgbClr val="000000"/>
                        </a:solidFill>
                        <a:effectLst/>
                        <a:latin typeface="Arial" panose="020B0604020202020204" pitchFamily="34" charset="0"/>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894582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2691246"/>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3-3: LBT should remain the basis of fair &amp; efficient coexistence in 6 GHz unlicensed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LBT should remain the basis of fair and efficient coexistence in 6 GHz spectrum </a:t>
                      </a:r>
                      <a:endParaRPr lang="en-AU" sz="11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4356307"/>
              </p:ext>
            </p:extLst>
          </p:nvPr>
        </p:nvGraphicFramePr>
        <p:xfrm>
          <a:off x="685799" y="1981201"/>
          <a:ext cx="7858125" cy="28220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smtClean="0"/>
                        <a:t>3-4: NR-U/Wi-Fi Coexistence in 5/6 GHz bands</a:t>
                      </a:r>
                      <a:endParaRPr lang="en-AU" sz="1400" i="1"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nl-NL" sz="1400" b="0" i="0" kern="1200" dirty="0" smtClean="0">
                          <a:solidFill>
                            <a:schemeClr val="dk1"/>
                          </a:solidFill>
                          <a:effectLst/>
                          <a:latin typeface="+mn-lt"/>
                          <a:ea typeface="+mn-ea"/>
                          <a:cs typeface="+mn-cs"/>
                          <a:hlinkClick r:id="rId2"/>
                        </a:rPr>
                        <a:t>NR-U/Wi-Fi Coexistence in 5/6 GHz bands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129101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477988"/>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3-5: Performance 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of channel access mechanisms evaluated</a:t>
                      </a:r>
                    </a:p>
                    <a:p>
                      <a:pPr marL="182563" indent="-182563">
                        <a:buFont typeface="Arial" panose="020B0604020202020204" pitchFamily="34" charset="0"/>
                        <a:buChar char="•"/>
                      </a:pPr>
                      <a:r>
                        <a:rPr lang="en-AU" sz="1400" dirty="0" smtClean="0">
                          <a:solidFill>
                            <a:schemeClr val="tx1"/>
                          </a:solidFill>
                        </a:rPr>
                        <a:t>Evaluation assumptions and methodologies</a:t>
                      </a:r>
                    </a:p>
                    <a:p>
                      <a:pPr marL="182563" indent="-182563">
                        <a:buFont typeface="Arial" panose="020B0604020202020204" pitchFamily="34" charset="0"/>
                        <a:buChar char="•"/>
                      </a:pPr>
                      <a:r>
                        <a:rPr lang="en-AU" sz="1400" dirty="0" smtClean="0">
                          <a:solidFill>
                            <a:schemeClr val="tx1"/>
                          </a:solidFill>
                        </a:rPr>
                        <a:t>Results and conclusions</a:t>
                      </a:r>
                    </a:p>
                    <a:p>
                      <a:pPr marL="182563" indent="-182563">
                        <a:buFont typeface="Arial" panose="020B0604020202020204" pitchFamily="34" charset="0"/>
                        <a:buChar char="•"/>
                      </a:pPr>
                      <a:r>
                        <a:rPr lang="en-AU" sz="1400" dirty="0" smtClean="0">
                          <a:solidFill>
                            <a:schemeClr val="tx1"/>
                          </a:solidFill>
                        </a:rPr>
                        <a:t>Wideband 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Performance evaluation of channel </a:t>
                      </a:r>
                      <a:r>
                        <a:rPr lang="en-AU" sz="1400" b="0" i="0" kern="1200" dirty="0" err="1" smtClean="0">
                          <a:solidFill>
                            <a:schemeClr val="dk1"/>
                          </a:solidFill>
                          <a:effectLst/>
                          <a:latin typeface="+mn-lt"/>
                          <a:ea typeface="+mn-ea"/>
                          <a:cs typeface="+mn-cs"/>
                          <a:hlinkClick r:id="rId2"/>
                        </a:rPr>
                        <a:t>acccess</a:t>
                      </a:r>
                      <a:r>
                        <a:rPr lang="en-AU" sz="1400" b="0" i="0" kern="1200" dirty="0" smtClean="0">
                          <a:solidFill>
                            <a:schemeClr val="dk1"/>
                          </a:solidFill>
                          <a:effectLst/>
                          <a:latin typeface="+mn-lt"/>
                          <a:ea typeface="+mn-ea"/>
                          <a:cs typeface="+mn-cs"/>
                          <a:hlinkClick r:id="rId2"/>
                        </a:rPr>
                        <a:t> mechanisms in 6 GHz spectrum</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2111626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093168"/>
              </p:ext>
            </p:extLst>
          </p:nvPr>
        </p:nvGraphicFramePr>
        <p:xfrm>
          <a:off x="685800" y="1981201"/>
          <a:ext cx="7858126"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3-6: Coexistence 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Coexistence Mechanisms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594413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360760"/>
              </p:ext>
            </p:extLst>
          </p:nvPr>
        </p:nvGraphicFramePr>
        <p:xfrm>
          <a:off x="685799" y="1981201"/>
          <a:ext cx="7858125" cy="374650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3-7: Efficient 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min, 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Efficient and Fair Medium Sharing Enabled by a Common Preamble Presentation </a:t>
                      </a:r>
                      <a:r>
                        <a:rPr lang="en-AU" sz="1400" b="0" i="0" kern="1200" dirty="0" smtClean="0">
                          <a:solidFill>
                            <a:schemeClr val="dk1"/>
                          </a:solidFill>
                          <a:effectLst/>
                          <a:latin typeface="+mn-lt"/>
                          <a:ea typeface="+mn-ea"/>
                          <a:cs typeface="+mn-cs"/>
                        </a:rPr>
                        <a:t> and </a:t>
                      </a:r>
                      <a:r>
                        <a:rPr lang="en-AU" sz="1400" b="0" i="0" kern="1200" dirty="0" smtClean="0">
                          <a:solidFill>
                            <a:schemeClr val="dk1"/>
                          </a:solidFill>
                          <a:effectLst/>
                          <a:latin typeface="+mn-lt"/>
                          <a:ea typeface="+mn-ea"/>
                          <a:cs typeface="+mn-cs"/>
                          <a:hlinkClick r:id="rId3"/>
                        </a:rPr>
                        <a:t>Paper</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617671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331763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3-8: Orange 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the interest of a common preamble between NR-U and Wi-Fi</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937920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3710017"/>
              </p:ext>
            </p:extLst>
          </p:nvPr>
        </p:nvGraphicFramePr>
        <p:xfrm>
          <a:off x="685799" y="1981201"/>
          <a:ext cx="7858125" cy="34265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3-9: On 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On a common preamble between Wi-Fi and NR-U</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04449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Sponsors: a big thank you to the three major sponsors of today’s </a:t>
            </a:r>
            <a:r>
              <a:rPr lang="en-AU" i="1" dirty="0" smtClean="0"/>
              <a:t>Coexistence Workshop</a:t>
            </a:r>
            <a:endParaRPr lang="en-AU" i="1"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a:t>
            </a:fld>
            <a:endParaRPr lang="en-US"/>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4804341"/>
              </p:ext>
            </p:extLst>
          </p:nvPr>
        </p:nvGraphicFramePr>
        <p:xfrm>
          <a:off x="685799" y="1600200"/>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3-10: Collision 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A LAA eNB performs the backoff procedure before every </a:t>
                      </a:r>
                      <a:r>
                        <a:rPr lang="en-AU" sz="1400" dirty="0" err="1" smtClean="0">
                          <a:solidFill>
                            <a:schemeClr val="tx1"/>
                          </a:solidFill>
                        </a:rPr>
                        <a:t>tx</a:t>
                      </a:r>
                      <a:r>
                        <a:rPr lang="en-AU" sz="1400" dirty="0" smtClean="0">
                          <a:solidFill>
                            <a:schemeClr val="tx1"/>
                          </a:solidFill>
                        </a:rPr>
                        <a:t> attempt. However, it only starts data </a:t>
                      </a:r>
                      <a:r>
                        <a:rPr lang="en-AU" sz="1400" dirty="0" err="1" smtClean="0">
                          <a:solidFill>
                            <a:schemeClr val="tx1"/>
                          </a:solidFill>
                        </a:rPr>
                        <a:t>tx</a:t>
                      </a:r>
                      <a:r>
                        <a:rPr lang="en-AU" sz="1400" dirty="0" smtClean="0">
                          <a:solidFill>
                            <a:schemeClr val="tx1"/>
                          </a:solidFill>
                        </a:rPr>
                        <a:t> at slot boundaries, which results in an extremely long vulnerable period from the end of the backoff procedure until the slot boundary. To protect LAA </a:t>
                      </a:r>
                      <a:r>
                        <a:rPr lang="en-AU" sz="1400" dirty="0" err="1" smtClean="0">
                          <a:solidFill>
                            <a:schemeClr val="tx1"/>
                          </a:solidFill>
                        </a:rPr>
                        <a:t>tx’s</a:t>
                      </a:r>
                      <a:r>
                        <a:rPr lang="en-AU" sz="1400" dirty="0" smtClean="0">
                          <a:solidFill>
                            <a:schemeClr val="tx1"/>
                          </a:solidFill>
                        </a:rPr>
                        <a:t>, many developers propose sending a reservation signal (RS) during the vulnerable period. However, there are several disadvantages concerning the RS use, especially when Wi-Fi STAs uses RTS/CTS. In particular, RS leads to asymmetric collisions: if a Wi-Fi STA transmits an RTS &amp; a collision with the LAA eNB occurs, the duration of the RS may be longer than the collided Wi-Fi frame, so LAA payload is not affected, while Wi-Fi STAs need to increase their contention window.</a:t>
                      </a:r>
                    </a:p>
                    <a:p>
                      <a:pPr>
                        <a:spcBef>
                          <a:spcPts val="700"/>
                        </a:spcBef>
                      </a:pPr>
                      <a:r>
                        <a:rPr lang="en-AU" sz="1400" dirty="0" smtClean="0">
                          <a:solidFill>
                            <a:schemeClr val="tx1"/>
                          </a:solidFill>
                        </a:rPr>
                        <a:t>To solve this problem, we propose a novel wireless collision detection mechanism. After performing the backoff procedure, the LAA eNB sends a short RS, defined as Pre-RS, and then it senses the channel for SIFS. If the channel is idle, there are no Wi-Fi transmissions, and the LAA BS continues the RS transmission. Otherwise, if the channel is busy, the LAA BS postpones its </a:t>
                      </a:r>
                      <a:r>
                        <a:rPr lang="en-AU" sz="1400" dirty="0" err="1" smtClean="0">
                          <a:solidFill>
                            <a:schemeClr val="tx1"/>
                          </a:solidFill>
                        </a:rPr>
                        <a:t>tx</a:t>
                      </a:r>
                      <a:r>
                        <a:rPr lang="en-AU" sz="1400" dirty="0" smtClean="0">
                          <a:solidFill>
                            <a:schemeClr val="tx1"/>
                          </a:solidFill>
                        </a:rPr>
                        <a:t> and repeats the backoff procedure. We show that the proposed mechanism improves significantly both Wi-Fi performance &amp; fairness of channel resource sharing between LAA &amp; Wi-Fi devices.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Collision Detection for Fair LAA/Wi-Fi Coexistence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952205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9581632"/>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3-11: Common 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kern="1200" dirty="0" smtClean="0">
                          <a:solidFill>
                            <a:schemeClr val="dk1"/>
                          </a:solidFill>
                          <a:effectLst/>
                          <a:latin typeface="+mn-lt"/>
                          <a:ea typeface="+mn-ea"/>
                          <a:cs typeface="+mn-cs"/>
                        </a:rPr>
                        <a:t>Arun Ghosh </a:t>
                      </a:r>
                      <a:r>
                        <a:rPr lang="en-AU" sz="1400" dirty="0" smtClean="0"/>
                        <a:t>(AT&amp;T)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Common Preamble Design in the 6 GHz Band – Merits and Challenges</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46631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799" y="981075"/>
            <a:ext cx="7858125" cy="5343525"/>
          </a:xfrm>
          <a:prstGeom prst="rect">
            <a:avLst/>
          </a:prstGeom>
        </p:spPr>
      </p:pic>
      <p:sp>
        <p:nvSpPr>
          <p:cNvPr id="2" name="Content Placeholder 1"/>
          <p:cNvSpPr>
            <a:spLocks noGrp="1"/>
          </p:cNvSpPr>
          <p:nvPr>
            <p:ph idx="1"/>
          </p:nvPr>
        </p:nvSpPr>
        <p:spPr/>
        <p:txBody>
          <a:bodyPr/>
          <a:lstStyle/>
          <a:p>
            <a:r>
              <a:rPr lang="en-AU" sz="6600" dirty="0" smtClean="0">
                <a:solidFill>
                  <a:srgbClr val="FF0000"/>
                </a:solidFill>
              </a:rPr>
              <a:t>Dinner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944703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graphicFrame>
        <p:nvGraphicFramePr>
          <p:cNvPr id="9" name="Table 8"/>
          <p:cNvGraphicFramePr>
            <a:graphicFrameLocks noGrp="1"/>
          </p:cNvGraphicFramePr>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69935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3-P1: Panel on “common preambles”</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 (HP Enterprise)</a:t>
            </a:r>
          </a:p>
          <a:p>
            <a:r>
              <a:rPr lang="en-AU" dirty="0" smtClean="0"/>
              <a:t>Participants</a:t>
            </a:r>
          </a:p>
          <a:p>
            <a:pPr lvl="1"/>
            <a:r>
              <a:rPr lang="en-AU" dirty="0"/>
              <a:t>Monisha Ghosh (</a:t>
            </a:r>
            <a:r>
              <a:rPr lang="en-AU" dirty="0" err="1"/>
              <a:t>Uni</a:t>
            </a:r>
            <a:r>
              <a:rPr lang="en-AU" dirty="0"/>
              <a:t> of Chicago)</a:t>
            </a:r>
          </a:p>
          <a:p>
            <a:pPr lvl="1"/>
            <a:r>
              <a:rPr lang="en-AU" dirty="0" smtClean="0"/>
              <a:t>Sorour </a:t>
            </a:r>
            <a:r>
              <a:rPr lang="en-AU" dirty="0"/>
              <a:t>Falahati (Ericsson</a:t>
            </a:r>
            <a:r>
              <a:rPr lang="en-AU" dirty="0" smtClean="0"/>
              <a:t>)</a:t>
            </a:r>
          </a:p>
          <a:p>
            <a:pPr lvl="1"/>
            <a:r>
              <a:rPr lang="en-AU" dirty="0"/>
              <a:t>Imran Latif (</a:t>
            </a:r>
            <a:r>
              <a:rPr lang="en-AU" dirty="0" err="1"/>
              <a:t>Quantenna</a:t>
            </a:r>
            <a:r>
              <a:rPr lang="en-AU" dirty="0"/>
              <a:t>)</a:t>
            </a:r>
          </a:p>
          <a:p>
            <a:pPr lvl="1"/>
            <a:r>
              <a:rPr lang="en-AU" dirty="0"/>
              <a:t>Benoit Graves (Orange)</a:t>
            </a:r>
          </a:p>
          <a:p>
            <a:pPr lvl="1"/>
            <a:r>
              <a:rPr lang="en-AU" dirty="0"/>
              <a:t>Sindhu Verma (Broadcom)</a:t>
            </a:r>
          </a:p>
          <a:p>
            <a:pPr lvl="1"/>
            <a:r>
              <a:rPr lang="en-AU" dirty="0"/>
              <a:t>Vyacheslav Loginov (IITP RAS</a:t>
            </a:r>
            <a:r>
              <a:rPr lang="en-AU" dirty="0" smtClean="0"/>
              <a:t>)</a:t>
            </a:r>
            <a:endParaRPr lang="en-AU" dirty="0"/>
          </a:p>
          <a:p>
            <a:pPr lvl="1"/>
            <a:r>
              <a:rPr lang="en-AU" kern="1200" dirty="0">
                <a:solidFill>
                  <a:schemeClr val="dk1"/>
                </a:solidFill>
              </a:rPr>
              <a:t>Arun Ghosh </a:t>
            </a:r>
            <a:r>
              <a:rPr lang="en-AU" dirty="0" smtClean="0"/>
              <a:t>(</a:t>
            </a:r>
            <a:r>
              <a:rPr lang="en-AU" dirty="0"/>
              <a:t>AT&amp;T</a:t>
            </a:r>
            <a:r>
              <a:rPr lang="en-AU" dirty="0" smtClean="0"/>
              <a:t>)</a:t>
            </a: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452259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9034682"/>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3-12: The use of no LBT for DRS is not justified by history</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The use of no LBT for DRS is not justified by history</a:t>
                      </a:r>
                      <a:endParaRPr lang="en-AU" sz="11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3623916"/>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3-13: LBT 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LBT for short control messages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506055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4816440"/>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3-14: On 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standalone transmissions with short-LBT</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076096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3-P2: Panel 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052707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8059403"/>
              </p:ext>
            </p:extLst>
          </p:nvPr>
        </p:nvGraphicFramePr>
        <p:xfrm>
          <a:off x="685799" y="2133600"/>
          <a:ext cx="7858126" cy="19686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3-15: </a:t>
                      </a:r>
                      <a:r>
                        <a:rPr lang="en-US" sz="1400" i="1" dirty="0" err="1" smtClean="0"/>
                        <a:t>Coex</a:t>
                      </a:r>
                      <a:r>
                        <a:rPr lang="en-US" sz="1400" i="1" dirty="0" smtClean="0"/>
                        <a:t> Simulation and Analysis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chemeClr val="tx1"/>
                          </a:solidFill>
                        </a:rPr>
                        <a:t>This contribution provides the system level simulation to evaluate 802.11 and ETSI LBE channel access engine and parameters which can impact fairness for medium occupancy</a:t>
                      </a:r>
                      <a:r>
                        <a:rPr lang="en-AU" sz="1400" i="0" baseline="0" dirty="0" smtClean="0">
                          <a:solidFill>
                            <a:schemeClr val="tx1"/>
                          </a:solidFill>
                        </a:rPr>
                        <a:t> </a:t>
                      </a:r>
                      <a:r>
                        <a:rPr lang="en-AU" sz="1400" i="0" dirty="0" smtClean="0">
                          <a:solidFill>
                            <a:schemeClr val="tx1"/>
                          </a:solidFill>
                        </a:rPr>
                        <a:t>Some challenges are observed and identified.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chemeClr val="tx1"/>
                          </a:solidFill>
                          <a:hlinkClick r:id="rId3"/>
                        </a:rPr>
                        <a:t>11-19-1230-00</a:t>
                      </a:r>
                      <a:endParaRPr lang="en-AU" sz="1400" dirty="0">
                        <a:solidFill>
                          <a:schemeClr val="tx1"/>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the </a:t>
            </a:r>
            <a:r>
              <a:rPr lang="en-AU" i="1" dirty="0"/>
              <a:t>Coexistence Workshop </a:t>
            </a:r>
            <a:r>
              <a:rPr lang="en-AU" dirty="0" smtClean="0"/>
              <a:t>will focus on discussion of sharing by 802.11ax/be &amp; NR-U </a:t>
            </a:r>
            <a:endParaRPr lang="en-AU" dirty="0"/>
          </a:p>
        </p:txBody>
      </p:sp>
      <p:sp>
        <p:nvSpPr>
          <p:cNvPr id="3" name="Content Placeholder 2"/>
          <p:cNvSpPr>
            <a:spLocks noGrp="1"/>
          </p:cNvSpPr>
          <p:nvPr>
            <p:ph idx="1"/>
          </p:nvPr>
        </p:nvSpPr>
        <p:spPr/>
        <p:txBody>
          <a:bodyPr/>
          <a:lstStyle/>
          <a:p>
            <a:r>
              <a:rPr lang="en-AU" i="1" dirty="0"/>
              <a:t>Coexistence Workshop</a:t>
            </a:r>
            <a:r>
              <a:rPr lang="en-AU" i="1" dirty="0" smtClean="0"/>
              <a:t> </a:t>
            </a:r>
            <a:r>
              <a:rPr lang="en-AU" dirty="0" smtClean="0"/>
              <a:t>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128721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7154367"/>
              </p:ext>
            </p:extLst>
          </p:nvPr>
        </p:nvGraphicFramePr>
        <p:xfrm>
          <a:off x="76200" y="1524000"/>
          <a:ext cx="8991599" cy="48845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80009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3-16: An Experimental Evaluation of Coexistence Challenges of Wi-Fi &amp; LTE in the unlicensed band</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&amp; LTE, evolving from different techno-socio-economic perspectives, face challenges when coexisting in unlicensed spectrum. In this paper, we use COTS </a:t>
                      </a:r>
                      <a:r>
                        <a:rPr lang="en-AU" sz="1400" dirty="0" err="1" smtClean="0">
                          <a:solidFill>
                            <a:schemeClr val="tx1"/>
                          </a:solidFill>
                        </a:rPr>
                        <a:t>hw</a:t>
                      </a:r>
                      <a:r>
                        <a:rPr lang="en-AU" sz="1400" dirty="0" smtClean="0">
                          <a:solidFill>
                            <a:schemeClr val="tx1"/>
                          </a:solidFill>
                        </a:rPr>
                        <a:t>/</a:t>
                      </a:r>
                      <a:r>
                        <a:rPr lang="en-AU" sz="1400" dirty="0" err="1" smtClean="0">
                          <a:solidFill>
                            <a:schemeClr val="tx1"/>
                          </a:solidFill>
                        </a:rPr>
                        <a:t>sw</a:t>
                      </a:r>
                      <a:r>
                        <a:rPr lang="en-AU" sz="1400" dirty="0" smtClean="0">
                          <a:solidFill>
                            <a:schemeClr val="tx1"/>
                          </a:solidFill>
                        </a:rPr>
                        <a:t> to evaluate coexistence between Wi-Fi data &amp; LTE control/data,</a:t>
                      </a:r>
                      <a:r>
                        <a:rPr lang="en-AU" sz="1400" baseline="0" dirty="0" smtClean="0">
                          <a:solidFill>
                            <a:schemeClr val="tx1"/>
                          </a:solidFill>
                        </a:rPr>
                        <a:t> by </a:t>
                      </a:r>
                      <a:r>
                        <a:rPr lang="en-AU" sz="1400" dirty="0" smtClean="0">
                          <a:solidFill>
                            <a:schemeClr val="tx1"/>
                          </a:solidFill>
                        </a:rPr>
                        <a:t>emulating practical coexistence scenarios with</a:t>
                      </a:r>
                      <a:r>
                        <a:rPr lang="en-AU" sz="1400" baseline="0" dirty="0" smtClean="0">
                          <a:solidFill>
                            <a:schemeClr val="tx1"/>
                          </a:solidFill>
                        </a:rPr>
                        <a:t> varying</a:t>
                      </a:r>
                      <a:r>
                        <a:rPr lang="en-AU" sz="1400" dirty="0" smtClean="0">
                          <a:solidFill>
                            <a:schemeClr val="tx1"/>
                          </a:solidFill>
                        </a:rPr>
                        <a:t> </a:t>
                      </a:r>
                      <a:r>
                        <a:rPr lang="en-AU" sz="1400" dirty="0" err="1" smtClean="0">
                          <a:solidFill>
                            <a:schemeClr val="tx1"/>
                          </a:solidFill>
                        </a:rPr>
                        <a:t>tx</a:t>
                      </a:r>
                      <a:r>
                        <a:rPr lang="en-AU" sz="1400" dirty="0" smtClean="0">
                          <a:solidFill>
                            <a:schemeClr val="tx1"/>
                          </a:solidFill>
                        </a:rPr>
                        <a:t> power levels, </a:t>
                      </a:r>
                      <a:r>
                        <a:rPr lang="en-AU" sz="1400" dirty="0" err="1" smtClean="0">
                          <a:solidFill>
                            <a:schemeClr val="tx1"/>
                          </a:solidFill>
                        </a:rPr>
                        <a:t>tx</a:t>
                      </a:r>
                      <a:r>
                        <a:rPr lang="en-AU" sz="1400" dirty="0" smtClean="0">
                          <a:solidFill>
                            <a:schemeClr val="tx1"/>
                          </a:solidFill>
                        </a:rPr>
                        <a:t> bandwidths &amp; channel selections, and by measuring throughput at the respective clients. Our results provide three major conclusions:</a:t>
                      </a:r>
                    </a:p>
                    <a:p>
                      <a:pPr marL="342900" indent="-342900">
                        <a:spcBef>
                          <a:spcPts val="700"/>
                        </a:spcBef>
                        <a:buAutoNum type="arabicParenBoth"/>
                      </a:pPr>
                      <a:r>
                        <a:rPr lang="en-AU" sz="1400" dirty="0" smtClean="0">
                          <a:solidFill>
                            <a:schemeClr val="tx1"/>
                          </a:solidFill>
                        </a:rPr>
                        <a:t>While low-powered LTE control </a:t>
                      </a:r>
                      <a:r>
                        <a:rPr lang="en-AU" sz="1400" dirty="0" err="1" smtClean="0">
                          <a:solidFill>
                            <a:schemeClr val="tx1"/>
                          </a:solidFill>
                        </a:rPr>
                        <a:t>tx’s</a:t>
                      </a:r>
                      <a:r>
                        <a:rPr lang="en-AU" sz="1400" dirty="0" smtClean="0">
                          <a:solidFill>
                            <a:schemeClr val="tx1"/>
                          </a:solidFill>
                        </a:rPr>
                        <a:t> act appear as a hidden-terminal to Wi-Fi, the relatively higher-powered </a:t>
                      </a:r>
                      <a:r>
                        <a:rPr lang="en-AU" sz="1400" dirty="0" err="1" smtClean="0">
                          <a:solidFill>
                            <a:schemeClr val="tx1"/>
                          </a:solidFill>
                        </a:rPr>
                        <a:t>tx’s</a:t>
                      </a:r>
                      <a:r>
                        <a:rPr lang="en-AU" sz="1400" dirty="0" smtClean="0">
                          <a:solidFill>
                            <a:schemeClr val="tx1"/>
                          </a:solidFill>
                        </a:rPr>
                        <a:t> of Wi-Fi or LTE causes significant interference to the other technology, regardless of the </a:t>
                      </a:r>
                      <a:r>
                        <a:rPr lang="en-AU" sz="1400" dirty="0" err="1" smtClean="0">
                          <a:solidFill>
                            <a:schemeClr val="tx1"/>
                          </a:solidFill>
                        </a:rPr>
                        <a:t>tx</a:t>
                      </a:r>
                      <a:r>
                        <a:rPr lang="en-AU" sz="1400" dirty="0" smtClean="0">
                          <a:solidFill>
                            <a:schemeClr val="tx1"/>
                          </a:solidFill>
                        </a:rPr>
                        <a:t> bandwidth or mode (either control or data) being used by LTE</a:t>
                      </a:r>
                    </a:p>
                    <a:p>
                      <a:pPr marL="342900" indent="-342900">
                        <a:spcBef>
                          <a:spcPts val="700"/>
                        </a:spcBef>
                        <a:buAutoNum type="arabicParenBoth"/>
                      </a:pPr>
                      <a:r>
                        <a:rPr lang="en-AU" sz="1400" dirty="0" smtClean="0">
                          <a:solidFill>
                            <a:schemeClr val="tx1"/>
                          </a:solidFill>
                        </a:rPr>
                        <a:t>When a 5MHz LTE </a:t>
                      </a:r>
                      <a:r>
                        <a:rPr lang="en-AU" sz="1400" dirty="0" err="1" smtClean="0">
                          <a:solidFill>
                            <a:schemeClr val="tx1"/>
                          </a:solidFill>
                        </a:rPr>
                        <a:t>tx</a:t>
                      </a:r>
                      <a:r>
                        <a:rPr lang="en-AU" sz="1400" dirty="0" smtClean="0">
                          <a:solidFill>
                            <a:schemeClr val="tx1"/>
                          </a:solidFill>
                        </a:rPr>
                        <a:t> coexists with a 20MHz Wi-Fi </a:t>
                      </a:r>
                      <a:r>
                        <a:rPr lang="en-AU" sz="1400" dirty="0" err="1" smtClean="0">
                          <a:solidFill>
                            <a:schemeClr val="tx1"/>
                          </a:solidFill>
                        </a:rPr>
                        <a:t>tx</a:t>
                      </a:r>
                      <a:r>
                        <a:rPr lang="en-AU" sz="1400" dirty="0" smtClean="0">
                          <a:solidFill>
                            <a:schemeClr val="tx1"/>
                          </a:solidFill>
                        </a:rPr>
                        <a:t> in different co-channels, the Wi-Fi client experiences significant degradation in throughput, regardless of the relative </a:t>
                      </a:r>
                      <a:r>
                        <a:rPr lang="en-AU" sz="1400" dirty="0" err="1" smtClean="0">
                          <a:solidFill>
                            <a:schemeClr val="tx1"/>
                          </a:solidFill>
                        </a:rPr>
                        <a:t>tx</a:t>
                      </a:r>
                      <a:r>
                        <a:rPr lang="en-AU" sz="1400" dirty="0" smtClean="0">
                          <a:solidFill>
                            <a:schemeClr val="tx1"/>
                          </a:solidFill>
                        </a:rPr>
                        <a:t> power levels</a:t>
                      </a:r>
                    </a:p>
                    <a:p>
                      <a:pPr marL="342900" indent="-342900">
                        <a:spcBef>
                          <a:spcPts val="700"/>
                        </a:spcBef>
                        <a:buAutoNum type="arabicParenBoth"/>
                      </a:pPr>
                      <a:r>
                        <a:rPr lang="en-AU" sz="1400" dirty="0" smtClean="0">
                          <a:solidFill>
                            <a:schemeClr val="tx1"/>
                          </a:solidFill>
                        </a:rPr>
                        <a:t>During adjacent-channel </a:t>
                      </a:r>
                      <a:r>
                        <a:rPr lang="en-AU" sz="1400" dirty="0" err="1" smtClean="0">
                          <a:solidFill>
                            <a:schemeClr val="tx1"/>
                          </a:solidFill>
                        </a:rPr>
                        <a:t>tx’s</a:t>
                      </a:r>
                      <a:r>
                        <a:rPr lang="en-AU" sz="1400" dirty="0" smtClean="0">
                          <a:solidFill>
                            <a:schemeClr val="tx1"/>
                          </a:solidFill>
                        </a:rPr>
                        <a:t> of 20MHz LTE &amp; 20MHz Wi-Fi, LTE </a:t>
                      </a:r>
                      <a:r>
                        <a:rPr lang="en-AU" sz="1400" dirty="0" err="1" smtClean="0">
                          <a:solidFill>
                            <a:schemeClr val="tx1"/>
                          </a:solidFill>
                        </a:rPr>
                        <a:t>tx’s</a:t>
                      </a:r>
                      <a:r>
                        <a:rPr lang="en-AU" sz="1400" dirty="0" smtClean="0">
                          <a:solidFill>
                            <a:schemeClr val="tx1"/>
                          </a:solidFill>
                        </a:rPr>
                        <a:t> causes significant interference to Wi-Fi due to out-of-band emissions from LTE</a:t>
                      </a:r>
                    </a:p>
                    <a:p>
                      <a:pPr marL="0" indent="0">
                        <a:spcBef>
                          <a:spcPts val="700"/>
                        </a:spcBef>
                        <a:buNone/>
                      </a:pPr>
                      <a:r>
                        <a:rPr lang="en-AU" sz="1400" dirty="0" smtClean="0">
                          <a:solidFill>
                            <a:schemeClr val="tx1"/>
                          </a:solidFill>
                        </a:rPr>
                        <a:t>In this work, we present LTE/Wi-Fi coexistence problems at 2.4 GHz with the legacy LTE Release 8/9 and Wi-Fi but the results are applicable for the LAA/Wi-Fi coexistence at 5GHz under the conditions 1) adjacent channel operation, 2) hidden terminal problem.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An experimental Evaluation of Coexistence Challenges of Wi-Fi &amp; LTE in the unlicensed band</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285629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658734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3-17: A 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 testbed architecture for 6 GHz Wi-Fi/NR-U Coexistence Testing </a:t>
                      </a:r>
                      <a:r>
                        <a:rPr lang="en-AU" sz="1400" b="0" i="0" kern="1200" dirty="0" smtClean="0">
                          <a:solidFill>
                            <a:schemeClr val="dk1"/>
                          </a:solidFill>
                          <a:effectLst/>
                          <a:latin typeface="+mn-lt"/>
                          <a:ea typeface="+mn-ea"/>
                          <a:cs typeface="+mn-cs"/>
                        </a:rPr>
                        <a:t>and </a:t>
                      </a:r>
                      <a:r>
                        <a:rPr lang="en-AU" sz="1400" b="0" i="0" kern="1200" dirty="0" smtClean="0">
                          <a:solidFill>
                            <a:schemeClr val="dk1"/>
                          </a:solidFill>
                          <a:effectLst/>
                          <a:latin typeface="+mn-lt"/>
                          <a:ea typeface="+mn-ea"/>
                          <a:cs typeface="+mn-cs"/>
                          <a:hlinkClick r:id="rId3"/>
                        </a:rPr>
                        <a:t>Paper</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696683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1066352"/>
              </p:ext>
            </p:extLst>
          </p:nvPr>
        </p:nvGraphicFramePr>
        <p:xfrm>
          <a:off x="685799" y="2133600"/>
          <a:ext cx="7858125" cy="387096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3-18: NR-U’s definition of success for LBT needs to be realigned with 802.11 and European rules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chemeClr val="tx1"/>
                          </a:solidFill>
                        </a:rPr>
                        <a:t>0 min, reserve</a:t>
                      </a:r>
                      <a:r>
                        <a:rPr lang="en-AU" sz="1400" baseline="0" dirty="0" smtClean="0">
                          <a:solidFill>
                            <a:schemeClr val="tx1"/>
                          </a:solidFill>
                        </a:rPr>
                        <a:t> topic</a:t>
                      </a:r>
                      <a:endParaRPr lang="en-AU" sz="1400" dirty="0">
                        <a:solidFill>
                          <a:schemeClr val="tx1"/>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NR-U’s definition of success for LBT needs to be realigned with 802.11 and European rules</a:t>
                      </a:r>
                      <a:endParaRPr lang="en-AU" sz="11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t>
            </a:r>
            <a:r>
              <a:rPr lang="en-AU" i="1" dirty="0" smtClean="0"/>
              <a:t>Coexistence Workshop </a:t>
            </a:r>
            <a:r>
              <a:rPr lang="en-AU" dirty="0" smtClean="0"/>
              <a:t>in Vienna in July 2019 is 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
        <p:nvSpPr>
          <p:cNvPr id="6" name="Title 1"/>
          <p:cNvSpPr txBox="1">
            <a:spLocks/>
          </p:cNvSpPr>
          <p:nvPr/>
        </p:nvSpPr>
        <p:spPr bwMode="auto">
          <a:xfrm>
            <a:off x="685800" y="5562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better coexistence between Wi-Fi &amp; LAA/NR-U</a:t>
            </a:r>
            <a:endParaRPr lang="en-AU" kern="0" dirty="0"/>
          </a:p>
        </p:txBody>
      </p:sp>
      <p:pic>
        <p:nvPicPr>
          <p:cNvPr id="3" name="Picture 2"/>
          <p:cNvPicPr>
            <a:picLocks noChangeAspect="1"/>
          </p:cNvPicPr>
          <p:nvPr/>
        </p:nvPicPr>
        <p:blipFill>
          <a:blip r:embed="rId2"/>
          <a:stretch>
            <a:fillRect/>
          </a:stretch>
        </p:blipFill>
        <p:spPr>
          <a:xfrm>
            <a:off x="2895600" y="2286000"/>
            <a:ext cx="3048000" cy="2788596"/>
          </a:xfrm>
          <a:prstGeom prst="rect">
            <a:avLst/>
          </a:prstGeom>
        </p:spPr>
      </p:pic>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Decisions: 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Coexistence Workshop will focus on:</a:t>
            </a:r>
          </a:p>
          <a:p>
            <a:pPr lvl="2"/>
            <a:r>
              <a:rPr lang="en-AU" dirty="0" smtClean="0"/>
              <a:t>Sharing …</a:t>
            </a:r>
            <a:endParaRPr lang="en-AU" dirty="0"/>
          </a:p>
          <a:p>
            <a:pPr lvl="2"/>
            <a:r>
              <a:rPr lang="en-AU" dirty="0"/>
              <a:t>Assessing </a:t>
            </a:r>
            <a:r>
              <a:rPr lang="en-AU" dirty="0" smtClean="0"/>
              <a:t>…</a:t>
            </a:r>
            <a:endParaRPr lang="en-AU" dirty="0"/>
          </a:p>
          <a:p>
            <a:pPr lvl="2"/>
            <a:r>
              <a:rPr lang="en-AU" dirty="0"/>
              <a:t>Discussing </a:t>
            </a:r>
            <a:r>
              <a:rPr lang="en-AU" dirty="0" smtClean="0"/>
              <a:t>…</a:t>
            </a:r>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802.11 WG 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58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normal 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that normal </a:t>
            </a:r>
            <a:r>
              <a:rPr lang="en-AU" dirty="0"/>
              <a:t>IEEE-SA standards development rules do not apply to the </a:t>
            </a:r>
            <a:r>
              <a:rPr lang="en-AU" i="1" dirty="0"/>
              <a:t>Coexistence Workshop</a:t>
            </a:r>
            <a:endParaRPr lang="en-AU" dirty="0" smtClean="0"/>
          </a:p>
          <a:p>
            <a:pPr lvl="1"/>
            <a:r>
              <a:rPr lang="en-AU" dirty="0" smtClean="0"/>
              <a:t>However, it was suggested that the normal rules should be used as operating guidelines for the </a:t>
            </a:r>
            <a:r>
              <a:rPr lang="en-AU" i="1" dirty="0"/>
              <a:t>Coexistence Workshop</a:t>
            </a:r>
            <a:endParaRPr lang="en-AU" dirty="0" smtClean="0"/>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45768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Meeting </a:t>
            </a:r>
            <a:r>
              <a:rPr lang="en-US" dirty="0"/>
              <a:t>etiquette </a:t>
            </a:r>
            <a:r>
              <a:rPr lang="en-US" dirty="0" smtClean="0"/>
              <a:t>principles</a:t>
            </a:r>
          </a:p>
          <a:p>
            <a:pPr lvl="1"/>
            <a:r>
              <a:rPr lang="en-US" dirty="0" smtClean="0"/>
              <a:t>The </a:t>
            </a:r>
            <a:r>
              <a:rPr lang="en-AU" i="1" dirty="0"/>
              <a:t>Coexistence Workshop</a:t>
            </a:r>
            <a:r>
              <a:rPr lang="en-US" dirty="0" smtClean="0"/>
              <a:t> </a:t>
            </a:r>
            <a:r>
              <a:rPr lang="en-US" dirty="0"/>
              <a:t>will be conducted in an orderly </a:t>
            </a:r>
            <a:r>
              <a:rPr lang="en-US" dirty="0" smtClean="0"/>
              <a:t>&amp; </a:t>
            </a:r>
            <a:r>
              <a:rPr lang="en-US" dirty="0"/>
              <a:t>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14001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Materials</a:t>
            </a:r>
            <a:r>
              <a:rPr lang="en-AU" i="1" dirty="0" smtClean="0"/>
              <a:t>: Coexistence </a:t>
            </a:r>
            <a:r>
              <a:rPr lang="en-AU" i="1" dirty="0"/>
              <a:t>Workshop</a:t>
            </a:r>
            <a:r>
              <a:rPr lang="en-AU" dirty="0" smtClean="0"/>
              <a:t> agenda, presentations &amp; papers are 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a:t>
            </a:r>
            <a:r>
              <a:rPr lang="en-AU" i="1" dirty="0"/>
              <a:t>Coexistence </a:t>
            </a:r>
            <a:r>
              <a:rPr lang="en-AU" i="1" dirty="0" smtClean="0"/>
              <a:t>Workshop</a:t>
            </a:r>
            <a:r>
              <a:rPr lang="en-AU" dirty="0" smtClean="0"/>
              <a:t>, including agenda, presentation and attendance list, are available on-line:</a:t>
            </a:r>
          </a:p>
          <a:p>
            <a:pPr lvl="2"/>
            <a:r>
              <a:rPr lang="en-AU" dirty="0" smtClean="0">
                <a:hlinkClick r:id="rId2"/>
              </a:rPr>
              <a:t>Website</a:t>
            </a:r>
            <a:endParaRPr lang="en-AU" dirty="0" smtClean="0"/>
          </a:p>
          <a:p>
            <a:pPr lvl="2"/>
            <a:r>
              <a:rPr lang="en-AU" dirty="0" smtClean="0">
                <a:hlinkClick r:id="rId3"/>
              </a:rPr>
              <a:t>Agenda</a:t>
            </a:r>
            <a:r>
              <a:rPr lang="en-AU" dirty="0" smtClean="0"/>
              <a:t> in </a:t>
            </a:r>
            <a:r>
              <a:rPr lang="en-AU" dirty="0" smtClean="0">
                <a:hlinkClick r:id="rId4"/>
              </a:rPr>
              <a:t>ppt</a:t>
            </a:r>
            <a:r>
              <a:rPr lang="en-AU" dirty="0" smtClean="0"/>
              <a:t> and </a:t>
            </a:r>
            <a:r>
              <a:rPr lang="en-AU" dirty="0" smtClean="0">
                <a:hlinkClick r:id="rId5"/>
              </a:rPr>
              <a:t>xls</a:t>
            </a:r>
            <a:endParaRPr lang="en-AU" dirty="0" smtClean="0"/>
          </a:p>
          <a:p>
            <a:pPr lvl="2"/>
            <a:r>
              <a:rPr lang="en-AU" dirty="0" smtClean="0">
                <a:hlinkClick r:id="rId6"/>
              </a:rPr>
              <a:t>(</a:t>
            </a:r>
            <a:r>
              <a:rPr lang="en-AU" dirty="0">
                <a:hlinkClick r:id="rId6"/>
              </a:rPr>
              <a:t>P</a:t>
            </a:r>
            <a:r>
              <a:rPr lang="en-AU" dirty="0" smtClean="0">
                <a:hlinkClick r:id="rId6"/>
              </a:rPr>
              <a:t>artial) registration list</a:t>
            </a:r>
            <a:endParaRPr lang="en-AU" dirty="0" smtClean="0"/>
          </a:p>
          <a:p>
            <a:pPr lvl="1"/>
            <a:r>
              <a:rPr lang="en-AU" dirty="0" smtClean="0"/>
              <a:t>Additional documents will be uploaded as soon as possible after the </a:t>
            </a:r>
            <a:r>
              <a:rPr lang="en-AU" i="1" dirty="0"/>
              <a:t>Coexistence Workshop</a:t>
            </a:r>
            <a:r>
              <a:rPr lang="en-AU" dirty="0" smtClean="0"/>
              <a:t>, including:</a:t>
            </a:r>
          </a:p>
          <a:p>
            <a:pPr lvl="2"/>
            <a:r>
              <a:rPr lang="en-AU" dirty="0" smtClean="0"/>
              <a:t>Updates to presentations</a:t>
            </a:r>
          </a:p>
          <a:p>
            <a:pPr lvl="2"/>
            <a:r>
              <a:rPr lang="en-AU" dirty="0" smtClean="0"/>
              <a:t>Workshop minutes</a:t>
            </a:r>
          </a:p>
          <a:p>
            <a:pPr lvl="1"/>
            <a:r>
              <a:rPr lang="en-AU" dirty="0" smtClean="0"/>
              <a:t>The 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a:t>
            </a:r>
            <a:r>
              <a:rPr lang="en-AU" i="1" dirty="0" smtClean="0"/>
              <a:t>Recording Secretary</a:t>
            </a:r>
            <a:r>
              <a:rPr lang="en-AU" dirty="0" smtClean="0"/>
              <a:t> for today’s </a:t>
            </a:r>
            <a:r>
              <a:rPr lang="en-AU" i="1" dirty="0"/>
              <a:t>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02268644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6011</Words>
  <Application>Microsoft Office PowerPoint</Application>
  <PresentationFormat>On-screen Show (4:3)</PresentationFormat>
  <Paragraphs>724</Paragraphs>
  <Slides>53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Times New Roman</vt:lpstr>
      <vt:lpstr>Wingdings</vt:lpstr>
      <vt:lpstr>802-11-Submission</vt:lpstr>
      <vt:lpstr>Agenda for IEEE 802.11 Coexistence Workshop  in Vienna on 17 July 2019</vt:lpstr>
      <vt:lpstr>Agenda for Coexistence Workshop</vt:lpstr>
      <vt:lpstr>PowerPoint Presentation</vt:lpstr>
      <vt:lpstr>Sponsors: a big thank you to the three major sponsors of today’s Coexistence Workshop</vt:lpstr>
      <vt:lpstr>Goals: the Coexistence Workshop will focus on discussion of sharing by 802.11ax/be &amp; NR-U </vt:lpstr>
      <vt:lpstr>Decisions: the Coexistence Workshop has no decision making authority</vt:lpstr>
      <vt:lpstr>Rules: normal IEEE-SA rules will be used as operating guidelines for the Coexistence Workshop </vt:lpstr>
      <vt:lpstr>Rules: the Coexistence Workshop will operate using accepted principles of meeting etiquette</vt:lpstr>
      <vt:lpstr>Materials: Coexistence Workshop agenda, presentations &amp; papers are available on-line</vt:lpstr>
      <vt:lpstr>Schedule: timing will be strict … and speakers will be cut off if they speak beyond their allocated time!</vt:lpstr>
      <vt:lpstr>Schedule: the Coexistence Workshop schedule includes 7.5 hours of meeting &amp; 2 hours of eating/drinking</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&amp; 3GPP RAN will welcome participants to the Coexistence Workshop</vt:lpstr>
      <vt:lpstr>Agenda for Coexistence Workshop</vt:lpstr>
      <vt:lpstr>Invited: 3GPP RAN will present “Status Report for Release 16 NR-U”  </vt:lpstr>
      <vt:lpstr>Invited: IEEE 802.11 TGax will present “High Efficiency WLAN (802.11ax) Overview”    </vt:lpstr>
      <vt:lpstr>Invited: IEEE 802.11 TGbe will present “IEEE 802.11be: Extremely High Throughput (EHT) WLAN”  </vt:lpstr>
      <vt:lpstr>Invited: ETSI BRAN will present “ETSI BRAN Update”   </vt:lpstr>
      <vt:lpstr>Invited: a regulator will present “A 6 GHz regulatory update”    </vt:lpstr>
      <vt:lpstr>PowerPoint Presentation</vt:lpstr>
      <vt:lpstr>Agenda for Coexistence Workshop</vt:lpstr>
      <vt:lpstr>Submitted: HPE will present “LAA/Wi-Fi coexistence evaluations with commercial hardware”</vt:lpstr>
      <vt:lpstr>Submitted: Uni of Chicago will present “Coexistence of LTE-LAA and Wi-Fi: analysis, simulation &amp; experiments”   </vt:lpstr>
      <vt:lpstr>Agenda for Coexistence Workshop</vt:lpstr>
      <vt:lpstr>Submitted: WBA will present “RAN and core convergence/coexistence in action”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PowerPoint Presentation</vt:lpstr>
      <vt:lpstr>Agenda for Coexistence Workshop</vt:lpstr>
      <vt:lpstr>3-P1: 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3-P2: 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2019-07-17T05:53:52Z</dcterms:modified>
</cp:coreProperties>
</file>