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6"/>
  </p:notesMasterIdLst>
  <p:handoutMasterIdLst>
    <p:handoutMasterId r:id="rId57"/>
  </p:handoutMasterIdLst>
  <p:sldIdLst>
    <p:sldId id="269" r:id="rId2"/>
    <p:sldId id="1535" r:id="rId3"/>
    <p:sldId id="1622" r:id="rId4"/>
    <p:sldId id="1586" r:id="rId5"/>
    <p:sldId id="1534" r:id="rId6"/>
    <p:sldId id="1539" r:id="rId7"/>
    <p:sldId id="1536" r:id="rId8"/>
    <p:sldId id="1540" r:id="rId9"/>
    <p:sldId id="1543" r:id="rId10"/>
    <p:sldId id="1545" r:id="rId11"/>
    <p:sldId id="1618" r:id="rId12"/>
    <p:sldId id="1547" r:id="rId13"/>
    <p:sldId id="1561" r:id="rId14"/>
    <p:sldId id="1609" r:id="rId15"/>
    <p:sldId id="1610" r:id="rId16"/>
    <p:sldId id="1611" r:id="rId17"/>
    <p:sldId id="1553" r:id="rId18"/>
    <p:sldId id="1612" r:id="rId19"/>
    <p:sldId id="1590" r:id="rId20"/>
    <p:sldId id="1591" r:id="rId21"/>
    <p:sldId id="1623" r:id="rId22"/>
    <p:sldId id="1554" r:id="rId23"/>
    <p:sldId id="1557" r:id="rId24"/>
    <p:sldId id="1558" r:id="rId25"/>
    <p:sldId id="1559" r:id="rId26"/>
    <p:sldId id="1560" r:id="rId27"/>
    <p:sldId id="1621" r:id="rId28"/>
    <p:sldId id="1624" r:id="rId29"/>
    <p:sldId id="1594" r:id="rId30"/>
    <p:sldId id="1603" r:id="rId31"/>
    <p:sldId id="1625" r:id="rId32"/>
    <p:sldId id="1563" r:id="rId33"/>
    <p:sldId id="1600" r:id="rId34"/>
    <p:sldId id="1565" r:id="rId35"/>
    <p:sldId id="1598" r:id="rId36"/>
    <p:sldId id="1599" r:id="rId37"/>
    <p:sldId id="1601" r:id="rId38"/>
    <p:sldId id="1617" r:id="rId39"/>
    <p:sldId id="1604" r:id="rId40"/>
    <p:sldId id="1605" r:id="rId41"/>
    <p:sldId id="1596" r:id="rId42"/>
    <p:sldId id="1602" r:id="rId43"/>
    <p:sldId id="1620" r:id="rId44"/>
    <p:sldId id="1626" r:id="rId45"/>
    <p:sldId id="1613" r:id="rId46"/>
    <p:sldId id="1567" r:id="rId47"/>
    <p:sldId id="1597" r:id="rId48"/>
    <p:sldId id="1606" r:id="rId49"/>
    <p:sldId id="1614" r:id="rId50"/>
    <p:sldId id="1564" r:id="rId51"/>
    <p:sldId id="1574" r:id="rId52"/>
    <p:sldId id="1576" r:id="rId53"/>
    <p:sldId id="1608" r:id="rId54"/>
    <p:sldId id="305" r:id="rId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25</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32</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34</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46</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50</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53</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01406" y="363379"/>
            <a:ext cx="3244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9/11-19-1083-00-coex-coexistence-in-6-ghz-license-exempt-spectrum.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v3.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1088-00-coex-coexistence-mechanisms.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3.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11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242590">
            <a:off x="2632707" y="2733312"/>
            <a:ext cx="4421823" cy="181191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8800" b="1" i="0" u="none" strike="noStrike" cap="none" normalizeH="0" baseline="0" smtClean="0">
                <a:ln>
                  <a:noFill/>
                </a:ln>
                <a:solidFill>
                  <a:srgbClr val="FF0000"/>
                </a:solidFill>
                <a:effectLst/>
                <a:latin typeface="+mj-lt"/>
              </a:rPr>
              <a:t>Draft v3</a:t>
            </a:r>
            <a:endParaRPr kumimoji="0" lang="en-AU" sz="8800" b="1" i="0" u="none" strike="noStrike" cap="none" normalizeH="0" baseline="0" dirty="0" smtClean="0">
              <a:ln>
                <a:noFill/>
              </a:ln>
              <a:solidFill>
                <a:srgbClr val="FF0000"/>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Schedule: </a:t>
            </a:r>
            <a:r>
              <a:rPr lang="en-AU" dirty="0"/>
              <a:t>t</a:t>
            </a:r>
            <a:r>
              <a:rPr lang="en-AU" dirty="0" smtClean="0"/>
              <a:t>he </a:t>
            </a:r>
            <a:r>
              <a:rPr lang="en-AU" i="1" dirty="0"/>
              <a:t>Coexistence Workshop </a:t>
            </a:r>
            <a:r>
              <a:rPr lang="en-AU" dirty="0" smtClean="0"/>
              <a:t>schedule includes 7.5 hours of meeting &amp; 2 hours of eating/drinking</a:t>
            </a:r>
            <a:endParaRPr lang="en-AU" dirty="0"/>
          </a:p>
        </p:txBody>
      </p:sp>
      <p:sp>
        <p:nvSpPr>
          <p:cNvPr id="3" name="Content Placeholder 2"/>
          <p:cNvSpPr>
            <a:spLocks noGrp="1"/>
          </p:cNvSpPr>
          <p:nvPr>
            <p:ph idx="1"/>
          </p:nvPr>
        </p:nvSpPr>
        <p:spPr/>
        <p:txBody>
          <a:bodyPr/>
          <a:lstStyle/>
          <a:p>
            <a:r>
              <a:rPr lang="en-AU" dirty="0" smtClean="0"/>
              <a:t>High level Coexistence Workshop schedule </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endParaRPr lang="en-AU" dirty="0"/>
          </a:p>
          <a:p>
            <a:pPr lvl="1"/>
            <a:r>
              <a:rPr lang="en-AU" dirty="0" smtClean="0"/>
              <a:t>Note: all sessions will start promptly at the advertised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41846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Dinner: details</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414693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370307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a:t>
            </a:r>
          </a:p>
          <a:p>
            <a:pPr lvl="2"/>
            <a:r>
              <a:rPr lang="en-AU" dirty="0" smtClean="0"/>
              <a:t>3GPP RAN</a:t>
            </a:r>
          </a:p>
          <a:p>
            <a:pPr lvl="1"/>
            <a:r>
              <a:rPr lang="en-AU" dirty="0" smtClean="0"/>
              <a:t>Communications are poor</a:t>
            </a:r>
          </a:p>
          <a:p>
            <a:pPr lvl="2"/>
            <a:r>
              <a:rPr lang="en-AU" dirty="0" smtClean="0"/>
              <a:t>Infrequent workshops</a:t>
            </a:r>
          </a:p>
          <a:p>
            <a:pPr lvl="2"/>
            <a:r>
              <a:rPr lang="en-AU" dirty="0" smtClean="0"/>
              <a:t>Ineffective “LS ping pong”</a:t>
            </a:r>
          </a:p>
          <a:p>
            <a:pPr lvl="2"/>
            <a:r>
              <a:rPr lang="en-AU" dirty="0" smtClean="0"/>
              <a:t>Insufficient common members</a:t>
            </a:r>
          </a:p>
          <a:p>
            <a:pPr lvl="2"/>
            <a:r>
              <a:rPr lang="en-AU" dirty="0" smtClean="0"/>
              <a:t>Little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2"/>
            <a:r>
              <a:rPr lang="en-AU" dirty="0" smtClean="0"/>
              <a:t>… meaning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Of course, working together effectively will be hard</a:t>
            </a:r>
          </a:p>
          <a:p>
            <a:pPr lvl="2"/>
            <a:r>
              <a:rPr lang="en-AU" dirty="0" smtClean="0"/>
              <a:t>Difficult technical issues</a:t>
            </a:r>
          </a:p>
          <a:p>
            <a:pPr lvl="3"/>
            <a:r>
              <a:rPr lang="en-AU" dirty="0" smtClean="0"/>
              <a:t>EDCA based LBT is horrible in many ways</a:t>
            </a:r>
          </a:p>
          <a:p>
            <a:pPr lvl="3"/>
            <a:r>
              <a:rPr lang="en-AU" dirty="0" smtClean="0"/>
              <a:t>But the alternative is not obvious</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40632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9610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2470100"/>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9385866"/>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r>
              <a:rPr lang="en-AU" i="1" dirty="0"/>
              <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5200980"/>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endParaRPr lang="en-AU" sz="1400" dirty="0" smtClean="0">
                        <a:solidFill>
                          <a:schemeClr val="tx1"/>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952682"/>
              </p:ext>
            </p:extLst>
          </p:nvPr>
        </p:nvGraphicFramePr>
        <p:xfrm>
          <a:off x="685799" y="1981201"/>
          <a:ext cx="7858125"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a:t>
                      </a:r>
                      <a:r>
                        <a:rPr lang="en-AU" sz="1400" baseline="0" dirty="0" smtClean="0">
                          <a:solidFill>
                            <a:srgbClr val="FF0000"/>
                          </a:solidFill>
                        </a:rPr>
                        <a:t> for 12 July</a:t>
                      </a:r>
                      <a:endParaRPr lang="en-AU" sz="1400" dirty="0">
                        <a:solidFill>
                          <a:srgbClr val="FF0000"/>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50985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997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7309506"/>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for</a:t>
                      </a:r>
                      <a:r>
                        <a:rPr lang="en-AU" sz="1400" baseline="0" dirty="0" smtClean="0">
                          <a:solidFill>
                            <a:srgbClr val="FF0000"/>
                          </a:solidFill>
                        </a:rPr>
                        <a:t> 11 July</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33587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smtClean="0"/>
              <a: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2383148"/>
              </p:ext>
            </p:extLst>
          </p:nvPr>
        </p:nvGraphicFramePr>
        <p:xfrm>
          <a:off x="685799" y="2133600"/>
          <a:ext cx="7858126"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t>
                      </a:r>
                      <a:r>
                        <a:rPr lang="en-AU" sz="1400" i="1" dirty="0" smtClean="0">
                          <a:solidFill>
                            <a:schemeClr val="tx1"/>
                          </a:solidFill>
                        </a:rPr>
                        <a:t>action</a:t>
                      </a:r>
                      <a:endParaRPr lang="en-AU" sz="1400" i="1" dirty="0" smtClean="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1665178"/>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8945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a:t>
                      </a:r>
                      <a:r>
                        <a:rPr lang="nl-NL" sz="1400" b="0" i="0" kern="1200" dirty="0" smtClean="0">
                          <a:solidFill>
                            <a:schemeClr val="dk1"/>
                          </a:solidFill>
                          <a:effectLst/>
                          <a:latin typeface="+mn-lt"/>
                          <a:ea typeface="+mn-ea"/>
                          <a:cs typeface="+mn-cs"/>
                          <a:hlinkClick r:id="rId2"/>
                        </a:rPr>
                        <a:t>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12910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5642162"/>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11162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515124"/>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59441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6176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9379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3386343"/>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449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9547914"/>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endParaRPr lang="en-AU" sz="1400" dirty="0" smtClean="0">
                        <a:solidFill>
                          <a:schemeClr val="tx1"/>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95220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4663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944703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Sorour Falahati (Ericsson)</a:t>
            </a:r>
          </a:p>
          <a:p>
            <a:pPr lvl="1"/>
            <a:r>
              <a:rPr lang="en-AU" dirty="0" smtClean="0"/>
              <a:t>Ralf </a:t>
            </a:r>
            <a:r>
              <a:rPr lang="en-AU" dirty="0"/>
              <a:t>Bendlin (AT&amp;T</a:t>
            </a:r>
            <a:r>
              <a:rPr lang="en-AU" dirty="0" smtClean="0"/>
              <a:t>)</a:t>
            </a:r>
          </a:p>
          <a:p>
            <a:pPr lvl="1"/>
            <a:r>
              <a:rPr lang="en-AU" dirty="0"/>
              <a:t>Vyacheslav Loginov (IITP RAS</a:t>
            </a:r>
            <a:r>
              <a:rPr lang="en-AU" dirty="0" smtClean="0"/>
              <a:t>)</a:t>
            </a:r>
          </a:p>
          <a:p>
            <a:pPr lvl="1"/>
            <a:r>
              <a:rPr lang="en-AU" dirty="0"/>
              <a:t>Sindhu Verma (Broadcom</a:t>
            </a:r>
            <a:r>
              <a:rPr lang="en-AU" dirty="0" smtClean="0"/>
              <a:t>)</a:t>
            </a:r>
          </a:p>
          <a:p>
            <a:pPr lvl="1"/>
            <a:r>
              <a:rPr lang="en-AU" dirty="0"/>
              <a:t>Benoit Graves (Orange</a:t>
            </a:r>
            <a:r>
              <a:rPr lang="en-AU" dirty="0" smtClean="0"/>
              <a:t>)</a:t>
            </a:r>
          </a:p>
          <a:p>
            <a:pPr lvl="1"/>
            <a:r>
              <a:rPr lang="en-AU" dirty="0"/>
              <a:t>Imran Latif (</a:t>
            </a:r>
            <a:r>
              <a:rPr lang="en-AU" dirty="0" err="1"/>
              <a:t>Quantenna</a:t>
            </a:r>
            <a:r>
              <a:rPr lang="en-AU" dirty="0"/>
              <a:t>)</a:t>
            </a:r>
          </a:p>
          <a:p>
            <a:pPr marL="1588" lvl="1" indent="0">
              <a:buNone/>
            </a:pP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45225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5202093"/>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0605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311164"/>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7609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5270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1149667"/>
              </p:ext>
            </p:extLst>
          </p:nvPr>
        </p:nvGraphicFramePr>
        <p:xfrm>
          <a:off x="685799" y="2133600"/>
          <a:ext cx="7858126"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rgbClr val="FF0000"/>
                          </a:solidFill>
                        </a:rPr>
                        <a:t>TBD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a:t>
                      </a:r>
                      <a:r>
                        <a:rPr lang="en-AU" sz="1400" dirty="0" smtClean="0">
                          <a:solidFill>
                            <a:srgbClr val="FF0000"/>
                          </a:solidFill>
                        </a:rPr>
                        <a:t>for 12 July</a:t>
                      </a:r>
                      <a:endParaRPr lang="en-AU" sz="1400" dirty="0">
                        <a:solidFill>
                          <a:srgbClr val="FF0000"/>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28562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69668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t>See </a:t>
            </a:r>
            <a:r>
              <a:rPr lang="en-AU" dirty="0" smtClean="0">
                <a:solidFill>
                  <a:srgbClr val="FF0000"/>
                </a:solidFill>
              </a:rPr>
              <a:t>&lt;website&gt;</a:t>
            </a:r>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Recording Secretary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5784</Words>
  <Application>Microsoft Office PowerPoint</Application>
  <PresentationFormat>On-screen Show (4:3)</PresentationFormat>
  <Paragraphs>726</Paragraphs>
  <Slides>54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the Coexistence Workshop schedule includes 7.5 hours of meeting &amp; 2 hours of eating/drinking</vt:lpstr>
      <vt:lpstr>Schedule: timing will be strict … and speakers will be cut off!</vt:lpstr>
      <vt:lpstr>Dinner: details</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2019-07-11T04:42:58Z</dcterms:modified>
</cp:coreProperties>
</file>