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56"/>
  </p:notesMasterIdLst>
  <p:handoutMasterIdLst>
    <p:handoutMasterId r:id="rId57"/>
  </p:handoutMasterIdLst>
  <p:sldIdLst>
    <p:sldId id="269" r:id="rId2"/>
    <p:sldId id="1535" r:id="rId3"/>
    <p:sldId id="1622" r:id="rId4"/>
    <p:sldId id="1586" r:id="rId5"/>
    <p:sldId id="1534" r:id="rId6"/>
    <p:sldId id="1539" r:id="rId7"/>
    <p:sldId id="1536" r:id="rId8"/>
    <p:sldId id="1540" r:id="rId9"/>
    <p:sldId id="1543" r:id="rId10"/>
    <p:sldId id="1545" r:id="rId11"/>
    <p:sldId id="1618" r:id="rId12"/>
    <p:sldId id="1547" r:id="rId13"/>
    <p:sldId id="1561" r:id="rId14"/>
    <p:sldId id="1609" r:id="rId15"/>
    <p:sldId id="1610" r:id="rId16"/>
    <p:sldId id="1611" r:id="rId17"/>
    <p:sldId id="1553" r:id="rId18"/>
    <p:sldId id="1612" r:id="rId19"/>
    <p:sldId id="1590" r:id="rId20"/>
    <p:sldId id="1591" r:id="rId21"/>
    <p:sldId id="1623" r:id="rId22"/>
    <p:sldId id="1554" r:id="rId23"/>
    <p:sldId id="1557" r:id="rId24"/>
    <p:sldId id="1558" r:id="rId25"/>
    <p:sldId id="1559" r:id="rId26"/>
    <p:sldId id="1560" r:id="rId27"/>
    <p:sldId id="1621" r:id="rId28"/>
    <p:sldId id="1624" r:id="rId29"/>
    <p:sldId id="1594" r:id="rId30"/>
    <p:sldId id="1603" r:id="rId31"/>
    <p:sldId id="1625" r:id="rId32"/>
    <p:sldId id="1563" r:id="rId33"/>
    <p:sldId id="1600" r:id="rId34"/>
    <p:sldId id="1565" r:id="rId35"/>
    <p:sldId id="1598" r:id="rId36"/>
    <p:sldId id="1599" r:id="rId37"/>
    <p:sldId id="1601" r:id="rId38"/>
    <p:sldId id="1617" r:id="rId39"/>
    <p:sldId id="1604" r:id="rId40"/>
    <p:sldId id="1605" r:id="rId41"/>
    <p:sldId id="1596" r:id="rId42"/>
    <p:sldId id="1602" r:id="rId43"/>
    <p:sldId id="1620" r:id="rId44"/>
    <p:sldId id="1626" r:id="rId45"/>
    <p:sldId id="1613" r:id="rId46"/>
    <p:sldId id="1567" r:id="rId47"/>
    <p:sldId id="1597" r:id="rId48"/>
    <p:sldId id="1606" r:id="rId49"/>
    <p:sldId id="1614" r:id="rId50"/>
    <p:sldId id="1564" r:id="rId51"/>
    <p:sldId id="1574" r:id="rId52"/>
    <p:sldId id="1576" r:id="rId53"/>
    <p:sldId id="1608" r:id="rId54"/>
    <p:sldId id="305" r:id="rId5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1403" autoAdjust="0"/>
  </p:normalViewPr>
  <p:slideViewPr>
    <p:cSldViewPr>
      <p:cViewPr varScale="1">
        <p:scale>
          <a:sx n="114" d="100"/>
          <a:sy n="114" d="100"/>
        </p:scale>
        <p:origin x="1368" y="8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25</a:t>
            </a:fld>
            <a:endParaRPr lang="en-US"/>
          </a:p>
        </p:txBody>
      </p:sp>
    </p:spTree>
    <p:extLst>
      <p:ext uri="{BB962C8B-B14F-4D97-AF65-F5344CB8AC3E}">
        <p14:creationId xmlns:p14="http://schemas.microsoft.com/office/powerpoint/2010/main" val="1605312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32</a:t>
            </a:fld>
            <a:endParaRPr lang="en-US"/>
          </a:p>
        </p:txBody>
      </p:sp>
    </p:spTree>
    <p:extLst>
      <p:ext uri="{BB962C8B-B14F-4D97-AF65-F5344CB8AC3E}">
        <p14:creationId xmlns:p14="http://schemas.microsoft.com/office/powerpoint/2010/main" val="307045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34</a:t>
            </a:fld>
            <a:endParaRPr lang="en-US"/>
          </a:p>
        </p:txBody>
      </p:sp>
    </p:spTree>
    <p:extLst>
      <p:ext uri="{BB962C8B-B14F-4D97-AF65-F5344CB8AC3E}">
        <p14:creationId xmlns:p14="http://schemas.microsoft.com/office/powerpoint/2010/main" val="16657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46</a:t>
            </a:fld>
            <a:endParaRPr lang="en-US"/>
          </a:p>
        </p:txBody>
      </p:sp>
    </p:spTree>
    <p:extLst>
      <p:ext uri="{BB962C8B-B14F-4D97-AF65-F5344CB8AC3E}">
        <p14:creationId xmlns:p14="http://schemas.microsoft.com/office/powerpoint/2010/main" val="368715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50</a:t>
            </a:fld>
            <a:endParaRPr lang="en-US"/>
          </a:p>
        </p:txBody>
      </p:sp>
    </p:spTree>
    <p:extLst>
      <p:ext uri="{BB962C8B-B14F-4D97-AF65-F5344CB8AC3E}">
        <p14:creationId xmlns:p14="http://schemas.microsoft.com/office/powerpoint/2010/main" val="259695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smtClean="0"/>
              <a:t>doc.: IEEE 802.11-17/0291r0</a:t>
            </a:r>
            <a:endParaRPr lang="en-US" dirty="0"/>
          </a:p>
        </p:txBody>
      </p:sp>
      <p:sp>
        <p:nvSpPr>
          <p:cNvPr id="5" name="Date Placeholder 4"/>
          <p:cNvSpPr>
            <a:spLocks noGrp="1"/>
          </p:cNvSpPr>
          <p:nvPr>
            <p:ph type="dt" idx="11"/>
          </p:nvPr>
        </p:nvSpPr>
        <p:spPr/>
        <p:txBody>
          <a:bodyPr/>
          <a:lstStyle/>
          <a:p>
            <a:pPr>
              <a:defRPr/>
            </a:pPr>
            <a:r>
              <a:rPr lang="en-US" smtClean="0"/>
              <a:t>Mar 2017</a:t>
            </a:r>
            <a:endParaRPr lang="en-US" dirty="0"/>
          </a:p>
        </p:txBody>
      </p:sp>
      <p:sp>
        <p:nvSpPr>
          <p:cNvPr id="6" name="Footer Placeholder 5"/>
          <p:cNvSpPr>
            <a:spLocks noGrp="1"/>
          </p:cNvSpPr>
          <p:nvPr>
            <p:ph type="ftr" sz="quarter" idx="12"/>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18D10512-F400-46E6-9813-0191A717DA9A}" type="slidenum">
              <a:rPr lang="en-US" smtClean="0"/>
              <a:pPr>
                <a:defRPr/>
              </a:pPr>
              <a:t>53</a:t>
            </a:fld>
            <a:endParaRPr lang="en-US"/>
          </a:p>
        </p:txBody>
      </p:sp>
    </p:spTree>
    <p:extLst>
      <p:ext uri="{BB962C8B-B14F-4D97-AF65-F5344CB8AC3E}">
        <p14:creationId xmlns:p14="http://schemas.microsoft.com/office/powerpoint/2010/main" val="42899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01406" y="363379"/>
            <a:ext cx="324409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802.11-19/1113r2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688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smtClean="0">
                <a:latin typeface="Arial" pitchFamily="34" charset="0"/>
              </a:rPr>
              <a:t>Workshop</a:t>
            </a:r>
            <a:endParaRPr lang="en-US" sz="1200" dirty="0">
              <a:latin typeface="Arial" pitchFamily="34" charset="0"/>
            </a:endParaRP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ouper.ieee.org/groups/802/11/Workshops/2019-July-Coex/BRAN%2819%29102039r3_Coex_Worskhop_Vienna_2019__ETSI_BRAN.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grouper.ieee.org/groups/802/11/Workshops/2019-July-Coex/2019_07_17_Coexistence_Workshop_HPE.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grouper.ieee.org/groups/802/11/Workshops/2019-July-Coex/IEEE%20Coexistence%20Workshop%20Vienna%20-%20WBA%20Abstract%2020190430%20v05%20%28Clean%29.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19/11-19-1083-00-coex-coexistence-in-6-ghz-license-exempt-spectrum.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9/11-19-11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grouper.ieee.org/groups/802/11/Workshops/2019-July-Coex/Coexistence%20Workshop%20presentation%2006182019.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rouper.ieee.org/groups/802/11/Workshops/2019-July-Coex/Performance%20Evaluation%20of%20Channel%20Access%20Mechanisms%20in%206%20GHz%20Spectrum-v3.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9/11-19-1088-00-coex-coexistence-mechanisms.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grouper.ieee.org/groups/802/11/Workshops/2019-July-Coex/Quantenna_Contribution.pdf" TargetMode="External"/><Relationship Id="rId2" Type="http://schemas.openxmlformats.org/officeDocument/2006/relationships/hyperlink" Target="http://grouper.ieee.org/groups/802/11/Workshops/2019-July-Coex/coex_Presentation_CP_Quantenna.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ouper.ieee.org/groups/802/11/Workshops/2019-July-Coex/IEEE%20co-existence%20workshop%20-%20Orange%20views%20-%2017th%20July%202019%20-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common-preamble.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ouper.ieee.org/groups/802/11/Workshops/2019-July-Coex/att_coex_ws_final.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9/11-19-1112-00-coex-history-of-no-lbt-for-workshop.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rouper.ieee.org/groups/802/11/Workshops/2019-July-Coex/LBT%20for%20short%20control%20messages%20v3.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grouper.ieee.org/groups/802/11/Workshops/2019-July-Coex/coex-workshop-presentation-short-LBT.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grouper.ieee.org/groups/802/11/Workshops/2019-July-Coex/2019_07_01_CoEx2019_presentation_Jerome_final.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grouper.ieee.org/groups/802/11/Workshops/2019-July-Coex/octoScope-Coexistence-contribution.docx" TargetMode="External"/><Relationship Id="rId2" Type="http://schemas.openxmlformats.org/officeDocument/2006/relationships/hyperlink" Target="http://grouper.ieee.org/groups/802/11/Workshops/2019-July-Coex/Coexistence-Presentation-octoScope.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ntor.ieee.org/802.11/dcn/19/11-19-1110-00-coex-definition-of-success.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a:t>
            </a:r>
            <a:br>
              <a:rPr lang="en-US" dirty="0" smtClean="0">
                <a:solidFill>
                  <a:schemeClr val="accent6"/>
                </a:solidFill>
              </a:rPr>
            </a:br>
            <a:r>
              <a:rPr lang="en-US" i="1" dirty="0" smtClean="0">
                <a:solidFill>
                  <a:schemeClr val="accent6"/>
                </a:solidFill>
              </a:rPr>
              <a:t>IEEE 802.11 Coexistence Workshop </a:t>
            </a:r>
            <a:br>
              <a:rPr lang="en-US" i="1" dirty="0" smtClean="0">
                <a:solidFill>
                  <a:schemeClr val="accent6"/>
                </a:solidFill>
              </a:rPr>
            </a:br>
            <a:r>
              <a:rPr lang="en-US" dirty="0" smtClean="0">
                <a:solidFill>
                  <a:schemeClr val="accent6"/>
                </a:solidFill>
              </a:rPr>
              <a:t>in </a:t>
            </a:r>
            <a:r>
              <a:rPr lang="en-AU" dirty="0" smtClean="0">
                <a:solidFill>
                  <a:schemeClr val="accent6"/>
                </a:solidFill>
              </a:rPr>
              <a:t>Vienna </a:t>
            </a:r>
            <a:r>
              <a:rPr lang="en-US" dirty="0" smtClean="0">
                <a:solidFill>
                  <a:schemeClr val="accent6"/>
                </a:solidFill>
              </a:rPr>
              <a:t>on 17 July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a:t>
            </a:r>
            <a:r>
              <a:rPr lang="en-US" b="0" dirty="0" smtClean="0">
                <a:solidFill>
                  <a:schemeClr val="accent2">
                    <a:lumMod val="50000"/>
                  </a:schemeClr>
                </a:solidFill>
              </a:rPr>
              <a:t>July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bwMode="auto">
          <a:xfrm rot="19242590">
            <a:off x="2632707" y="2733312"/>
            <a:ext cx="4421823" cy="181191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8800" b="1" i="0" u="none" strike="noStrike" cap="none" normalizeH="0" baseline="0" dirty="0" smtClean="0">
                <a:ln>
                  <a:noFill/>
                </a:ln>
                <a:solidFill>
                  <a:srgbClr val="FF0000"/>
                </a:solidFill>
                <a:effectLst/>
                <a:latin typeface="+mj-lt"/>
              </a:rPr>
              <a:t>Draft v2</a:t>
            </a:r>
            <a:endParaRPr kumimoji="0" lang="en-AU" sz="8800" b="1" i="0" u="none" strike="noStrike" cap="none" normalizeH="0" baseline="0" dirty="0" smtClean="0">
              <a:ln>
                <a:noFill/>
              </a:ln>
              <a:solidFill>
                <a:srgbClr val="FF0000"/>
              </a:solidFill>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Schedule: </a:t>
            </a:r>
            <a:r>
              <a:rPr lang="en-AU" dirty="0"/>
              <a:t>t</a:t>
            </a:r>
            <a:r>
              <a:rPr lang="en-AU" dirty="0" smtClean="0"/>
              <a:t>he </a:t>
            </a:r>
            <a:r>
              <a:rPr lang="en-AU" i="1" dirty="0"/>
              <a:t>Coexistence Workshop </a:t>
            </a:r>
            <a:r>
              <a:rPr lang="en-AU" dirty="0" smtClean="0"/>
              <a:t>schedule includes 7.5 hours of meeting &amp; 2 hours of eating/drinking</a:t>
            </a:r>
            <a:endParaRPr lang="en-AU" dirty="0"/>
          </a:p>
        </p:txBody>
      </p:sp>
      <p:sp>
        <p:nvSpPr>
          <p:cNvPr id="3" name="Content Placeholder 2"/>
          <p:cNvSpPr>
            <a:spLocks noGrp="1"/>
          </p:cNvSpPr>
          <p:nvPr>
            <p:ph idx="1"/>
          </p:nvPr>
        </p:nvSpPr>
        <p:spPr/>
        <p:txBody>
          <a:bodyPr/>
          <a:lstStyle/>
          <a:p>
            <a:r>
              <a:rPr lang="en-AU" dirty="0" smtClean="0"/>
              <a:t>High level Coexistence Workshop schedule </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endParaRPr lang="en-AU" dirty="0"/>
          </a:p>
          <a:p>
            <a:pPr lvl="1"/>
            <a:r>
              <a:rPr lang="en-AU" dirty="0" smtClean="0"/>
              <a:t>Note: all sessions will start promptly at the advertised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41846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Schedule: timing will be strict … and speakers will be cut off!</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pic>
        <p:nvPicPr>
          <p:cNvPr id="1026" name="Picture 2" descr="https://upload.wikimedia.org/wikipedia/commons/thumb/4/43/Ex%C3%A9cution_de_Marie_Antoinette_le_16_octobre_1793.jpg/1280px-Ex%C3%A9cution_de_Marie_Antoinette_le_16_octobre_17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590497"/>
            <a:ext cx="6494679" cy="465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2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Dinner: details</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414693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r>
              <a:rPr lang="en-AU" dirty="0" smtClean="0"/>
              <a:t> </a:t>
            </a:r>
          </a:p>
          <a:p>
            <a:pPr marL="0" indent="0"/>
            <a:r>
              <a:rPr lang="en-AU" dirty="0" smtClean="0"/>
              <a:t>IEEE 802.11 Coexistence SC Chair’s remarks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370307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p:cNvGrpSpPr/>
          <p:nvPr/>
        </p:nvGrpSpPr>
        <p:grpSpPr>
          <a:xfrm>
            <a:off x="4817488" y="3514264"/>
            <a:ext cx="399197" cy="990600"/>
            <a:chOff x="2115403" y="3124200"/>
            <a:chExt cx="780197" cy="2286000"/>
          </a:xfrm>
        </p:grpSpPr>
        <p:sp>
          <p:nvSpPr>
            <p:cNvPr id="82" name="Oval 8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83" name="Straight Connector 82"/>
            <p:cNvCxnSpPr>
              <a:stCxn id="8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6" name="Straight Connector 8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88" name="Arc 8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0" name="Group 89"/>
          <p:cNvGrpSpPr/>
          <p:nvPr/>
        </p:nvGrpSpPr>
        <p:grpSpPr>
          <a:xfrm>
            <a:off x="4227363" y="4317829"/>
            <a:ext cx="399197" cy="990600"/>
            <a:chOff x="2115403" y="3124200"/>
            <a:chExt cx="780197" cy="2286000"/>
          </a:xfrm>
        </p:grpSpPr>
        <p:sp>
          <p:nvSpPr>
            <p:cNvPr id="91" name="Oval 9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4" name="Straight Connector 9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5" name="Straight Connector 9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97" name="Arc 9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99" name="Group 98"/>
          <p:cNvGrpSpPr/>
          <p:nvPr/>
        </p:nvGrpSpPr>
        <p:grpSpPr>
          <a:xfrm>
            <a:off x="5494825" y="4399150"/>
            <a:ext cx="399197" cy="990600"/>
            <a:chOff x="2115403" y="3124200"/>
            <a:chExt cx="780197" cy="2286000"/>
          </a:xfrm>
        </p:grpSpPr>
        <p:sp>
          <p:nvSpPr>
            <p:cNvPr id="100" name="Oval 9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3" name="Straight Connector 10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4" name="Straight Connector 10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05" name="Straight Connector 10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06" name="Arc 10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08" name="Group 107"/>
          <p:cNvGrpSpPr/>
          <p:nvPr/>
        </p:nvGrpSpPr>
        <p:grpSpPr>
          <a:xfrm>
            <a:off x="3657600" y="5348184"/>
            <a:ext cx="399197" cy="990600"/>
            <a:chOff x="2115403" y="3124200"/>
            <a:chExt cx="780197" cy="2286000"/>
          </a:xfrm>
        </p:grpSpPr>
        <p:sp>
          <p:nvSpPr>
            <p:cNvPr id="109" name="Oval 10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0" name="Straight Connector 109"/>
            <p:cNvCxnSpPr>
              <a:stCxn id="10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2" name="Straight Connector 11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3" name="Straight Connector 11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14" name="Straight Connector 11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15" name="Arc 11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17" name="Group 116"/>
          <p:cNvGrpSpPr/>
          <p:nvPr/>
        </p:nvGrpSpPr>
        <p:grpSpPr>
          <a:xfrm>
            <a:off x="4807050" y="5410200"/>
            <a:ext cx="399197" cy="990600"/>
            <a:chOff x="2115403" y="3124200"/>
            <a:chExt cx="780197" cy="2286000"/>
          </a:xfrm>
        </p:grpSpPr>
        <p:sp>
          <p:nvSpPr>
            <p:cNvPr id="118" name="Oval 117"/>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19" name="Straight Connector 118"/>
            <p:cNvCxnSpPr>
              <a:stCxn id="118"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1" name="Straight Connector 120"/>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2" name="Straight Connector 121"/>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23" name="Straight Connector 122"/>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24" name="Arc 123"/>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126" name="Group 125"/>
          <p:cNvGrpSpPr/>
          <p:nvPr/>
        </p:nvGrpSpPr>
        <p:grpSpPr>
          <a:xfrm>
            <a:off x="6020603" y="5360670"/>
            <a:ext cx="399197" cy="990600"/>
            <a:chOff x="2115403" y="3124200"/>
            <a:chExt cx="780197" cy="2286000"/>
          </a:xfrm>
        </p:grpSpPr>
        <p:sp>
          <p:nvSpPr>
            <p:cNvPr id="127" name="Oval 12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128" name="Straight Connector 127"/>
            <p:cNvCxnSpPr>
              <a:stCxn id="12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1" name="Straight Connector 130"/>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32" name="Straight Connector 131"/>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133" name="Arc 132"/>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2" name="Title 1"/>
          <p:cNvSpPr>
            <a:spLocks noGrp="1"/>
          </p:cNvSpPr>
          <p:nvPr>
            <p:ph type="title"/>
          </p:nvPr>
        </p:nvSpPr>
        <p:spPr/>
        <p:txBody>
          <a:bodyPr/>
          <a:lstStyle/>
          <a:p>
            <a:r>
              <a:rPr lang="en-AU" dirty="0" smtClean="0"/>
              <a:t>The problem: a group of blindfolded people need to form a rope into an equilateral triangle </a:t>
            </a:r>
            <a:endParaRPr lang="en-AU" dirty="0"/>
          </a:p>
        </p:txBody>
      </p:sp>
      <p:sp>
        <p:nvSpPr>
          <p:cNvPr id="4" name="Footer Placeholder 3"/>
          <p:cNvSpPr>
            <a:spLocks noGrp="1"/>
          </p:cNvSpPr>
          <p:nvPr>
            <p:ph type="ftr" sz="quarter" idx="10"/>
          </p:nvPr>
        </p:nvSpPr>
        <p:spPr/>
        <p:txBody>
          <a:bodyPr/>
          <a:lstStyle/>
          <a:p>
            <a:pPr>
              <a:defRPr/>
            </a:pPr>
            <a:r>
              <a:rPr lang="en-US" dirty="0"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pSp>
        <p:nvGrpSpPr>
          <p:cNvPr id="30" name="Group 29"/>
          <p:cNvGrpSpPr/>
          <p:nvPr/>
        </p:nvGrpSpPr>
        <p:grpSpPr>
          <a:xfrm>
            <a:off x="1165225" y="1981200"/>
            <a:ext cx="399197" cy="990600"/>
            <a:chOff x="2115403" y="3124200"/>
            <a:chExt cx="780197" cy="2286000"/>
          </a:xfrm>
        </p:grpSpPr>
        <p:sp>
          <p:nvSpPr>
            <p:cNvPr id="7" name="Oval 6"/>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a:stCxn id="7"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22" name="Arc 21"/>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9" name="Freeform 2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31" name="Rectangle 30"/>
          <p:cNvSpPr/>
          <p:nvPr/>
        </p:nvSpPr>
        <p:spPr bwMode="auto">
          <a:xfrm>
            <a:off x="990600" y="2514600"/>
            <a:ext cx="7315200" cy="160774"/>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nvGrpSpPr>
          <p:cNvPr id="32" name="Group 31"/>
          <p:cNvGrpSpPr/>
          <p:nvPr/>
        </p:nvGrpSpPr>
        <p:grpSpPr>
          <a:xfrm>
            <a:off x="2133600" y="1981200"/>
            <a:ext cx="399197" cy="990600"/>
            <a:chOff x="2115403" y="3124200"/>
            <a:chExt cx="780197" cy="2286000"/>
          </a:xfrm>
        </p:grpSpPr>
        <p:sp>
          <p:nvSpPr>
            <p:cNvPr id="33" name="Oval 32"/>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34" name="Straight Connector 33"/>
            <p:cNvCxnSpPr>
              <a:stCxn id="33"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39" name="Arc 38"/>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41" name="Group 40"/>
          <p:cNvGrpSpPr/>
          <p:nvPr/>
        </p:nvGrpSpPr>
        <p:grpSpPr>
          <a:xfrm>
            <a:off x="4401403" y="1981200"/>
            <a:ext cx="399197" cy="990600"/>
            <a:chOff x="2115403" y="3124200"/>
            <a:chExt cx="780197" cy="2286000"/>
          </a:xfrm>
        </p:grpSpPr>
        <p:sp>
          <p:nvSpPr>
            <p:cNvPr id="42" name="Oval 41"/>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42"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5" name="Straight Connector 44"/>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6" name="Straight Connector 45"/>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48" name="Arc 47"/>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0" name="Group 49"/>
          <p:cNvGrpSpPr/>
          <p:nvPr/>
        </p:nvGrpSpPr>
        <p:grpSpPr>
          <a:xfrm>
            <a:off x="5029200" y="1981200"/>
            <a:ext cx="399197" cy="990600"/>
            <a:chOff x="2115403" y="3124200"/>
            <a:chExt cx="780197" cy="2286000"/>
          </a:xfrm>
        </p:grpSpPr>
        <p:sp>
          <p:nvSpPr>
            <p:cNvPr id="51" name="Oval 50"/>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52" name="Straight Connector 51"/>
            <p:cNvCxnSpPr>
              <a:stCxn id="51"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57" name="Arc 56"/>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5638800" y="1981200"/>
            <a:ext cx="399197" cy="990600"/>
            <a:chOff x="2115403" y="3124200"/>
            <a:chExt cx="780197" cy="2286000"/>
          </a:xfrm>
        </p:grpSpPr>
        <p:sp>
          <p:nvSpPr>
            <p:cNvPr id="60" name="Oval 59"/>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61" name="Straight Connector 60"/>
            <p:cNvCxnSpPr>
              <a:stCxn id="60"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4" name="Straight Connector 63"/>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66" name="Arc 65"/>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grpSp>
        <p:nvGrpSpPr>
          <p:cNvPr id="68" name="Group 67"/>
          <p:cNvGrpSpPr/>
          <p:nvPr/>
        </p:nvGrpSpPr>
        <p:grpSpPr>
          <a:xfrm>
            <a:off x="7982803" y="1981200"/>
            <a:ext cx="399197" cy="990600"/>
            <a:chOff x="2115403" y="3124200"/>
            <a:chExt cx="780197" cy="2286000"/>
          </a:xfrm>
        </p:grpSpPr>
        <p:sp>
          <p:nvSpPr>
            <p:cNvPr id="69" name="Oval 68"/>
            <p:cNvSpPr/>
            <p:nvPr/>
          </p:nvSpPr>
          <p:spPr bwMode="auto">
            <a:xfrm>
              <a:off x="2133600" y="3124200"/>
              <a:ext cx="762000" cy="762000"/>
            </a:xfrm>
            <a:prstGeom prst="ellipse">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4"/>
            </p:cNvCxnSpPr>
            <p:nvPr/>
          </p:nvCxnSpPr>
          <p:spPr bwMode="auto">
            <a:xfrm>
              <a:off x="2514600" y="3886200"/>
              <a:ext cx="0" cy="838200"/>
            </a:xfrm>
            <a:prstGeom prst="line">
              <a:avLst/>
            </a:prstGeom>
            <a:ln w="6350">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H="1">
              <a:off x="2209800" y="4724400"/>
              <a:ext cx="3048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4724400"/>
              <a:ext cx="381000" cy="6858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flipH="1" flipV="1">
              <a:off x="2133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14600" y="4038600"/>
              <a:ext cx="381000" cy="228600"/>
            </a:xfrm>
            <a:prstGeom prst="line">
              <a:avLst/>
            </a:prstGeom>
            <a:solidFill>
              <a:schemeClr val="accent1"/>
            </a:solidFill>
            <a:ln w="6350" cap="flat" cmpd="sng" algn="ctr">
              <a:solidFill>
                <a:schemeClr val="tx1"/>
              </a:solidFill>
              <a:prstDash val="solid"/>
              <a:round/>
              <a:headEnd type="none" w="sm" len="sm"/>
              <a:tailEnd type="none" w="sm" len="sm"/>
            </a:ln>
            <a:effectLst/>
          </p:spPr>
        </p:cxnSp>
        <p:sp>
          <p:nvSpPr>
            <p:cNvPr id="75" name="Arc 74"/>
            <p:cNvSpPr/>
            <p:nvPr/>
          </p:nvSpPr>
          <p:spPr bwMode="auto">
            <a:xfrm rot="9785768">
              <a:off x="2320208" y="3326601"/>
              <a:ext cx="388786" cy="433397"/>
            </a:xfrm>
            <a:prstGeom prst="arc">
              <a:avLst>
                <a:gd name="adj1" fmla="val 13067470"/>
                <a:gd name="adj2" fmla="val 0"/>
              </a:avLst>
            </a:prstGeom>
            <a:no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115403" y="3280012"/>
              <a:ext cx="777922" cy="232012"/>
            </a:xfrm>
            <a:custGeom>
              <a:avLst/>
              <a:gdLst>
                <a:gd name="connsiteX0" fmla="*/ 0 w 777922"/>
                <a:gd name="connsiteY0" fmla="*/ 232012 h 232012"/>
                <a:gd name="connsiteX1" fmla="*/ 36394 w 777922"/>
                <a:gd name="connsiteY1" fmla="*/ 90985 h 232012"/>
                <a:gd name="connsiteX2" fmla="*/ 86436 w 777922"/>
                <a:gd name="connsiteY2" fmla="*/ 4549 h 232012"/>
                <a:gd name="connsiteX3" fmla="*/ 732430 w 777922"/>
                <a:gd name="connsiteY3" fmla="*/ 0 h 232012"/>
                <a:gd name="connsiteX4" fmla="*/ 777922 w 777922"/>
                <a:gd name="connsiteY4" fmla="*/ 141027 h 232012"/>
                <a:gd name="connsiteX5" fmla="*/ 777922 w 777922"/>
                <a:gd name="connsiteY5" fmla="*/ 227463 h 232012"/>
                <a:gd name="connsiteX6" fmla="*/ 0 w 777922"/>
                <a:gd name="connsiteY6"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922" h="232012">
                  <a:moveTo>
                    <a:pt x="0" y="232012"/>
                  </a:moveTo>
                  <a:lnTo>
                    <a:pt x="36394" y="90985"/>
                  </a:lnTo>
                  <a:lnTo>
                    <a:pt x="86436" y="4549"/>
                  </a:lnTo>
                  <a:lnTo>
                    <a:pt x="732430" y="0"/>
                  </a:lnTo>
                  <a:lnTo>
                    <a:pt x="777922" y="141027"/>
                  </a:lnTo>
                  <a:lnTo>
                    <a:pt x="777922" y="227463"/>
                  </a:lnTo>
                  <a:lnTo>
                    <a:pt x="0" y="232012"/>
                  </a:lnTo>
                  <a:close/>
                </a:path>
              </a:pathLst>
            </a:custGeom>
            <a:solidFill>
              <a:schemeClr val="tx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
        <p:nvSpPr>
          <p:cNvPr id="77" name="Rectangle 76"/>
          <p:cNvSpPr/>
          <p:nvPr/>
        </p:nvSpPr>
        <p:spPr bwMode="auto">
          <a:xfrm rot="18038041">
            <a:off x="3220622" y="4930591"/>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3905410" y="5879465"/>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rot="14255965">
            <a:off x="4440913" y="4903464"/>
            <a:ext cx="2438400" cy="152400"/>
          </a:xfrm>
          <a:prstGeom prst="rect">
            <a:avLst/>
          </a:prstGeom>
          <a:blipFill>
            <a:blip r:embed="rId2"/>
            <a:tile tx="0" ty="0" sx="100000" sy="100000" flip="none" algn="tl"/>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35" name="Rectangle 134"/>
          <p:cNvSpPr/>
          <p:nvPr/>
        </p:nvSpPr>
        <p:spPr bwMode="auto">
          <a:xfrm>
            <a:off x="648857" y="3909435"/>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From this …</a:t>
            </a:r>
          </a:p>
        </p:txBody>
      </p:sp>
      <p:sp>
        <p:nvSpPr>
          <p:cNvPr id="136" name="Rectangle 135"/>
          <p:cNvSpPr/>
          <p:nvPr/>
        </p:nvSpPr>
        <p:spPr bwMode="auto">
          <a:xfrm>
            <a:off x="609600" y="4938963"/>
            <a:ext cx="2018143" cy="471237"/>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solidFill>
                <a:effectLst/>
                <a:latin typeface="+mj-lt"/>
              </a:rPr>
              <a:t>To this …</a:t>
            </a:r>
          </a:p>
        </p:txBody>
      </p:sp>
      <p:cxnSp>
        <p:nvCxnSpPr>
          <p:cNvPr id="138" name="Curved Connector 137"/>
          <p:cNvCxnSpPr>
            <a:stCxn id="135" idx="3"/>
          </p:cNvCxnSpPr>
          <p:nvPr/>
        </p:nvCxnSpPr>
        <p:spPr bwMode="auto">
          <a:xfrm flipV="1">
            <a:off x="2667000" y="2674620"/>
            <a:ext cx="1295400" cy="1470434"/>
          </a:xfrm>
          <a:prstGeom prst="curvedConnector2">
            <a:avLst/>
          </a:prstGeom>
          <a:solidFill>
            <a:schemeClr val="accent1"/>
          </a:solidFill>
          <a:ln w="57150" cap="flat" cmpd="sng" algn="ctr">
            <a:solidFill>
              <a:schemeClr val="accent2"/>
            </a:solidFill>
            <a:prstDash val="solid"/>
            <a:round/>
            <a:headEnd type="none" w="sm" len="sm"/>
            <a:tailEnd type="triangle"/>
          </a:ln>
          <a:effectLst/>
        </p:spPr>
      </p:cxnSp>
      <p:cxnSp>
        <p:nvCxnSpPr>
          <p:cNvPr id="139" name="Curved Connector 138"/>
          <p:cNvCxnSpPr/>
          <p:nvPr/>
        </p:nvCxnSpPr>
        <p:spPr bwMode="auto">
          <a:xfrm flipV="1">
            <a:off x="2181899" y="5173607"/>
            <a:ext cx="1286451" cy="7993"/>
          </a:xfrm>
          <a:prstGeom prst="curvedConnector3">
            <a:avLst>
              <a:gd name="adj1" fmla="val 50000"/>
            </a:avLst>
          </a:prstGeom>
          <a:solidFill>
            <a:schemeClr val="accent1"/>
          </a:solidFill>
          <a:ln w="57150" cap="flat" cmpd="sng" algn="ctr">
            <a:solidFill>
              <a:schemeClr val="accent2"/>
            </a:solidFill>
            <a:prstDash val="solid"/>
            <a:round/>
            <a:headEnd type="none" w="sm" len="sm"/>
            <a:tailEnd type="triangle"/>
          </a:ln>
          <a:effectLst/>
        </p:spPr>
      </p:cxnSp>
      <p:sp>
        <p:nvSpPr>
          <p:cNvPr id="147" name="Rectangle 146"/>
          <p:cNvSpPr/>
          <p:nvPr/>
        </p:nvSpPr>
        <p:spPr bwMode="auto">
          <a:xfrm>
            <a:off x="6781800" y="3844464"/>
            <a:ext cx="1524000" cy="123819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2400" b="1" dirty="0" smtClean="0">
                <a:solidFill>
                  <a:schemeClr val="accent2"/>
                </a:solidFill>
                <a:latin typeface="+mj-lt"/>
              </a:rPr>
              <a:t>A team </a:t>
            </a:r>
            <a:r>
              <a:rPr lang="en-AU" sz="2400" b="1" dirty="0">
                <a:solidFill>
                  <a:schemeClr val="accent2"/>
                </a:solidFill>
                <a:latin typeface="+mj-lt"/>
              </a:rPr>
              <a:t>building </a:t>
            </a:r>
            <a:r>
              <a:rPr lang="en-AU" sz="2400" b="1" dirty="0" smtClean="0">
                <a:solidFill>
                  <a:schemeClr val="accent2"/>
                </a:solidFill>
                <a:latin typeface="+mj-lt"/>
              </a:rPr>
              <a:t>exercise </a:t>
            </a:r>
            <a:endParaRPr lang="en-AU" sz="2400" b="1" dirty="0">
              <a:solidFill>
                <a:schemeClr val="accent2"/>
              </a:solidFill>
              <a:latin typeface="+mj-lt"/>
            </a:endParaRPr>
          </a:p>
        </p:txBody>
      </p:sp>
    </p:spTree>
    <p:extLst>
      <p:ext uri="{BB962C8B-B14F-4D97-AF65-F5344CB8AC3E}">
        <p14:creationId xmlns:p14="http://schemas.microsoft.com/office/powerpoint/2010/main" val="328870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solution: various groups have different approaches … not all leading to success</a:t>
            </a:r>
            <a:endParaRPr lang="en-AU" dirty="0"/>
          </a:p>
        </p:txBody>
      </p:sp>
      <p:sp>
        <p:nvSpPr>
          <p:cNvPr id="3" name="Rectangle 2"/>
          <p:cNvSpPr/>
          <p:nvPr/>
        </p:nvSpPr>
        <p:spPr bwMode="auto">
          <a:xfrm>
            <a:off x="68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a:t>
            </a:r>
            <a:r>
              <a:rPr kumimoji="0" lang="en-AU" sz="1800" b="1" i="0" u="none" strike="noStrike" cap="none" normalizeH="0" dirty="0" smtClean="0">
                <a:ln>
                  <a:noFill/>
                </a:ln>
                <a:solidFill>
                  <a:schemeClr val="tx1"/>
                </a:solidFill>
                <a:effectLst/>
                <a:latin typeface="+mj-lt"/>
              </a:rPr>
              <a:t> 1</a:t>
            </a:r>
            <a:endParaRPr kumimoji="0" lang="en-AU" sz="1800" b="1" i="0" u="none" strike="noStrike" cap="none" normalizeH="0" baseline="0" dirty="0" smtClean="0">
              <a:ln>
                <a:noFill/>
              </a:ln>
              <a:solidFill>
                <a:schemeClr val="tx1"/>
              </a:solidFill>
              <a:effectLst/>
              <a:latin typeface="+mj-lt"/>
            </a:endParaRPr>
          </a:p>
        </p:txBody>
      </p:sp>
      <p:sp>
        <p:nvSpPr>
          <p:cNvPr id="137" name="Rectangle 136"/>
          <p:cNvSpPr/>
          <p:nvPr/>
        </p:nvSpPr>
        <p:spPr bwMode="auto">
          <a:xfrm>
            <a:off x="2590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Chaos 2</a:t>
            </a:r>
          </a:p>
        </p:txBody>
      </p:sp>
      <p:sp>
        <p:nvSpPr>
          <p:cNvPr id="140" name="Rectangle 139"/>
          <p:cNvSpPr/>
          <p:nvPr/>
        </p:nvSpPr>
        <p:spPr bwMode="auto">
          <a:xfrm>
            <a:off x="4495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Coordination</a:t>
            </a:r>
          </a:p>
        </p:txBody>
      </p:sp>
      <p:sp>
        <p:nvSpPr>
          <p:cNvPr id="141" name="Rectangle 140"/>
          <p:cNvSpPr/>
          <p:nvPr/>
        </p:nvSpPr>
        <p:spPr bwMode="auto">
          <a:xfrm>
            <a:off x="6781800" y="24384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Directed</a:t>
            </a:r>
          </a:p>
        </p:txBody>
      </p:sp>
      <p:sp>
        <p:nvSpPr>
          <p:cNvPr id="142" name="Rectangle 141"/>
          <p:cNvSpPr/>
          <p:nvPr/>
        </p:nvSpPr>
        <p:spPr bwMode="auto">
          <a:xfrm>
            <a:off x="68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Chaos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Poor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Independent</a:t>
            </a:r>
            <a:r>
              <a:rPr kumimoji="0" lang="en-AU" sz="1600" b="0" i="0" u="none" strike="noStrike" cap="none" normalizeH="0" dirty="0" smtClean="0">
                <a:ln>
                  <a:noFill/>
                </a:ln>
                <a:solidFill>
                  <a:schemeClr val="tx1"/>
                </a:solidFill>
                <a:effectLst/>
                <a:latin typeface="+mj-lt"/>
              </a:rPr>
              <a:t>  attempts to find solution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Ultimate</a:t>
            </a:r>
            <a:r>
              <a:rPr lang="en-AU" sz="1800" baseline="0" dirty="0" smtClean="0">
                <a:latin typeface="+mj-lt"/>
              </a:rPr>
              <a:t>ly</a:t>
            </a:r>
            <a:r>
              <a:rPr lang="en-AU" sz="1800" dirty="0" smtClean="0">
                <a:latin typeface="+mj-lt"/>
              </a:rPr>
              <a:t> failed</a:t>
            </a:r>
            <a:endParaRPr kumimoji="0" lang="en-AU" sz="1800" b="0" i="0" u="none" strike="noStrike" cap="none" normalizeH="0" baseline="0" dirty="0" smtClean="0">
              <a:ln>
                <a:noFill/>
              </a:ln>
              <a:solidFill>
                <a:schemeClr val="tx1"/>
              </a:solidFill>
              <a:effectLst/>
              <a:latin typeface="+mj-lt"/>
            </a:endParaRPr>
          </a:p>
        </p:txBody>
      </p:sp>
      <p:sp>
        <p:nvSpPr>
          <p:cNvPr id="143" name="Rectangle 142"/>
          <p:cNvSpPr/>
          <p:nvPr/>
        </p:nvSpPr>
        <p:spPr bwMode="auto">
          <a:xfrm>
            <a:off x="2590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eaLnBrk="0" hangingPunct="0">
              <a:spcBef>
                <a:spcPts val="800"/>
              </a:spcBef>
              <a:buFont typeface="Arial" panose="020B0604020202020204" pitchFamily="34" charset="0"/>
              <a:buChar char="•"/>
            </a:pPr>
            <a:r>
              <a:rPr lang="en-AU" sz="1600" dirty="0">
                <a:latin typeface="+mj-lt"/>
              </a:rPr>
              <a:t>Chaos</a:t>
            </a:r>
          </a:p>
          <a:p>
            <a:pPr marL="182563" indent="-182563" eaLnBrk="0" hangingPunct="0">
              <a:spcBef>
                <a:spcPts val="800"/>
              </a:spcBef>
              <a:buFont typeface="Arial" panose="020B0604020202020204" pitchFamily="34" charset="0"/>
              <a:buChar char="•"/>
            </a:pPr>
            <a:r>
              <a:rPr lang="en-AU" sz="1600" dirty="0">
                <a:latin typeface="+mj-lt"/>
              </a:rPr>
              <a:t>Poor communication</a:t>
            </a:r>
          </a:p>
          <a:p>
            <a:pPr marL="182563" indent="-182563" eaLnBrk="0" hangingPunct="0">
              <a:spcBef>
                <a:spcPts val="800"/>
              </a:spcBef>
              <a:buFont typeface="Arial" panose="020B0604020202020204" pitchFamily="34" charset="0"/>
              <a:buChar char="•"/>
            </a:pPr>
            <a:r>
              <a:rPr lang="en-AU" sz="1600" dirty="0">
                <a:latin typeface="+mj-lt"/>
              </a:rPr>
              <a:t>Independent</a:t>
            </a:r>
            <a:r>
              <a:rPr lang="en-AU" sz="1600" dirty="0" smtClean="0">
                <a:latin typeface="+mj-lt"/>
              </a:rPr>
              <a:t> </a:t>
            </a:r>
            <a:r>
              <a:rPr lang="en-AU" sz="1600" dirty="0">
                <a:latin typeface="+mj-lt"/>
              </a:rPr>
              <a:t>attempts to find solution</a:t>
            </a:r>
          </a:p>
          <a:p>
            <a:pPr marL="182563" indent="-182563" eaLnBrk="0" hangingPunct="0">
              <a:spcBef>
                <a:spcPts val="800"/>
              </a:spcBef>
              <a:buFont typeface="Arial" panose="020B0604020202020204" pitchFamily="34" charset="0"/>
              <a:buChar char="•"/>
            </a:pPr>
            <a:r>
              <a:rPr lang="en-AU" sz="1600" dirty="0" smtClean="0">
                <a:latin typeface="+mj-lt"/>
              </a:rPr>
              <a:t>Got lucky!</a:t>
            </a:r>
            <a:endParaRPr lang="en-AU" sz="1800" dirty="0">
              <a:latin typeface="+mj-lt"/>
            </a:endParaRPr>
          </a:p>
        </p:txBody>
      </p:sp>
      <p:sp>
        <p:nvSpPr>
          <p:cNvPr id="144" name="Rectangle 143"/>
          <p:cNvSpPr/>
          <p:nvPr/>
        </p:nvSpPr>
        <p:spPr bwMode="auto">
          <a:xfrm>
            <a:off x="4495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Good coordination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Good</a:t>
            </a:r>
            <a:r>
              <a:rPr kumimoji="0" lang="en-AU" sz="1600" b="0" i="0" u="none" strike="noStrike" cap="none" normalizeH="0" dirty="0" smtClean="0">
                <a:ln>
                  <a:noFill/>
                </a:ln>
                <a:solidFill>
                  <a:schemeClr val="tx1"/>
                </a:solidFill>
                <a:effectLst/>
                <a:latin typeface="+mj-lt"/>
              </a:rPr>
              <a:t> communication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Careful consideration</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Solved</a:t>
            </a:r>
            <a:r>
              <a:rPr lang="en-AU" sz="1600" dirty="0" smtClean="0">
                <a:latin typeface="+mj-lt"/>
              </a:rPr>
              <a:t> in one attempt</a:t>
            </a:r>
            <a:endParaRPr kumimoji="0" lang="en-AU" sz="1600" b="0" i="0" u="none" strike="noStrike" cap="none" normalizeH="0" baseline="0" dirty="0" smtClean="0">
              <a:ln>
                <a:noFill/>
              </a:ln>
              <a:solidFill>
                <a:schemeClr val="tx1"/>
              </a:solidFill>
              <a:effectLst/>
              <a:latin typeface="+mj-lt"/>
            </a:endParaRPr>
          </a:p>
        </p:txBody>
      </p:sp>
      <p:sp>
        <p:nvSpPr>
          <p:cNvPr id="150" name="Rectangle 149"/>
          <p:cNvSpPr/>
          <p:nvPr/>
        </p:nvSpPr>
        <p:spPr bwMode="auto">
          <a:xfrm>
            <a:off x="68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Failure</a:t>
            </a:r>
          </a:p>
        </p:txBody>
      </p:sp>
      <p:sp>
        <p:nvSpPr>
          <p:cNvPr id="151" name="Rectangle 150"/>
          <p:cNvSpPr/>
          <p:nvPr/>
        </p:nvSpPr>
        <p:spPr bwMode="auto">
          <a:xfrm>
            <a:off x="2590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00B050"/>
                </a:solidFill>
                <a:effectLst/>
                <a:latin typeface="+mj-lt"/>
              </a:rPr>
              <a:t>Success</a:t>
            </a:r>
          </a:p>
        </p:txBody>
      </p:sp>
      <p:sp>
        <p:nvSpPr>
          <p:cNvPr id="152" name="Rectangle 151"/>
          <p:cNvSpPr/>
          <p:nvPr/>
        </p:nvSpPr>
        <p:spPr bwMode="auto">
          <a:xfrm>
            <a:off x="4495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dirty="0" smtClean="0">
                <a:solidFill>
                  <a:srgbClr val="00B050"/>
                </a:solidFill>
                <a:latin typeface="+mj-lt"/>
              </a:rPr>
              <a:t>Success</a:t>
            </a:r>
            <a:endParaRPr kumimoji="0" lang="en-AU" sz="1800" b="1" i="0" u="none" strike="noStrike" cap="none" normalizeH="0" baseline="0" dirty="0" smtClean="0">
              <a:ln>
                <a:noFill/>
              </a:ln>
              <a:solidFill>
                <a:srgbClr val="00B050"/>
              </a:solidFill>
              <a:effectLst/>
              <a:latin typeface="+mj-lt"/>
            </a:endParaRPr>
          </a:p>
        </p:txBody>
      </p:sp>
      <p:sp>
        <p:nvSpPr>
          <p:cNvPr id="153" name="Rectangle 152"/>
          <p:cNvSpPr/>
          <p:nvPr/>
        </p:nvSpPr>
        <p:spPr bwMode="auto">
          <a:xfrm>
            <a:off x="6781800" y="5334000"/>
            <a:ext cx="1752600"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800" b="1">
                <a:solidFill>
                  <a:srgbClr val="00B050"/>
                </a:solidFill>
                <a:latin typeface="+mj-lt"/>
              </a:rPr>
              <a:t>Success</a:t>
            </a:r>
            <a:endParaRPr lang="en-AU" sz="1800" b="1" dirty="0">
              <a:solidFill>
                <a:srgbClr val="00B050"/>
              </a:solidFill>
              <a:latin typeface="+mj-lt"/>
            </a:endParaRPr>
          </a:p>
        </p:txBody>
      </p:sp>
      <p:sp>
        <p:nvSpPr>
          <p:cNvPr id="154" name="Rectangle 153"/>
          <p:cNvSpPr/>
          <p:nvPr/>
        </p:nvSpPr>
        <p:spPr bwMode="auto">
          <a:xfrm>
            <a:off x="685800" y="1866900"/>
            <a:ext cx="556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Real solutions</a:t>
            </a:r>
            <a:r>
              <a:rPr kumimoji="0" lang="en-AU" sz="1800" b="1" i="0" u="none" strike="noStrike" cap="none" normalizeH="0" dirty="0" smtClean="0">
                <a:ln>
                  <a:noFill/>
                </a:ln>
                <a:solidFill>
                  <a:schemeClr val="tx1"/>
                </a:solidFill>
                <a:effectLst/>
                <a:latin typeface="+mj-lt"/>
              </a:rPr>
              <a:t> at a team building day … in 1989!</a:t>
            </a:r>
            <a:endParaRPr kumimoji="0" lang="en-AU" sz="1800" b="1" i="0" u="none" strike="noStrike" cap="none" normalizeH="0" baseline="0" dirty="0" smtClean="0">
              <a:ln>
                <a:noFill/>
              </a:ln>
              <a:solidFill>
                <a:schemeClr val="tx1"/>
              </a:solidFill>
              <a:effectLst/>
              <a:latin typeface="+mj-lt"/>
            </a:endParaRPr>
          </a:p>
        </p:txBody>
      </p:sp>
      <p:sp>
        <p:nvSpPr>
          <p:cNvPr id="155" name="Rectangle 154"/>
          <p:cNvSpPr/>
          <p:nvPr/>
        </p:nvSpPr>
        <p:spPr bwMode="auto">
          <a:xfrm>
            <a:off x="6781800" y="2895600"/>
            <a:ext cx="1752600" cy="2438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smtClean="0">
                <a:latin typeface="+mj-lt"/>
              </a:rPr>
              <a:t>Rely on a third party for the answer</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a:t>
            </a:r>
            <a:r>
              <a:rPr lang="en-AU" sz="1600" dirty="0" smtClean="0">
                <a:latin typeface="+mj-lt"/>
              </a:rPr>
              <a:t> not result in best solution for everyone</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aseline="0" dirty="0" smtClean="0">
                <a:latin typeface="+mj-lt"/>
              </a:rPr>
              <a:t>May take a long time</a:t>
            </a:r>
          </a:p>
        </p:txBody>
      </p:sp>
      <p:sp>
        <p:nvSpPr>
          <p:cNvPr id="156" name="Rectangle 155"/>
          <p:cNvSpPr/>
          <p:nvPr/>
        </p:nvSpPr>
        <p:spPr bwMode="auto">
          <a:xfrm>
            <a:off x="6781800" y="1828800"/>
            <a:ext cx="1752600" cy="457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An</a:t>
            </a:r>
            <a:r>
              <a:rPr kumimoji="0" lang="en-AU" sz="1800" b="1" i="0" u="none" strike="noStrike" cap="none" normalizeH="0" dirty="0" smtClean="0">
                <a:ln>
                  <a:noFill/>
                </a:ln>
                <a:solidFill>
                  <a:schemeClr val="tx1"/>
                </a:solidFill>
                <a:effectLst/>
                <a:latin typeface="+mj-lt"/>
              </a:rPr>
              <a:t> alternative</a:t>
            </a:r>
            <a:endParaRPr kumimoji="0" lang="en-AU" sz="18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78801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85799" y="685800"/>
            <a:ext cx="8001001" cy="1066800"/>
          </a:xfrm>
        </p:spPr>
        <p:txBody>
          <a:bodyPr/>
          <a:lstStyle/>
          <a:p>
            <a:r>
              <a:rPr lang="en-AU" dirty="0" smtClean="0"/>
              <a:t>IEEE </a:t>
            </a:r>
            <a:r>
              <a:rPr lang="en-AU" dirty="0"/>
              <a:t>802.11 </a:t>
            </a:r>
            <a:r>
              <a:rPr lang="en-AU" dirty="0" smtClean="0"/>
              <a:t>WG &amp; 3GPP RAN are currently operating somewhere between the “chaos” &amp; “directed” modes</a:t>
            </a:r>
            <a:endParaRPr lang="en-AU" dirty="0"/>
          </a:p>
        </p:txBody>
      </p:sp>
      <p:sp>
        <p:nvSpPr>
          <p:cNvPr id="21" name="Content Placeholder 20"/>
          <p:cNvSpPr>
            <a:spLocks noGrp="1"/>
          </p:cNvSpPr>
          <p:nvPr>
            <p:ph sz="half" idx="1"/>
          </p:nvPr>
        </p:nvSpPr>
        <p:spPr/>
        <p:txBody>
          <a:bodyPr/>
          <a:lstStyle/>
          <a:p>
            <a:pPr marL="0" indent="0"/>
            <a:r>
              <a:rPr lang="en-AU" dirty="0" smtClean="0"/>
              <a:t>Application to the </a:t>
            </a:r>
            <a:br>
              <a:rPr lang="en-AU" dirty="0" smtClean="0"/>
            </a:br>
            <a:r>
              <a:rPr lang="en-AU" dirty="0" smtClean="0"/>
              <a:t>coexistence problem</a:t>
            </a:r>
          </a:p>
          <a:p>
            <a:pPr lvl="1"/>
            <a:r>
              <a:rPr lang="en-AU" dirty="0" smtClean="0"/>
              <a:t>Blindfolded participants are:</a:t>
            </a:r>
          </a:p>
          <a:p>
            <a:pPr lvl="2"/>
            <a:r>
              <a:rPr lang="en-AU" dirty="0" smtClean="0"/>
              <a:t>IEEE 802.11 WG</a:t>
            </a:r>
          </a:p>
          <a:p>
            <a:pPr lvl="2"/>
            <a:r>
              <a:rPr lang="en-AU" dirty="0" smtClean="0"/>
              <a:t>3GPP RAN</a:t>
            </a:r>
          </a:p>
          <a:p>
            <a:pPr lvl="1"/>
            <a:r>
              <a:rPr lang="en-AU" dirty="0" smtClean="0"/>
              <a:t>Communications are poor</a:t>
            </a:r>
          </a:p>
          <a:p>
            <a:pPr lvl="2"/>
            <a:r>
              <a:rPr lang="en-AU" dirty="0" smtClean="0"/>
              <a:t>Infrequent workshops</a:t>
            </a:r>
          </a:p>
          <a:p>
            <a:pPr lvl="2"/>
            <a:r>
              <a:rPr lang="en-AU" dirty="0" smtClean="0"/>
              <a:t>Ineffective “LS ping pong”</a:t>
            </a:r>
          </a:p>
          <a:p>
            <a:pPr lvl="2"/>
            <a:r>
              <a:rPr lang="en-AU" dirty="0" smtClean="0"/>
              <a:t>Insufficient common members</a:t>
            </a:r>
          </a:p>
          <a:p>
            <a:pPr lvl="2"/>
            <a:r>
              <a:rPr lang="en-AU" dirty="0" smtClean="0"/>
              <a:t>Little consensus building</a:t>
            </a:r>
          </a:p>
          <a:p>
            <a:pPr lvl="2"/>
            <a:r>
              <a:rPr lang="en-AU" dirty="0" smtClean="0"/>
              <a:t>Significant mistrust!</a:t>
            </a:r>
          </a:p>
          <a:p>
            <a:pPr lvl="1"/>
            <a:r>
              <a:rPr lang="en-AU" dirty="0" smtClean="0"/>
              <a:t>Mostly independent attempts to find solutions in the two SDOs</a:t>
            </a:r>
          </a:p>
          <a:p>
            <a:pPr lvl="1"/>
            <a:endParaRPr lang="en-AU" dirty="0"/>
          </a:p>
        </p:txBody>
      </p:sp>
      <p:sp>
        <p:nvSpPr>
          <p:cNvPr id="24" name="Content Placeholder 23"/>
          <p:cNvSpPr>
            <a:spLocks noGrp="1"/>
          </p:cNvSpPr>
          <p:nvPr>
            <p:ph sz="half" idx="2"/>
          </p:nvPr>
        </p:nvSpPr>
        <p:spPr/>
        <p:txBody>
          <a:bodyPr/>
          <a:lstStyle/>
          <a:p>
            <a:pPr marL="0" indent="0"/>
            <a:r>
              <a:rPr lang="en-AU" dirty="0" smtClean="0"/>
              <a:t>Result for coexistence between IEEE 802.11 &amp; LAA/NR-U</a:t>
            </a:r>
          </a:p>
          <a:p>
            <a:pPr lvl="1"/>
            <a:r>
              <a:rPr lang="en-AU" dirty="0" smtClean="0"/>
              <a:t>We are probably operating in one of the two “chaos” categories …</a:t>
            </a:r>
          </a:p>
          <a:p>
            <a:pPr lvl="2"/>
            <a:r>
              <a:rPr lang="en-AU" dirty="0" smtClean="0"/>
              <a:t>… meaning significant risk of messing up 5 &amp; 6 GHz unlicensed spectrum </a:t>
            </a:r>
          </a:p>
          <a:p>
            <a:pPr lvl="1"/>
            <a:r>
              <a:rPr lang="en-AU" dirty="0" smtClean="0"/>
              <a:t>Fortunately, we are operating in the “directed” mode too …</a:t>
            </a:r>
          </a:p>
          <a:p>
            <a:pPr lvl="2"/>
            <a:r>
              <a:rPr lang="en-AU" dirty="0" smtClean="0"/>
              <a:t>… with ETSI BRAN directing us</a:t>
            </a:r>
          </a:p>
          <a:p>
            <a:pPr lvl="2"/>
            <a:r>
              <a:rPr lang="en-AU" dirty="0" smtClean="0"/>
              <a:t>… but also limiting innovation</a:t>
            </a:r>
          </a:p>
          <a:p>
            <a:pPr lvl="2"/>
            <a:r>
              <a:rPr lang="en-AU" dirty="0" smtClean="0"/>
              <a:t>… and taking way too long!</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
        <p:nvSpPr>
          <p:cNvPr id="22" name="Right Brace 21"/>
          <p:cNvSpPr/>
          <p:nvPr/>
        </p:nvSpPr>
        <p:spPr bwMode="auto">
          <a:xfrm>
            <a:off x="4191000" y="1981200"/>
            <a:ext cx="381000" cy="4267199"/>
          </a:xfrm>
          <a:prstGeom prst="rightBrace">
            <a:avLst>
              <a:gd name="adj1" fmla="val 8333"/>
              <a:gd name="adj2" fmla="val 49564"/>
            </a:avLst>
          </a:prstGeom>
          <a:noFill/>
          <a:ln w="381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538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challenge for IEEE 802.11 WG &amp; 3GPP RAN is better coordinate our coexistence activities</a:t>
            </a:r>
            <a:endParaRPr lang="en-AU" dirty="0"/>
          </a:p>
        </p:txBody>
      </p:sp>
      <p:sp>
        <p:nvSpPr>
          <p:cNvPr id="3" name="Content Placeholder 2"/>
          <p:cNvSpPr>
            <a:spLocks noGrp="1"/>
          </p:cNvSpPr>
          <p:nvPr>
            <p:ph idx="1"/>
          </p:nvPr>
        </p:nvSpPr>
        <p:spPr/>
        <p:txBody>
          <a:bodyPr/>
          <a:lstStyle/>
          <a:p>
            <a:pPr lvl="1"/>
            <a:r>
              <a:rPr lang="en-AU" dirty="0" smtClean="0"/>
              <a:t>We could continue with the current hybrid “chaos/directed” model …</a:t>
            </a:r>
          </a:p>
          <a:p>
            <a:pPr lvl="2"/>
            <a:r>
              <a:rPr lang="en-AU" dirty="0" smtClean="0"/>
              <a:t>But “chaos” risks messing up 5 &amp; 6 GHz</a:t>
            </a:r>
          </a:p>
          <a:p>
            <a:pPr lvl="2"/>
            <a:r>
              <a:rPr lang="en-AU" dirty="0" smtClean="0"/>
              <a:t>And “direction” from ETSI BRAN may limit innovation and slow us down</a:t>
            </a:r>
          </a:p>
          <a:p>
            <a:pPr lvl="1"/>
            <a:r>
              <a:rPr lang="en-AU" dirty="0" smtClean="0"/>
              <a:t>… or we could transition to the “coordination” model</a:t>
            </a:r>
          </a:p>
          <a:p>
            <a:pPr lvl="2"/>
            <a:r>
              <a:rPr lang="en-AU" dirty="0" smtClean="0"/>
              <a:t>This workshop could be the start</a:t>
            </a:r>
          </a:p>
          <a:p>
            <a:pPr lvl="2"/>
            <a:r>
              <a:rPr lang="en-AU" dirty="0" smtClean="0"/>
              <a:t>But it is almost certainly not enough</a:t>
            </a:r>
          </a:p>
          <a:p>
            <a:pPr lvl="1"/>
            <a:r>
              <a:rPr lang="en-AU" dirty="0" smtClean="0"/>
              <a:t>Of course, working together effectively will be hard</a:t>
            </a:r>
          </a:p>
          <a:p>
            <a:pPr lvl="2"/>
            <a:r>
              <a:rPr lang="en-AU" dirty="0" smtClean="0"/>
              <a:t>Difficult technical issues</a:t>
            </a:r>
          </a:p>
          <a:p>
            <a:pPr lvl="3"/>
            <a:r>
              <a:rPr lang="en-AU" dirty="0" smtClean="0"/>
              <a:t>EDCA based LBT is horrible in many ways</a:t>
            </a:r>
          </a:p>
          <a:p>
            <a:pPr lvl="3"/>
            <a:r>
              <a:rPr lang="en-AU" dirty="0" smtClean="0"/>
              <a:t>But the alternative is not obvious</a:t>
            </a:r>
          </a:p>
          <a:p>
            <a:pPr lvl="2"/>
            <a:r>
              <a:rPr lang="en-AU" dirty="0" smtClean="0"/>
              <a:t>Cultural differences</a:t>
            </a:r>
          </a:p>
          <a:p>
            <a:pPr lvl="3"/>
            <a:r>
              <a:rPr lang="en-AU" dirty="0" smtClean="0"/>
              <a:t>802.11 WG has a long history of distributed operation in unlicensed spectrum</a:t>
            </a:r>
          </a:p>
          <a:p>
            <a:pPr lvl="3"/>
            <a:r>
              <a:rPr lang="en-AU" dirty="0" smtClean="0"/>
              <a:t>3GPP RAN’s history is scheduled operation in a licensed environment</a:t>
            </a:r>
          </a:p>
          <a:p>
            <a:pPr lvl="2"/>
            <a:r>
              <a:rPr lang="en-AU" dirty="0" smtClean="0"/>
              <a:t>Practical difficulties</a:t>
            </a:r>
          </a:p>
          <a:p>
            <a:pPr lvl="3"/>
            <a:r>
              <a:rPr lang="en-AU" dirty="0" smtClean="0"/>
              <a:t>It took many months to schedule this workshop</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406325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Humour: 3GPP RAN1 &amp; IEEE 802.11 WG culturally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technical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7396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AU" i="1" dirty="0"/>
              <a:t>Coexistence </a:t>
            </a:r>
            <a:r>
              <a:rPr lang="en-AU" i="1" dirty="0" smtClean="0"/>
              <a:t>Workshop</a:t>
            </a:r>
            <a:endParaRPr lang="en-AU" i="1" dirty="0"/>
          </a:p>
          <a:p>
            <a:pPr marL="0" indent="0"/>
            <a:r>
              <a:rPr lang="en-AU" dirty="0" smtClean="0"/>
              <a:t>Chairs’ welcomes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99610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24768741"/>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1" dirty="0" smtClean="0"/>
                        <a:t>0</a:t>
                      </a:r>
                      <a:endParaRPr lang="en-AU" b="1" dirty="0"/>
                    </a:p>
                  </a:txBody>
                  <a:tcPr anchor="ctr">
                    <a:solidFill>
                      <a:schemeClr val="accent2">
                        <a:lumMod val="20000"/>
                        <a:lumOff val="80000"/>
                      </a:schemeClr>
                    </a:solidFill>
                  </a:tcPr>
                </a:tc>
                <a:tc>
                  <a:txBody>
                    <a:bodyPr/>
                    <a:lstStyle/>
                    <a:p>
                      <a:r>
                        <a:rPr lang="en-AU" b="1" dirty="0" smtClean="0"/>
                        <a:t>Welcome &amp; logistics</a:t>
                      </a:r>
                      <a:endParaRPr lang="en-AU" b="1"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dirty="0" smtClean="0"/>
                        <a:t>1</a:t>
                      </a:r>
                      <a:endParaRPr lang="en-AU" dirty="0"/>
                    </a:p>
                  </a:txBody>
                  <a:tcPr anchor="ctr">
                    <a:solidFill>
                      <a:schemeClr val="accent2">
                        <a:lumMod val="20000"/>
                        <a:lumOff val="80000"/>
                      </a:schemeClr>
                    </a:solidFill>
                  </a:tcPr>
                </a:tc>
                <a:tc>
                  <a:txBody>
                    <a:bodyPr/>
                    <a:lstStyle/>
                    <a:p>
                      <a:r>
                        <a:rPr lang="en-AU" dirty="0" smtClean="0"/>
                        <a:t>Invited papers</a:t>
                      </a:r>
                      <a:endParaRPr lang="en-AU"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28967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Chairs of IEEE 802.11 WG &amp; 3GPP RAN will welcome participants to the </a:t>
            </a:r>
            <a:r>
              <a:rPr lang="en-AU" i="1" dirty="0" smtClean="0"/>
              <a:t>Coexistence Workshop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1524000" y="2060864"/>
            <a:ext cx="2654444" cy="3033650"/>
          </a:xfrm>
          <a:prstGeom prst="rect">
            <a:avLst/>
          </a:prstGeom>
          <a:ln>
            <a:solidFill>
              <a:schemeClr val="accent6"/>
            </a:solidFill>
          </a:ln>
        </p:spPr>
      </p:pic>
      <p:pic>
        <p:nvPicPr>
          <p:cNvPr id="7" name="Picture 6"/>
          <p:cNvPicPr>
            <a:picLocks noChangeAspect="1"/>
          </p:cNvPicPr>
          <p:nvPr/>
        </p:nvPicPr>
        <p:blipFill rotWithShape="1">
          <a:blip r:embed="rId3"/>
          <a:srcRect l="9039" r="24671"/>
          <a:stretch/>
        </p:blipFill>
        <p:spPr>
          <a:xfrm>
            <a:off x="5033211" y="2048377"/>
            <a:ext cx="2669613" cy="3046137"/>
          </a:xfrm>
          <a:prstGeom prst="rect">
            <a:avLst/>
          </a:prstGeom>
          <a:ln>
            <a:solidFill>
              <a:schemeClr val="accent6"/>
            </a:solidFill>
          </a:ln>
        </p:spPr>
      </p:pic>
      <p:sp>
        <p:nvSpPr>
          <p:cNvPr id="8" name="Rectangle 7"/>
          <p:cNvSpPr/>
          <p:nvPr/>
        </p:nvSpPr>
        <p:spPr bwMode="auto">
          <a:xfrm>
            <a:off x="1524000" y="5080290"/>
            <a:ext cx="2654444" cy="787110"/>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Dorothy Stanley</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smtClean="0">
                <a:latin typeface="+mj-lt"/>
              </a:rPr>
              <a:t>Chair of IEEE 802.11 WG</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5033210" y="5094514"/>
            <a:ext cx="2669613" cy="772886"/>
          </a:xfrm>
          <a:prstGeom prst="rect">
            <a:avLst/>
          </a:prstGeom>
          <a:solidFill>
            <a:schemeClr val="accent2">
              <a:lumMod val="20000"/>
              <a:lumOff val="80000"/>
            </a:schemeClr>
          </a:solidFill>
          <a:ln w="127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dirty="0">
                <a:latin typeface="+mj-lt"/>
              </a:rPr>
              <a:t>Balazs </a:t>
            </a:r>
            <a:r>
              <a:rPr lang="en-AU" sz="1600" dirty="0" smtClean="0">
                <a:latin typeface="+mj-lt"/>
              </a:rPr>
              <a:t>Bertenyi</a:t>
            </a:r>
          </a:p>
          <a:p>
            <a:pPr algn="ctr" eaLnBrk="0" hangingPunct="0">
              <a:spcBef>
                <a:spcPts val="800"/>
              </a:spcBef>
            </a:pPr>
            <a:r>
              <a:rPr lang="en-AU" sz="1600" dirty="0" smtClean="0">
                <a:latin typeface="+mj-lt"/>
              </a:rPr>
              <a:t>Chair of 3GPP RAN</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65332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237194303"/>
              </p:ext>
            </p:extLst>
          </p:nvPr>
        </p:nvGraphicFramePr>
        <p:xfrm>
          <a:off x="685800" y="2794000"/>
          <a:ext cx="7858125" cy="185420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651768">
                  <a:extLst>
                    <a:ext uri="{9D8B030D-6E8A-4147-A177-3AD203B41FA5}">
                      <a16:colId xmlns:a16="http://schemas.microsoft.com/office/drawing/2014/main" val="2415768019"/>
                    </a:ext>
                  </a:extLst>
                </a:gridCol>
                <a:gridCol w="46577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1" dirty="0" smtClean="0"/>
                        <a:t>1</a:t>
                      </a:r>
                      <a:endParaRPr lang="en-AU" b="1" dirty="0"/>
                    </a:p>
                  </a:txBody>
                  <a:tcPr anchor="ctr">
                    <a:solidFill>
                      <a:schemeClr val="accent2">
                        <a:lumMod val="20000"/>
                        <a:lumOff val="80000"/>
                      </a:schemeClr>
                    </a:solidFill>
                  </a:tcPr>
                </a:tc>
                <a:tc>
                  <a:txBody>
                    <a:bodyPr/>
                    <a:lstStyle/>
                    <a:p>
                      <a:r>
                        <a:rPr lang="en-AU" b="1" dirty="0" smtClean="0"/>
                        <a:t>Invited papers</a:t>
                      </a:r>
                      <a:endParaRPr lang="en-AU" b="1"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dirty="0" smtClean="0"/>
                        <a:t>2</a:t>
                      </a:r>
                      <a:endParaRPr lang="en-AU" dirty="0"/>
                    </a:p>
                  </a:txBody>
                  <a:tcPr anchor="ctr">
                    <a:solidFill>
                      <a:schemeClr val="accent2">
                        <a:lumMod val="20000"/>
                        <a:lumOff val="80000"/>
                      </a:schemeClr>
                    </a:solidFill>
                  </a:tcPr>
                </a:tc>
                <a:tc>
                  <a:txBody>
                    <a:bodyPr/>
                    <a:lstStyle/>
                    <a:p>
                      <a:r>
                        <a:rPr lang="en-AU" dirty="0" smtClean="0"/>
                        <a:t>Deployment experience</a:t>
                      </a:r>
                      <a:endParaRPr lang="en-AU"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362618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Invited: 3GPP RAN will present “</a:t>
            </a:r>
            <a:r>
              <a:rPr lang="en-US" i="1" dirty="0" smtClean="0"/>
              <a:t>Status </a:t>
            </a:r>
            <a:r>
              <a:rPr lang="en-US" i="1" dirty="0"/>
              <a:t>Report for </a:t>
            </a:r>
            <a:r>
              <a:rPr lang="en-US" i="1" dirty="0" smtClean="0"/>
              <a:t>Release 16 NR-U”</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2470100"/>
              </p:ext>
            </p:extLst>
          </p:nvPr>
        </p:nvGraphicFramePr>
        <p:xfrm>
          <a:off x="685799" y="1981201"/>
          <a:ext cx="7858126" cy="21819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1-1: Status </a:t>
                      </a:r>
                      <a:r>
                        <a:rPr lang="en-US" sz="1400" i="1" dirty="0" smtClean="0"/>
                        <a:t>Report for Release</a:t>
                      </a:r>
                      <a:r>
                        <a:rPr lang="en-US" sz="1400" i="1" baseline="0" dirty="0" smtClean="0"/>
                        <a:t> </a:t>
                      </a:r>
                      <a:r>
                        <a:rPr lang="en-US" sz="1400" i="1" dirty="0" smtClean="0"/>
                        <a:t>16 NR-U</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2"/>
                          </a:solidFill>
                        </a:rPr>
                        <a:t>Jing Sun (Qualcomm), </a:t>
                      </a:r>
                      <a:r>
                        <a:rPr lang="en-AU" sz="1400" dirty="0" err="1" smtClean="0">
                          <a:solidFill>
                            <a:schemeClr val="tx2"/>
                          </a:solidFill>
                        </a:rPr>
                        <a:t>Balasz</a:t>
                      </a:r>
                      <a:r>
                        <a:rPr lang="en-AU" sz="1400" dirty="0" smtClean="0">
                          <a:solidFill>
                            <a:schemeClr val="tx2"/>
                          </a:solidFill>
                        </a:rPr>
                        <a:t> Bertenyi (Nokia) &amp; Havish Koorapaty (Ericsson)</a:t>
                      </a:r>
                      <a:endParaRPr lang="en-AU" sz="1400" dirty="0">
                        <a:solidFill>
                          <a:schemeClr val="tx2"/>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NR unlicensed is being standardized in 3GPP as a Release 16 work item since the beginning of 2019 and is expected to be completed by the end of the year. The paper provides a summary on the current status of development with emphasize on channel access aspect.</a:t>
                      </a:r>
                      <a:endParaRPr lang="en-AU" sz="1400" kern="1200" dirty="0">
                        <a:solidFill>
                          <a:schemeClr val="dk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Uploaded but waiting for link</a:t>
                      </a:r>
                      <a:endParaRPr lang="en-AU" sz="1400" dirty="0">
                        <a:solidFill>
                          <a:srgbClr val="FF0000"/>
                        </a:solidFill>
                      </a:endParaRPr>
                    </a:p>
                  </a:txBody>
                  <a:tcPr/>
                </a:tc>
                <a:extLst>
                  <a:ext uri="{0D108BD9-81ED-4DB2-BD59-A6C34878D82A}">
                    <a16:rowId xmlns:a16="http://schemas.microsoft.com/office/drawing/2014/main" val="165400779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08535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IEEE 802.11 </a:t>
            </a:r>
            <a:r>
              <a:rPr lang="en-AU" dirty="0" err="1" smtClean="0"/>
              <a:t>TGax</a:t>
            </a:r>
            <a:r>
              <a:rPr lang="en-AU" dirty="0" smtClean="0"/>
              <a:t> will present “</a:t>
            </a:r>
            <a:r>
              <a:rPr lang="en-AU" i="1" dirty="0" smtClean="0"/>
              <a:t>High </a:t>
            </a:r>
            <a:r>
              <a:rPr lang="en-AU" i="1" dirty="0"/>
              <a:t>Efficiency WLAN (802.11ax) </a:t>
            </a:r>
            <a:r>
              <a:rPr lang="en-AU" i="1" dirty="0" smtClean="0"/>
              <a:t>Overview”</a:t>
            </a:r>
            <a:r>
              <a:rPr lang="en-AU" dirty="0"/>
              <a:t/>
            </a:r>
            <a:br>
              <a:rPr lang="en-AU" dirty="0"/>
            </a:br>
            <a:r>
              <a:rPr lang="en-AU"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0986432"/>
              </p:ext>
            </p:extLst>
          </p:nvPr>
        </p:nvGraphicFramePr>
        <p:xfrm>
          <a:off x="685799" y="1828800"/>
          <a:ext cx="7858125" cy="46178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1-2:</a:t>
                      </a:r>
                      <a:r>
                        <a:rPr lang="en-AU" sz="1400" i="1" baseline="0" dirty="0" smtClean="0"/>
                        <a:t> </a:t>
                      </a:r>
                      <a:r>
                        <a:rPr lang="en-AU" sz="1400" i="1" dirty="0" smtClean="0"/>
                        <a:t>High </a:t>
                      </a:r>
                      <a:r>
                        <a:rPr lang="en-AU" sz="1400" i="1" dirty="0" smtClean="0"/>
                        <a:t>Efficiency WLAN (802.11ax) Overview</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Osama </a:t>
                      </a:r>
                      <a:r>
                        <a:rPr lang="en-AU" sz="1400" dirty="0" err="1" smtClean="0"/>
                        <a:t>Aboul-Magd</a:t>
                      </a:r>
                      <a:r>
                        <a:rPr lang="en-AU" sz="1400" dirty="0" smtClean="0"/>
                        <a:t> (</a:t>
                      </a:r>
                      <a:r>
                        <a:rPr lang="en-AU" sz="1400" baseline="0" dirty="0" smtClean="0"/>
                        <a:t>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40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t>The IEEE 802.11 WG has been working on a new amendment to its wireless LAN (WLAN) standard since May 2014. The new amendment is usually referred to as 802.11ax or High Efficiency WLAN (HEW). Since then task group (TG) AX has been working on the technical specification. This presentation provides the status of the standard development as well as its technical features. The proposed operation in the 6 GHz band is also included.</a:t>
                      </a:r>
                    </a:p>
                    <a:p>
                      <a:pPr>
                        <a:spcBef>
                          <a:spcPts val="700"/>
                        </a:spcBef>
                      </a:pPr>
                      <a:r>
                        <a:rPr lang="en-AU" sz="1400" dirty="0" smtClean="0"/>
                        <a:t>Outline:</a:t>
                      </a:r>
                    </a:p>
                    <a:p>
                      <a:pPr marL="177800" indent="-177800"/>
                      <a:r>
                        <a:rPr lang="en-AU" sz="1400" dirty="0" smtClean="0"/>
                        <a:t>•	Project Scope and difference with previous amendments.</a:t>
                      </a:r>
                    </a:p>
                    <a:p>
                      <a:pPr marL="177800" indent="-177800"/>
                      <a:r>
                        <a:rPr lang="en-AU" sz="1400" dirty="0" smtClean="0"/>
                        <a:t>•	Timeline and Status</a:t>
                      </a:r>
                    </a:p>
                    <a:p>
                      <a:pPr marL="177800" indent="-177800"/>
                      <a:r>
                        <a:rPr lang="en-AU" sz="1400" dirty="0" smtClean="0"/>
                        <a:t>•	802.11ax Numerology</a:t>
                      </a:r>
                    </a:p>
                    <a:p>
                      <a:pPr marL="177800" indent="-177800"/>
                      <a:r>
                        <a:rPr lang="en-AU" sz="1400" dirty="0" smtClean="0"/>
                        <a:t>•	802.11ax Frame Formats (legacy preamble + HE preamble)</a:t>
                      </a:r>
                    </a:p>
                    <a:p>
                      <a:pPr marL="177800" indent="-177800"/>
                      <a:r>
                        <a:rPr lang="en-AU" sz="1400" dirty="0" smtClean="0"/>
                        <a:t>•	Tone Plans for 20, 40, and 80 MHz channels</a:t>
                      </a:r>
                    </a:p>
                    <a:p>
                      <a:pPr marL="177800" indent="-177800"/>
                      <a:r>
                        <a:rPr lang="en-AU" sz="1400" dirty="0" smtClean="0"/>
                        <a:t>•	Support for two NAVs and Spatial Reuse</a:t>
                      </a:r>
                    </a:p>
                    <a:p>
                      <a:pPr marL="177800" indent="-177800"/>
                      <a:r>
                        <a:rPr lang="en-AU" sz="1400" dirty="0" smtClean="0"/>
                        <a:t>•	Clear Channel Assessment (CCA)</a:t>
                      </a:r>
                    </a:p>
                    <a:p>
                      <a:pPr marL="177800" indent="-177800"/>
                      <a:r>
                        <a:rPr lang="en-AU" sz="1400" dirty="0" smtClean="0"/>
                        <a:t>•	Operation in 6 GHz band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 for</a:t>
                      </a:r>
                      <a:r>
                        <a:rPr lang="en-AU" sz="1400" baseline="0" dirty="0" smtClean="0">
                          <a:solidFill>
                            <a:srgbClr val="FF0000"/>
                          </a:solidFill>
                        </a:rPr>
                        <a:t> 11 July</a:t>
                      </a:r>
                      <a:endParaRPr lang="en-AU" sz="1400" dirty="0">
                        <a:solidFill>
                          <a:srgbClr val="FF0000"/>
                        </a:solidFill>
                      </a:endParaRPr>
                    </a:p>
                  </a:txBody>
                  <a:tcPr/>
                </a:tc>
                <a:extLst>
                  <a:ext uri="{0D108BD9-81ED-4DB2-BD59-A6C34878D82A}">
                    <a16:rowId xmlns:a16="http://schemas.microsoft.com/office/drawing/2014/main" val="214661425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536698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Invited</a:t>
            </a:r>
            <a:r>
              <a:rPr lang="en-AU" dirty="0"/>
              <a:t>: IEEE 802.11 </a:t>
            </a:r>
            <a:r>
              <a:rPr lang="en-AU" dirty="0" err="1" smtClean="0"/>
              <a:t>TGbe</a:t>
            </a:r>
            <a:r>
              <a:rPr lang="en-AU" dirty="0" smtClean="0"/>
              <a:t> </a:t>
            </a:r>
            <a:r>
              <a:rPr lang="en-AU" dirty="0"/>
              <a:t>will present </a:t>
            </a:r>
            <a:r>
              <a:rPr lang="en-AU" dirty="0" smtClean="0"/>
              <a:t>“</a:t>
            </a:r>
            <a:r>
              <a:rPr lang="en-AU" i="1" dirty="0" smtClean="0"/>
              <a:t>Enhancements </a:t>
            </a:r>
            <a:r>
              <a:rPr lang="en-AU" i="1" dirty="0"/>
              <a:t>for extremely high throughput (EHT) </a:t>
            </a:r>
            <a:r>
              <a:rPr lang="en-AU" i="1" dirty="0" smtClean="0"/>
              <a:t>Wi-Fi”</a:t>
            </a:r>
            <a:r>
              <a:rPr lang="en-AU" i="1" dirty="0"/>
              <a:t/>
            </a:r>
            <a:br>
              <a:rPr lang="en-AU" i="1"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2199433"/>
              </p:ext>
            </p:extLst>
          </p:nvPr>
        </p:nvGraphicFramePr>
        <p:xfrm>
          <a:off x="685799" y="1981201"/>
          <a:ext cx="7858126"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1-3: Enhancements </a:t>
                      </a:r>
                      <a:r>
                        <a:rPr lang="en-AU" sz="1400" i="1" dirty="0" smtClean="0">
                          <a:solidFill>
                            <a:schemeClr val="tx1"/>
                          </a:solidFill>
                        </a:rPr>
                        <a:t>for extremely high throughput (EHT)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rgbClr val="FF0000"/>
                          </a:solidFill>
                        </a:rPr>
                        <a:t>Alfred </a:t>
                      </a:r>
                      <a:r>
                        <a:rPr lang="en-AU" sz="1400" dirty="0" err="1" smtClean="0">
                          <a:solidFill>
                            <a:srgbClr val="FF0000"/>
                          </a:solidFill>
                        </a:rPr>
                        <a:t>Asterjadhi</a:t>
                      </a:r>
                      <a:r>
                        <a:rPr lang="en-AU" sz="1400" dirty="0" smtClean="0">
                          <a:solidFill>
                            <a:srgbClr val="FF0000"/>
                          </a:solidFill>
                        </a:rPr>
                        <a:t> (Qualcomm)</a:t>
                      </a:r>
                      <a:endParaRPr lang="en-AU" sz="1400" dirty="0">
                        <a:solidFill>
                          <a:srgbClr val="FF0000"/>
                        </a:solidFill>
                      </a:endParaRP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IEEE 802.11 has recently approved the creation of a new task group to work on a major amendment, IEEE 802.11be, for next generation wireless LAN. The new amendment will define Extreme High Throughput (EHT) physical (PHY) and medium access control (PHY) layers capable of supporting a maximum throughput of at least 30 </a:t>
                      </a:r>
                      <a:r>
                        <a:rPr lang="en-AU" sz="1400" dirty="0" err="1" smtClean="0">
                          <a:solidFill>
                            <a:schemeClr val="tx1"/>
                          </a:solidFill>
                        </a:rPr>
                        <a:t>Gbps</a:t>
                      </a:r>
                      <a:r>
                        <a:rPr lang="en-AU" sz="1400" dirty="0" smtClean="0">
                          <a:solidFill>
                            <a:schemeClr val="tx1"/>
                          </a:solidFill>
                        </a:rPr>
                        <a:t>. The amendment will also aim at reducing worst case latency and jitter to improve support for time sensitive applications such virtual reality, augmented reality, gaming, etc. The presentation will cover the scope of the IEEE 802.11be project, main use cases, candidate feature sets and projected timeline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 for</a:t>
                      </a:r>
                      <a:r>
                        <a:rPr lang="en-AU" sz="1400" baseline="0" dirty="0" smtClean="0">
                          <a:solidFill>
                            <a:srgbClr val="FF0000"/>
                          </a:solidFill>
                        </a:rPr>
                        <a:t> 11 July</a:t>
                      </a:r>
                      <a:endParaRPr lang="en-AU" sz="1400" dirty="0">
                        <a:solidFill>
                          <a:srgbClr val="FF0000"/>
                        </a:solidFill>
                      </a:endParaRPr>
                    </a:p>
                  </a:txBody>
                  <a:tcPr/>
                </a:tc>
                <a:extLst>
                  <a:ext uri="{0D108BD9-81ED-4DB2-BD59-A6C34878D82A}">
                    <a16:rowId xmlns:a16="http://schemas.microsoft.com/office/drawing/2014/main" val="11826329"/>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15848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ETSI BRAN will </a:t>
            </a:r>
            <a:r>
              <a:rPr lang="en-AU" dirty="0"/>
              <a:t>present </a:t>
            </a:r>
            <a:r>
              <a:rPr lang="en-AU" dirty="0" smtClean="0"/>
              <a:t>“</a:t>
            </a:r>
            <a:r>
              <a:rPr lang="en-AU" i="1" dirty="0" smtClean="0"/>
              <a:t>ETSI </a:t>
            </a:r>
            <a:r>
              <a:rPr lang="en-AU" i="1" dirty="0"/>
              <a:t>BRAN </a:t>
            </a:r>
            <a:r>
              <a:rPr lang="en-AU" i="1" dirty="0" smtClean="0"/>
              <a:t>Update”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80087"/>
              </p:ext>
            </p:extLst>
          </p:nvPr>
        </p:nvGraphicFramePr>
        <p:xfrm>
          <a:off x="685799" y="1981201"/>
          <a:ext cx="7858126" cy="33376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1-4:</a:t>
                      </a:r>
                      <a:r>
                        <a:rPr lang="en-US" sz="1400" i="1" baseline="0" dirty="0" smtClean="0"/>
                        <a:t> </a:t>
                      </a:r>
                      <a:r>
                        <a:rPr lang="en-US" sz="1400" i="1" dirty="0" smtClean="0"/>
                        <a:t>ETSI </a:t>
                      </a:r>
                      <a:r>
                        <a:rPr lang="en-US" sz="1400" i="1" dirty="0" smtClean="0"/>
                        <a:t>BRAN Update</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David</a:t>
                      </a:r>
                      <a:r>
                        <a:rPr lang="en-AU" sz="1400" baseline="0" dirty="0" smtClean="0"/>
                        <a:t> Boldy (Broadcom)</a:t>
                      </a:r>
                      <a:endParaRPr lang="en-AU" sz="1400" dirty="0"/>
                    </a:p>
                  </a:txBody>
                  <a:tcPr/>
                </a:tc>
                <a:extLst>
                  <a:ext uri="{0D108BD9-81ED-4DB2-BD59-A6C34878D82A}">
                    <a16:rowId xmlns:a16="http://schemas.microsoft.com/office/drawing/2014/main" val="3452756879"/>
                  </a:ext>
                </a:extLst>
              </a:tr>
              <a:tr h="152399">
                <a:tc>
                  <a:txBody>
                    <a:bodyPr/>
                    <a:lstStyle/>
                    <a:p>
                      <a:r>
                        <a:rPr lang="en-AU" sz="1400" b="1" dirty="0" smtClean="0"/>
                        <a:t>Timing</a:t>
                      </a:r>
                      <a:endParaRPr lang="en-AU" sz="1400" b="1" dirty="0"/>
                    </a:p>
                  </a:txBody>
                  <a:tcPr/>
                </a:tc>
                <a:tc>
                  <a:txBody>
                    <a:bodyPr/>
                    <a:lstStyle/>
                    <a:p>
                      <a:r>
                        <a:rPr lang="en-AU" sz="1400" dirty="0" smtClean="0"/>
                        <a:t>15 min, including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dirty="0" smtClean="0">
                          <a:solidFill>
                            <a:schemeClr val="tx1"/>
                          </a:solidFill>
                        </a:rPr>
                        <a:t>ETSI BRAN is the Technical Committee in Europe responsible for the existing 5GHz RLAN standard and where the new 6GHz standard for RLAN will be created. This update details the status of the 6GHz sharing and compatibility studies in Europe as well as the latest on the feasibility and development of regulations (in response to the EC 6GHz Mandate) and how this relates to the work  that has been completed or is under way at ETSI.</a:t>
                      </a:r>
                    </a:p>
                    <a:p>
                      <a:pPr lvl="0">
                        <a:spcBef>
                          <a:spcPts val="700"/>
                        </a:spcBef>
                      </a:pPr>
                      <a:r>
                        <a:rPr lang="en-AU" sz="1400" dirty="0" smtClean="0">
                          <a:solidFill>
                            <a:schemeClr val="tx1"/>
                          </a:solidFill>
                        </a:rPr>
                        <a:t>A history of the 5GHz Channel Access requirements, the lessons learned during development of the current harmonized standard and the status of draft EN 301 893 v2.2.1 are included to help promote discussion on what can be done better for 6GHz.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fi-FI" sz="1400" b="0" i="0" kern="1200" dirty="0" smtClean="0">
                          <a:solidFill>
                            <a:schemeClr val="dk1"/>
                          </a:solidFill>
                          <a:effectLst/>
                          <a:latin typeface="+mn-lt"/>
                          <a:ea typeface="+mn-ea"/>
                          <a:cs typeface="+mn-cs"/>
                          <a:hlinkClick r:id="rId3"/>
                        </a:rPr>
                        <a:t>ETSI BRAN </a:t>
                      </a:r>
                      <a:r>
                        <a:rPr lang="fi-FI" sz="1400" b="0" i="0" kern="1200" dirty="0" smtClean="0">
                          <a:solidFill>
                            <a:schemeClr val="dk1"/>
                          </a:solidFill>
                          <a:effectLst/>
                          <a:latin typeface="+mn-lt"/>
                          <a:ea typeface="+mn-ea"/>
                          <a:cs typeface="+mn-cs"/>
                          <a:hlinkClick r:id="rId3"/>
                        </a:rPr>
                        <a:t>Update</a:t>
                      </a:r>
                      <a:endParaRPr lang="en-AU" sz="1100" dirty="0">
                        <a:solidFill>
                          <a:srgbClr val="FF0000"/>
                        </a:solidFill>
                      </a:endParaRPr>
                    </a:p>
                  </a:txBody>
                  <a:tcPr/>
                </a:tc>
                <a:extLst>
                  <a:ext uri="{0D108BD9-81ED-4DB2-BD59-A6C34878D82A}">
                    <a16:rowId xmlns:a16="http://schemas.microsoft.com/office/drawing/2014/main" val="393775734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387297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Invited: a regulator will </a:t>
            </a:r>
            <a:r>
              <a:rPr lang="en-AU" dirty="0"/>
              <a:t>present </a:t>
            </a:r>
            <a:r>
              <a:rPr lang="en-AU" dirty="0" smtClean="0"/>
              <a:t>“</a:t>
            </a:r>
            <a:r>
              <a:rPr lang="en-AU" i="1" dirty="0"/>
              <a:t>A</a:t>
            </a:r>
            <a:r>
              <a:rPr lang="en-AU" i="1" dirty="0" smtClean="0"/>
              <a:t> 6 GHz </a:t>
            </a:r>
            <a:r>
              <a:rPr lang="en-AU" i="1" dirty="0"/>
              <a:t>regulatory </a:t>
            </a:r>
            <a:r>
              <a:rPr lang="en-AU" i="1" dirty="0" smtClean="0"/>
              <a:t>update”</a:t>
            </a:r>
            <a:r>
              <a:rPr lang="en-AU" dirty="0"/>
              <a:t/>
            </a:r>
            <a:br>
              <a:rPr lang="en-AU" dirty="0"/>
            </a:b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6908951"/>
              </p:ext>
            </p:extLst>
          </p:nvPr>
        </p:nvGraphicFramePr>
        <p:xfrm>
          <a:off x="685799" y="1981201"/>
          <a:ext cx="7858125"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1-5: A </a:t>
                      </a:r>
                      <a:r>
                        <a:rPr lang="en-AU" sz="1400" i="1" dirty="0" smtClean="0">
                          <a:solidFill>
                            <a:schemeClr val="tx1"/>
                          </a:solidFill>
                        </a:rPr>
                        <a:t>6 GHz regulatory update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Andy Gowans (OFCOM)</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solidFill>
                            <a:schemeClr val="tx1"/>
                          </a:solidFill>
                        </a:rPr>
                        <a:t>15 min, </a:t>
                      </a:r>
                      <a:r>
                        <a:rPr lang="en-AU" sz="1400" dirty="0" smtClean="0"/>
                        <a:t>including Q&amp;A</a:t>
                      </a: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TBD</a:t>
                      </a:r>
                      <a:endParaRPr lang="en-AU" sz="1400" dirty="0">
                        <a:solidFill>
                          <a:srgbClr val="FF0000"/>
                        </a:solidFill>
                      </a:endParaRPr>
                    </a:p>
                  </a:txBody>
                  <a:tcPr/>
                </a:tc>
                <a:extLst>
                  <a:ext uri="{0D108BD9-81ED-4DB2-BD59-A6C34878D82A}">
                    <a16:rowId xmlns:a16="http://schemas.microsoft.com/office/drawing/2014/main" val="381197328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090400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914400"/>
            <a:ext cx="7858125" cy="4993712"/>
          </a:xfrm>
          <a:prstGeom prst="rect">
            <a:avLst/>
          </a:prstGeom>
        </p:spPr>
      </p:pic>
      <p:sp>
        <p:nvSpPr>
          <p:cNvPr id="6" name="Content Placeholder 5"/>
          <p:cNvSpPr>
            <a:spLocks noGrp="1"/>
          </p:cNvSpPr>
          <p:nvPr>
            <p:ph idx="1"/>
          </p:nvPr>
        </p:nvSpPr>
        <p:spPr/>
        <p:txBody>
          <a:bodyPr/>
          <a:lstStyle/>
          <a:p>
            <a:r>
              <a:rPr lang="en-AU" sz="6600" dirty="0" smtClean="0">
                <a:solidFill>
                  <a:srgbClr val="FF0000"/>
                </a:solidFill>
              </a:rPr>
              <a:t>Coffee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50985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24037393"/>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1" dirty="0" smtClean="0"/>
                        <a:t>2</a:t>
                      </a:r>
                      <a:endParaRPr lang="en-AU" b="1" dirty="0"/>
                    </a:p>
                  </a:txBody>
                  <a:tcPr anchor="ctr">
                    <a:solidFill>
                      <a:schemeClr val="accent2">
                        <a:lumMod val="20000"/>
                        <a:lumOff val="80000"/>
                      </a:schemeClr>
                    </a:solidFill>
                  </a:tcPr>
                </a:tc>
                <a:tc>
                  <a:txBody>
                    <a:bodyPr/>
                    <a:lstStyle/>
                    <a:p>
                      <a:r>
                        <a:rPr lang="en-AU" b="1" dirty="0" smtClean="0"/>
                        <a:t>Deployment experience</a:t>
                      </a:r>
                      <a:endParaRPr lang="en-AU" b="1"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dirty="0" smtClean="0"/>
                        <a:t>3</a:t>
                      </a:r>
                      <a:endParaRPr lang="en-AU" dirty="0"/>
                    </a:p>
                  </a:txBody>
                  <a:tcPr anchor="ctr">
                    <a:solidFill>
                      <a:schemeClr val="accent2">
                        <a:lumMod val="20000"/>
                        <a:lumOff val="80000"/>
                      </a:schemeClr>
                    </a:solidFill>
                  </a:tcPr>
                </a:tc>
                <a:tc>
                  <a:txBody>
                    <a:bodyPr/>
                    <a:lstStyle/>
                    <a:p>
                      <a:r>
                        <a:rPr lang="en-AU" dirty="0" smtClean="0"/>
                        <a:t>Coexistence</a:t>
                      </a:r>
                      <a:r>
                        <a:rPr lang="en-AU" baseline="0" dirty="0" smtClean="0"/>
                        <a:t> topics</a:t>
                      </a:r>
                      <a:endParaRPr lang="en-AU"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62899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HPE will present “</a:t>
            </a:r>
            <a:r>
              <a:rPr lang="en-AU" i="1" dirty="0" smtClean="0"/>
              <a:t>LAA/Wi-Fi </a:t>
            </a:r>
            <a:r>
              <a:rPr lang="en-AU" i="1" dirty="0"/>
              <a:t>coexistence evaluations with commercial </a:t>
            </a:r>
            <a:r>
              <a:rPr lang="en-AU" i="1" dirty="0" smtClean="0"/>
              <a:t>hardware”</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2404038"/>
              </p:ext>
            </p:extLst>
          </p:nvPr>
        </p:nvGraphicFramePr>
        <p:xfrm>
          <a:off x="685799" y="1981201"/>
          <a:ext cx="7858125" cy="41428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2-1: LAA/Wi-Fi </a:t>
                      </a:r>
                      <a:r>
                        <a:rPr lang="en-AU" sz="1400" i="1" dirty="0" smtClean="0">
                          <a:solidFill>
                            <a:schemeClr val="tx1"/>
                          </a:solidFill>
                        </a:rPr>
                        <a:t>coexistence evaluations with commercial hardware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Stuart Strickland (HPE)</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US" sz="1400" dirty="0" smtClean="0"/>
                        <a:t>In this work, we first present extensive coexistence measurement results with enterprise-grade Wi-Fi AP and commercial LAA small cell (in 5 GHz), and then share our findings that are important to both 3GPP and IEEE community.</a:t>
                      </a:r>
                      <a:r>
                        <a:rPr lang="en-AU" sz="1400" dirty="0" smtClean="0">
                          <a:solidFill>
                            <a:srgbClr val="FF0000"/>
                          </a:solidFill>
                        </a:rPr>
                        <a:t> </a:t>
                      </a:r>
                    </a:p>
                    <a:p>
                      <a:pPr>
                        <a:spcBef>
                          <a:spcPts val="700"/>
                        </a:spcBef>
                      </a:pPr>
                      <a:r>
                        <a:rPr lang="en-AU" sz="1400" dirty="0" smtClean="0">
                          <a:solidFill>
                            <a:schemeClr val="tx1"/>
                          </a:solidFill>
                        </a:rPr>
                        <a:t>Briefly, we investigate two important coexistence scenarios, where LAA strength is:</a:t>
                      </a:r>
                    </a:p>
                    <a:p>
                      <a:pPr marL="400050" indent="-400050">
                        <a:spcBef>
                          <a:spcPts val="300"/>
                        </a:spcBef>
                        <a:buAutoNum type="romanLcParenBoth"/>
                      </a:pPr>
                      <a:r>
                        <a:rPr lang="en-AU" sz="1400" dirty="0" smtClean="0">
                          <a:solidFill>
                            <a:schemeClr val="tx1"/>
                          </a:solidFill>
                        </a:rPr>
                        <a:t>Above; and</a:t>
                      </a:r>
                    </a:p>
                    <a:p>
                      <a:pPr marL="400050" indent="-400050">
                        <a:spcBef>
                          <a:spcPts val="300"/>
                        </a:spcBef>
                        <a:buAutoNum type="romanLcParenBoth"/>
                      </a:pPr>
                      <a:r>
                        <a:rPr lang="en-AU" sz="1400" dirty="0" smtClean="0">
                          <a:solidFill>
                            <a:schemeClr val="tx1"/>
                          </a:solidFill>
                        </a:rPr>
                        <a:t>Below Wi-Fi energy-detection (ED) thresholds. </a:t>
                      </a:r>
                    </a:p>
                    <a:p>
                      <a:pPr>
                        <a:spcBef>
                          <a:spcPts val="700"/>
                        </a:spcBef>
                      </a:pPr>
                      <a:r>
                        <a:rPr lang="en-AU" sz="1400" dirty="0" smtClean="0">
                          <a:solidFill>
                            <a:schemeClr val="tx1"/>
                          </a:solidFill>
                        </a:rPr>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 GHz-based 5G-NR standard.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LAA/Wi-Fi coexistence evaluations with commercial hardware</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9978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Welcome &amp; logistics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219170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AU" dirty="0" err="1"/>
              <a:t>Uni</a:t>
            </a:r>
            <a:r>
              <a:rPr lang="en-AU" dirty="0"/>
              <a:t> of Chicago</a:t>
            </a:r>
            <a:r>
              <a:rPr lang="en-AU" dirty="0" smtClean="0"/>
              <a:t> will present “</a:t>
            </a:r>
            <a:r>
              <a:rPr lang="en-AU" i="1" dirty="0" smtClean="0"/>
              <a:t>Coexistence </a:t>
            </a:r>
            <a:r>
              <a:rPr lang="en-AU" i="1" dirty="0"/>
              <a:t>of LTE-LAA and Wi-Fi: analysis, simulation </a:t>
            </a:r>
            <a:r>
              <a:rPr lang="en-AU" i="1" dirty="0" smtClean="0"/>
              <a:t>&amp; experiments”</a:t>
            </a:r>
            <a:r>
              <a:rPr lang="en-AU" i="1" dirty="0">
                <a:solidFill>
                  <a:schemeClr val="tx1"/>
                </a:solidFill>
              </a:rPr>
              <a:t/>
            </a:r>
            <a:br>
              <a:rPr lang="en-AU" i="1" dirty="0">
                <a:solidFill>
                  <a:schemeClr val="tx1"/>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7309506"/>
              </p:ext>
            </p:extLst>
          </p:nvPr>
        </p:nvGraphicFramePr>
        <p:xfrm>
          <a:off x="685799" y="1828800"/>
          <a:ext cx="7858125" cy="42673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dirty="0" smtClean="0">
                          <a:solidFill>
                            <a:schemeClr val="tx1"/>
                          </a:solidFill>
                        </a:rPr>
                        <a:t>2-2: Coexistence </a:t>
                      </a:r>
                      <a:r>
                        <a:rPr lang="en-AU" sz="1400" dirty="0" smtClean="0">
                          <a:solidFill>
                            <a:schemeClr val="tx1"/>
                          </a:solidFill>
                        </a:rPr>
                        <a:t>of LTE-LAA and Wi-Fi: analysis, simulation and experiments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Monisha Ghosh (</a:t>
                      </a:r>
                      <a:r>
                        <a:rPr lang="en-AU" sz="1400" dirty="0" err="1" smtClean="0"/>
                        <a:t>Uni</a:t>
                      </a:r>
                      <a:r>
                        <a:rPr lang="en-AU" sz="1400" dirty="0" smtClean="0"/>
                        <a:t> of Chicago)</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a:t>
                      </a:r>
                      <a:r>
                        <a:rPr lang="en-AU" sz="1400" baseline="0" dirty="0" smtClean="0"/>
                        <a:t> including</a:t>
                      </a:r>
                      <a:r>
                        <a:rPr lang="en-AU" sz="140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In this presentation, we will summarize our study into the issue of coexistence of LTE-LAA and Wi-Fi in the unlicensed bands. This project was funded by the National Science Foundation and is an objective analysis of the coexistence of these two systems. Via analysis, extensive simulations and experiments we have studied the performance in various coexistence scenarios. The two main conclusions from this work are:</a:t>
                      </a:r>
                    </a:p>
                    <a:p>
                      <a:pPr marL="342900" indent="-342900">
                        <a:spcBef>
                          <a:spcPts val="300"/>
                        </a:spcBef>
                        <a:buAutoNum type="arabicParenBoth"/>
                      </a:pPr>
                      <a:r>
                        <a:rPr lang="en-AU" sz="1400" dirty="0" smtClean="0">
                          <a:solidFill>
                            <a:schemeClr val="tx1"/>
                          </a:solidFill>
                        </a:rPr>
                        <a:t>the two systems coexist best (in terms of throughput and latency for both systems) when the sensing levels used by each to protect against the other are symmetric, e.g. -82 dBm as currently used by Wi-Fi and</a:t>
                      </a:r>
                    </a:p>
                    <a:p>
                      <a:pPr marL="342900" indent="-342900">
                        <a:spcBef>
                          <a:spcPts val="300"/>
                        </a:spcBef>
                        <a:buAutoNum type="arabicParenBoth"/>
                      </a:pPr>
                      <a:r>
                        <a:rPr lang="en-AU" sz="1400" dirty="0" smtClean="0">
                          <a:solidFill>
                            <a:schemeClr val="tx1"/>
                          </a:solidFill>
                        </a:rPr>
                        <a:t>the maximum TXOP size used by LTE-LAA has an effect on coexistence and 6 </a:t>
                      </a:r>
                      <a:r>
                        <a:rPr lang="en-AU" sz="1400" dirty="0" err="1" smtClean="0">
                          <a:solidFill>
                            <a:schemeClr val="tx1"/>
                          </a:solidFill>
                        </a:rPr>
                        <a:t>ms</a:t>
                      </a:r>
                      <a:r>
                        <a:rPr lang="en-AU" sz="1400" dirty="0" smtClean="0">
                          <a:solidFill>
                            <a:schemeClr val="tx1"/>
                          </a:solidFill>
                        </a:rPr>
                        <a:t> may be a better option than 8 </a:t>
                      </a:r>
                      <a:r>
                        <a:rPr lang="en-AU" sz="1400" dirty="0" err="1" smtClean="0">
                          <a:solidFill>
                            <a:schemeClr val="tx1"/>
                          </a:solidFill>
                        </a:rPr>
                        <a:t>ms</a:t>
                      </a:r>
                      <a:r>
                        <a:rPr lang="en-AU" sz="1400" dirty="0" smtClean="0">
                          <a:solidFill>
                            <a:schemeClr val="tx1"/>
                          </a:solidFill>
                        </a:rPr>
                        <a:t>.</a:t>
                      </a:r>
                    </a:p>
                    <a:p>
                      <a:pPr marL="0" indent="0">
                        <a:spcBef>
                          <a:spcPts val="700"/>
                        </a:spcBef>
                        <a:buNone/>
                      </a:pPr>
                      <a:r>
                        <a:rPr lang="en-AU" sz="1400" dirty="0" smtClean="0">
                          <a:solidFill>
                            <a:schemeClr val="tx1"/>
                          </a:solidFill>
                        </a:rPr>
                        <a:t>These insights can inform the design of the next generation of Wi-Fi and cellular systems for the 6 GHz band to ensure improved coexistence for both.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 for</a:t>
                      </a:r>
                      <a:r>
                        <a:rPr lang="en-AU" sz="1400" baseline="0" dirty="0" smtClean="0">
                          <a:solidFill>
                            <a:srgbClr val="FF0000"/>
                          </a:solidFill>
                        </a:rPr>
                        <a:t> 11 July</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335879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77111531"/>
              </p:ext>
            </p:extLst>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197132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Submitted: WBA will </a:t>
            </a:r>
            <a:r>
              <a:rPr lang="en-AU" dirty="0"/>
              <a:t>present </a:t>
            </a:r>
            <a:r>
              <a:rPr lang="en-AU" dirty="0" smtClean="0"/>
              <a:t>“</a:t>
            </a:r>
            <a:r>
              <a:rPr lang="en-AU" i="1" dirty="0" smtClean="0"/>
              <a:t>How the combination of Wi-Fi &amp; cellular complements the </a:t>
            </a:r>
            <a:r>
              <a:rPr lang="en-AU" i="1" dirty="0"/>
              <a:t>5G </a:t>
            </a:r>
            <a:r>
              <a:rPr lang="en-AU" i="1" dirty="0" smtClean="0"/>
              <a:t>experience”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0043081"/>
              </p:ext>
            </p:extLst>
          </p:nvPr>
        </p:nvGraphicFramePr>
        <p:xfrm>
          <a:off x="685799" y="2133600"/>
          <a:ext cx="7858126" cy="177315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a:t>
                      </a:r>
                      <a:r>
                        <a:rPr lang="en-AU" sz="1400" i="1" baseline="0" dirty="0" smtClean="0">
                          <a:solidFill>
                            <a:schemeClr val="tx1"/>
                          </a:solidFill>
                        </a:rPr>
                        <a:t> </a:t>
                      </a:r>
                      <a:r>
                        <a:rPr lang="en-AU" sz="1400" i="1" dirty="0" smtClean="0">
                          <a:solidFill>
                            <a:schemeClr val="tx1"/>
                          </a:solidFill>
                        </a:rPr>
                        <a:t>RAN </a:t>
                      </a:r>
                      <a:r>
                        <a:rPr lang="en-AU" sz="1400" i="1" dirty="0" smtClean="0">
                          <a:solidFill>
                            <a:schemeClr val="tx1"/>
                          </a:solidFill>
                        </a:rPr>
                        <a:t>and core convergence/coexistence in action: How the combination of Wi-Fi &amp; cellular complements the 5G experience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Tiago Rodrigues (WBA General Manager), Bruno</a:t>
                      </a:r>
                      <a:r>
                        <a:rPr lang="en-AU" sz="1400" baseline="0" dirty="0" smtClean="0">
                          <a:solidFill>
                            <a:schemeClr val="tx1"/>
                          </a:solidFill>
                        </a:rPr>
                        <a:t> Tomas (WBA Director Programs)</a:t>
                      </a:r>
                      <a:endParaRPr lang="en-AU" sz="1400" dirty="0" smtClean="0">
                        <a:solidFill>
                          <a:schemeClr val="tx1"/>
                        </a:solidFill>
                      </a:endParaRPr>
                    </a:p>
                  </a:txBody>
                  <a:tcPr/>
                </a:tc>
                <a:extLst>
                  <a:ext uri="{0D108BD9-81ED-4DB2-BD59-A6C34878D82A}">
                    <a16:rowId xmlns:a16="http://schemas.microsoft.com/office/drawing/2014/main" val="3452756879"/>
                  </a:ext>
                </a:extLst>
              </a:tr>
              <a:tr h="24384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kern="1200" dirty="0" smtClean="0">
                          <a:solidFill>
                            <a:schemeClr val="tx1"/>
                          </a:solidFill>
                          <a:effectLst/>
                          <a:latin typeface="+mn-lt"/>
                          <a:ea typeface="+mn-ea"/>
                          <a:cs typeface="+mn-cs"/>
                          <a:hlinkClick r:id="rId3"/>
                        </a:rPr>
                        <a:t>Abstract</a:t>
                      </a:r>
                      <a:endParaRPr lang="en-AU" sz="1400" kern="1200" dirty="0">
                        <a:solidFill>
                          <a:schemeClr val="tx1"/>
                        </a:solidFill>
                        <a:effectLst/>
                        <a:latin typeface="+mn-lt"/>
                        <a:ea typeface="+mn-ea"/>
                        <a:cs typeface="+mn-cs"/>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Asked on 9 July</a:t>
                      </a:r>
                      <a:endParaRPr lang="en-AU" sz="1400" dirty="0">
                        <a:solidFill>
                          <a:srgbClr val="FF0000"/>
                        </a:solidFill>
                      </a:endParaRPr>
                    </a:p>
                  </a:txBody>
                  <a:tcPr/>
                </a:tc>
                <a:extLst>
                  <a:ext uri="{0D108BD9-81ED-4DB2-BD59-A6C34878D82A}">
                    <a16:rowId xmlns:a16="http://schemas.microsoft.com/office/drawing/2014/main" val="115060594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947701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AU" i="1" dirty="0" smtClean="0"/>
              <a:t>Coexistence </a:t>
            </a:r>
            <a:r>
              <a:rPr lang="en-AU" i="1" dirty="0"/>
              <a:t>in 6 GHz License-Exempt </a:t>
            </a:r>
            <a:r>
              <a:rPr lang="en-AU" i="1" dirty="0" smtClean="0"/>
              <a:t>Spectrum”</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1665178"/>
              </p:ext>
            </p:extLst>
          </p:nvPr>
        </p:nvGraphicFramePr>
        <p:xfrm>
          <a:off x="685799" y="1981201"/>
          <a:ext cx="7858125" cy="32487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3-2: Coexistence </a:t>
                      </a:r>
                      <a:r>
                        <a:rPr lang="en-AU" sz="1400" i="1" dirty="0" smtClean="0"/>
                        <a:t>in 6 GHz License-Exempt Spectrum</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the principles and practical challenges for coexistence of RLAN technologies such as those developed by the IEEE and 3GPP applicable to 6 GHz license-exempt spectrum that is expected to be made available for RLANs in the near future. Both coexistence between RLANs and between RLANs and existing users (e.g., microwave/satellite services) of the spectrum are addressed. Experience 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u="none" strike="noStrike" dirty="0" smtClean="0">
                          <a:solidFill>
                            <a:srgbClr val="000000"/>
                          </a:solidFill>
                          <a:effectLst/>
                          <a:latin typeface="Arial" panose="020B0604020202020204" pitchFamily="34" charset="0"/>
                          <a:hlinkClick r:id="rId2"/>
                        </a:rPr>
                        <a:t>Coexistence in 6GHz License Exempt Spectrum</a:t>
                      </a:r>
                      <a:endParaRPr lang="en-AU" sz="1400" b="0" u="none" strike="noStrike" dirty="0" smtClean="0">
                        <a:solidFill>
                          <a:srgbClr val="000000"/>
                        </a:solidFill>
                        <a:effectLst/>
                        <a:latin typeface="Arial" panose="020B0604020202020204" pitchFamily="34" charset="0"/>
                      </a:endParaRPr>
                    </a:p>
                  </a:txBody>
                  <a:tcPr/>
                </a:tc>
                <a:extLst>
                  <a:ext uri="{0D108BD9-81ED-4DB2-BD59-A6C34878D82A}">
                    <a16:rowId xmlns:a16="http://schemas.microsoft.com/office/drawing/2014/main" val="240581727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89458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a:t>
            </a:r>
            <a:r>
              <a:rPr lang="en-AU" dirty="0" smtClean="0"/>
              <a:t>“</a:t>
            </a:r>
            <a:r>
              <a:rPr lang="en-AU" i="1" dirty="0"/>
              <a:t>LBT should remain the basis of fair &amp; efficient </a:t>
            </a:r>
            <a:r>
              <a:rPr lang="en-AU" i="1" dirty="0" smtClean="0"/>
              <a:t>coexistence …</a:t>
            </a:r>
            <a:r>
              <a:rPr lang="en-AU" dirty="0" smtClean="0"/>
              <a: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2691246"/>
              </p:ext>
            </p:extLst>
          </p:nvPr>
        </p:nvGraphicFramePr>
        <p:xfrm>
          <a:off x="685799" y="2133600"/>
          <a:ext cx="7858125" cy="40310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3-3: LBT </a:t>
                      </a:r>
                      <a:r>
                        <a:rPr lang="en-AU" sz="1400" i="1" dirty="0" smtClean="0">
                          <a:solidFill>
                            <a:schemeClr val="tx1"/>
                          </a:solidFill>
                        </a:rPr>
                        <a:t>should remain the basis of fair &amp; efficient coexistence in 6 GHz unlicensed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0">
                <a:tc>
                  <a:txBody>
                    <a:bodyPr/>
                    <a:lstStyle/>
                    <a:p>
                      <a:r>
                        <a:rPr lang="en-AU" sz="1400" b="1" dirty="0" smtClean="0"/>
                        <a:t>Timing</a:t>
                      </a:r>
                      <a:endParaRPr lang="en-AU" sz="1400" b="1" dirty="0"/>
                    </a:p>
                  </a:txBody>
                  <a:tcPr/>
                </a:tc>
                <a:tc>
                  <a:txBody>
                    <a:bodyPr/>
                    <a:lstStyle/>
                    <a:p>
                      <a:r>
                        <a:rPr lang="en-AU" sz="1400" dirty="0" smtClean="0">
                          <a:solidFill>
                            <a:schemeClr val="tx1"/>
                          </a:solidFill>
                        </a:rPr>
                        <a:t>1</a:t>
                      </a:r>
                      <a:r>
                        <a:rPr lang="en-AU" sz="1400" dirty="0" smtClean="0"/>
                        <a:t>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marL="0" lvl="0" indent="0">
                        <a:spcBef>
                          <a:spcPts val="700"/>
                        </a:spcBef>
                        <a:buFont typeface="Arial" panose="020B0604020202020204" pitchFamily="34" charset="0"/>
                        <a:buNone/>
                      </a:pPr>
                      <a:r>
                        <a:rPr lang="en-AU" sz="1400" b="0" dirty="0" smtClean="0"/>
                        <a:t>IEEE 802.11 WG &amp; 3GPP RAN need to work together on LBT based &amp; new rules for 6 GHz coexistence</a:t>
                      </a:r>
                      <a:endParaRPr lang="en-AU" sz="1400" b="0" i="0" dirty="0" smtClean="0">
                        <a:solidFill>
                          <a:schemeClr val="tx1"/>
                        </a:solidFill>
                      </a:endParaRPr>
                    </a:p>
                    <a:p>
                      <a:pPr marL="182563" lvl="0" indent="-182563">
                        <a:spcBef>
                          <a:spcPts val="700"/>
                        </a:spcBef>
                        <a:buFont typeface="Arial" panose="020B0604020202020204" pitchFamily="34" charset="0"/>
                        <a:buChar char="•"/>
                      </a:pPr>
                      <a:r>
                        <a:rPr lang="en-AU" sz="1400" i="0" dirty="0" smtClean="0">
                          <a:solidFill>
                            <a:schemeClr val="tx1"/>
                          </a:solidFill>
                        </a:rPr>
                        <a:t>After 20 years, Wi-Fi in unlicensed spectrum is a wildly successful $2T pa socio-economic phenomenon </a:t>
                      </a:r>
                    </a:p>
                    <a:p>
                      <a:pPr marL="182563" lvl="0" indent="-182563">
                        <a:spcBef>
                          <a:spcPts val="700"/>
                        </a:spcBef>
                        <a:buFont typeface="Arial" panose="020B0604020202020204" pitchFamily="34" charset="0"/>
                        <a:buChar char="•"/>
                      </a:pPr>
                      <a:r>
                        <a:rPr lang="en-AU" sz="1400" i="0" dirty="0" smtClean="0">
                          <a:solidFill>
                            <a:schemeClr val="tx1"/>
                          </a:solidFill>
                        </a:rPr>
                        <a:t>New cellular derived technologies threatened the future success of Wi-Fi &amp; 5 GHz unlicensed spectrum</a:t>
                      </a:r>
                    </a:p>
                    <a:p>
                      <a:pPr marL="182563" lvl="0" indent="-182563">
                        <a:spcBef>
                          <a:spcPts val="700"/>
                        </a:spcBef>
                        <a:buFont typeface="Arial" panose="020B0604020202020204" pitchFamily="34" charset="0"/>
                        <a:buChar char="•"/>
                      </a:pPr>
                      <a:r>
                        <a:rPr lang="en-AU" sz="1400" i="0" dirty="0" smtClean="0">
                          <a:solidFill>
                            <a:schemeClr val="tx1"/>
                          </a:solidFill>
                        </a:rPr>
                        <a:t>The threat to Wi-Fi &amp; 5 GHz unlicensed spectrum was mitigated (a bit) by the use of LBT by LAA/NR-U</a:t>
                      </a:r>
                    </a:p>
                    <a:p>
                      <a:pPr marL="182563" lvl="0" indent="-182563">
                        <a:spcBef>
                          <a:spcPts val="700"/>
                        </a:spcBef>
                        <a:buFont typeface="Arial" panose="020B0604020202020204" pitchFamily="34" charset="0"/>
                        <a:buChar char="•"/>
                      </a:pPr>
                      <a:r>
                        <a:rPr lang="en-AU" sz="1400" i="0" dirty="0" smtClean="0">
                          <a:solidFill>
                            <a:schemeClr val="tx1"/>
                          </a:solidFill>
                        </a:rPr>
                        <a:t>There is now a good case for working together on both LBT based &amp; new rules to achieve 6 GHz coexistence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LBT should remain the basis of fair and efficient coexistence in 6 GHz spectrum </a:t>
                      </a:r>
                      <a:endParaRPr lang="en-AU" sz="1100" dirty="0">
                        <a:solidFill>
                          <a:srgbClr val="FF0000"/>
                        </a:solidFill>
                      </a:endParaRPr>
                    </a:p>
                  </a:txBody>
                  <a:tcPr/>
                </a:tc>
                <a:extLst>
                  <a:ext uri="{0D108BD9-81ED-4DB2-BD59-A6C34878D82A}">
                    <a16:rowId xmlns:a16="http://schemas.microsoft.com/office/drawing/2014/main" val="948487194"/>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408671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Cablelabs</a:t>
            </a:r>
            <a:r>
              <a:rPr lang="en-AU" dirty="0" smtClean="0"/>
              <a:t> will present “</a:t>
            </a:r>
            <a:r>
              <a:rPr lang="nl-NL" i="1" dirty="0"/>
              <a:t>NR-U/Wi-Fi Coexistence in 5/6 GHz bands</a:t>
            </a:r>
            <a:r>
              <a:rPr lang="en-AU" i="1" dirty="0" smtClean="0"/>
              <a:t>”</a:t>
            </a: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1156439"/>
              </p:ext>
            </p:extLst>
          </p:nvPr>
        </p:nvGraphicFramePr>
        <p:xfrm>
          <a:off x="685799" y="1981201"/>
          <a:ext cx="7858125" cy="282205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i="1" dirty="0" smtClean="0"/>
                        <a:t>3-4: NR-U/Wi-Fi </a:t>
                      </a:r>
                      <a:r>
                        <a:rPr lang="nl-NL" sz="1400" i="1" dirty="0" smtClean="0"/>
                        <a:t>Coexistence in 5/6 GHz bands</a:t>
                      </a:r>
                      <a:endParaRPr lang="en-AU" sz="1400" i="1" dirty="0" smtClean="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Dorin Viorel (</a:t>
                      </a:r>
                      <a:r>
                        <a:rPr lang="en-AU" sz="1400" dirty="0" err="1" smtClean="0"/>
                        <a:t>Cablelabs</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IEEE and 3GPP are the major SDOs developing wireless standards for unlicensed spectra. Since the related access technologies (LAA LTE/NR and Wi-Fi) are intended for the same spectra, pro-active steps should be taken to optimize the coexistence of these technologies. The contribution represents the perspective of the major global MSOs (members of CableLabs) into the possible steps on optimizing the coexistences between Wi-Fi, LTE LAA and NR-U rolled out or intended to be rolled in the 5/6 GHz bands.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nl-NL" sz="1400" b="0" i="0" kern="1200" dirty="0" smtClean="0">
                          <a:solidFill>
                            <a:schemeClr val="dk1"/>
                          </a:solidFill>
                          <a:effectLst/>
                          <a:latin typeface="+mn-lt"/>
                          <a:ea typeface="+mn-ea"/>
                          <a:cs typeface="+mn-cs"/>
                          <a:hlinkClick r:id="rId2"/>
                        </a:rPr>
                        <a:t>NR-U/Wi-Fi Coexistence in 5/6 GHz bands</a:t>
                      </a:r>
                      <a:r>
                        <a:rPr lang="nl-NL" sz="1400" b="0" i="0" kern="1200" dirty="0" smtClean="0">
                          <a:solidFill>
                            <a:schemeClr val="dk1"/>
                          </a:solidFill>
                          <a:effectLst/>
                          <a:latin typeface="+mn-lt"/>
                          <a:ea typeface="+mn-ea"/>
                          <a:cs typeface="+mn-cs"/>
                        </a:rPr>
                        <a:t> </a:t>
                      </a:r>
                      <a:r>
                        <a:rPr lang="nl-NL" sz="1400" b="0" i="0" kern="1200" dirty="0" smtClean="0">
                          <a:solidFill>
                            <a:srgbClr val="FF0000"/>
                          </a:solidFill>
                          <a:effectLst/>
                          <a:latin typeface="+mn-lt"/>
                          <a:ea typeface="+mn-ea"/>
                          <a:cs typeface="+mn-cs"/>
                        </a:rPr>
                        <a:t>(waiting</a:t>
                      </a:r>
                      <a:r>
                        <a:rPr lang="nl-NL" sz="1400" b="0" i="0" kern="1200" baseline="0" dirty="0" smtClean="0">
                          <a:solidFill>
                            <a:srgbClr val="FF0000"/>
                          </a:solidFill>
                          <a:effectLst/>
                          <a:latin typeface="+mn-lt"/>
                          <a:ea typeface="+mn-ea"/>
                          <a:cs typeface="+mn-cs"/>
                        </a:rPr>
                        <a:t> for Dorothy to update)</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12910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Submitted: </a:t>
            </a:r>
            <a:r>
              <a:rPr lang="en-US" dirty="0"/>
              <a:t>Huawei</a:t>
            </a:r>
            <a:r>
              <a:rPr lang="en-AU" dirty="0" smtClean="0"/>
              <a:t> will present “</a:t>
            </a:r>
            <a:r>
              <a:rPr lang="en-US" i="1" dirty="0" smtClean="0"/>
              <a:t>Performance </a:t>
            </a:r>
            <a:r>
              <a:rPr lang="en-US" i="1" dirty="0"/>
              <a:t>evaluation of channel access mechanisms in 6 GHz </a:t>
            </a:r>
            <a:r>
              <a:rPr lang="en-US" i="1" dirty="0" smtClean="0"/>
              <a:t>spectrum”</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5642162"/>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3-5: Performance </a:t>
                      </a:r>
                      <a:r>
                        <a:rPr lang="en-AU" sz="1400" i="1" dirty="0" smtClean="0">
                          <a:solidFill>
                            <a:schemeClr val="tx1"/>
                          </a:solidFill>
                        </a:rPr>
                        <a:t>evaluation of channel access mechanisms in 6 GHz spectrum</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US" sz="1400" dirty="0" err="1" smtClean="0"/>
                        <a:t>Jiayin</a:t>
                      </a:r>
                      <a:r>
                        <a:rPr lang="en-US" sz="1400" dirty="0" smtClean="0"/>
                        <a:t> Zhang (Huawei)</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The authorities in US &amp; EU are soon going to open 6 GHz for unlicensed usage. This has attracted interest from both IEEE802.11 and 3GPP NR-U.  In NR-U Release 16 Study Item, the coexistence mechanisms between 802.11ax &amp; NR-U in 6 GHz were evaluated.  In this paper, we provide evaluation results for several channel access mechanisms in the coexistence scenarios, such as same or different ED threshold, with or without common preamble. In particular, this paper looks at the proposal discussed in 3GPP to adopt the same ED threshold for NR-U and Wi-Fi without common preamble from the perspective of user perceived throughput. Moreover, the channel access mechanism for wider operation bandwidth will also be discussed. Wideband LBT would be beneficial from implementation perspective considering the larger available bandwidth in 6 GHz band.</a:t>
                      </a:r>
                    </a:p>
                    <a:p>
                      <a:pPr>
                        <a:spcBef>
                          <a:spcPts val="700"/>
                        </a:spcBef>
                      </a:pPr>
                      <a:r>
                        <a:rPr lang="en-AU" sz="1400" dirty="0" smtClean="0">
                          <a:solidFill>
                            <a:schemeClr val="tx1"/>
                          </a:solidFill>
                        </a:rPr>
                        <a:t>Outline:</a:t>
                      </a:r>
                    </a:p>
                    <a:p>
                      <a:pPr marL="182563" indent="-182563">
                        <a:buFont typeface="Arial" panose="020B0604020202020204" pitchFamily="34" charset="0"/>
                        <a:buChar char="•"/>
                      </a:pPr>
                      <a:r>
                        <a:rPr lang="en-AU" sz="1400" dirty="0" smtClean="0">
                          <a:solidFill>
                            <a:schemeClr val="tx1"/>
                          </a:solidFill>
                        </a:rPr>
                        <a:t>Description of channel access mechanisms evaluated</a:t>
                      </a:r>
                    </a:p>
                    <a:p>
                      <a:pPr marL="182563" indent="-182563">
                        <a:buFont typeface="Arial" panose="020B0604020202020204" pitchFamily="34" charset="0"/>
                        <a:buChar char="•"/>
                      </a:pPr>
                      <a:r>
                        <a:rPr lang="en-AU" sz="1400" dirty="0" smtClean="0">
                          <a:solidFill>
                            <a:schemeClr val="tx1"/>
                          </a:solidFill>
                        </a:rPr>
                        <a:t>Evaluation assumptions and methodologies</a:t>
                      </a:r>
                    </a:p>
                    <a:p>
                      <a:pPr marL="182563" indent="-182563">
                        <a:buFont typeface="Arial" panose="020B0604020202020204" pitchFamily="34" charset="0"/>
                        <a:buChar char="•"/>
                      </a:pPr>
                      <a:r>
                        <a:rPr lang="en-AU" sz="1400" dirty="0" smtClean="0">
                          <a:solidFill>
                            <a:schemeClr val="tx1"/>
                          </a:solidFill>
                        </a:rPr>
                        <a:t>Results and conclusions</a:t>
                      </a:r>
                    </a:p>
                    <a:p>
                      <a:pPr marL="182563" indent="-182563">
                        <a:buFont typeface="Arial" panose="020B0604020202020204" pitchFamily="34" charset="0"/>
                        <a:buChar char="•"/>
                      </a:pPr>
                      <a:r>
                        <a:rPr lang="en-AU" sz="1400" dirty="0" smtClean="0">
                          <a:solidFill>
                            <a:schemeClr val="tx1"/>
                          </a:solidFill>
                        </a:rPr>
                        <a:t>Wideband LBT in 6 GHz</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Performance evaluation of channel </a:t>
                      </a:r>
                      <a:r>
                        <a:rPr lang="en-AU" sz="1400" b="0" i="0" kern="1200" dirty="0" err="1" smtClean="0">
                          <a:solidFill>
                            <a:schemeClr val="dk1"/>
                          </a:solidFill>
                          <a:effectLst/>
                          <a:latin typeface="+mn-lt"/>
                          <a:ea typeface="+mn-ea"/>
                          <a:cs typeface="+mn-cs"/>
                          <a:hlinkClick r:id="rId2"/>
                        </a:rPr>
                        <a:t>acccess</a:t>
                      </a:r>
                      <a:r>
                        <a:rPr lang="en-AU" sz="1400" b="0" i="0" kern="1200" dirty="0" smtClean="0">
                          <a:solidFill>
                            <a:schemeClr val="dk1"/>
                          </a:solidFill>
                          <a:effectLst/>
                          <a:latin typeface="+mn-lt"/>
                          <a:ea typeface="+mn-ea"/>
                          <a:cs typeface="+mn-cs"/>
                          <a:hlinkClick r:id="rId2"/>
                        </a:rPr>
                        <a:t> mechanisms in 6 GHz spectrum</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11162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Ericsson will present “</a:t>
            </a:r>
            <a:r>
              <a:rPr lang="en-US" i="1" dirty="0" smtClean="0"/>
              <a:t>Coexistence Mechanisms”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515124"/>
              </p:ext>
            </p:extLst>
          </p:nvPr>
        </p:nvGraphicFramePr>
        <p:xfrm>
          <a:off x="685800" y="1981201"/>
          <a:ext cx="7858126" cy="346213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t>3-6: Coexistence </a:t>
                      </a:r>
                      <a:r>
                        <a:rPr lang="en-AU" sz="1400" i="1" dirty="0" smtClean="0"/>
                        <a:t>Mechanisms</a:t>
                      </a:r>
                      <a:endParaRPr lang="en-AU" sz="1400" i="1" dirty="0"/>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Sorour Falahati</a:t>
                      </a:r>
                      <a:r>
                        <a:rPr lang="en-AU" sz="1400" baseline="0" dirty="0" smtClean="0"/>
                        <a:t> (</a:t>
                      </a:r>
                      <a:r>
                        <a:rPr lang="en-AU" sz="1400" dirty="0" smtClean="0"/>
                        <a:t>Ericsson)</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t>This paper discusses specific coexistence mechanisms and their impact on system performance addressing the effects of technology choices, operation modes and system parameters on overall performance. Different deployment environments are considered. Test and field results are used wherever possible to inform the discussion. Both co-channel and adjacent channel coexistence aspects are discussed. Key factors such as deployment densities and reuse factors and their relation to the impact of various coexistence mechanisms on system performance is addressed. The paper also considers the design principles of different RLAN technologies and their use of the discussed coexistence mechanisms for sharing in license-exempt spectrum.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Coexistence Mechanisms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59441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Submitted: </a:t>
            </a:r>
            <a:r>
              <a:rPr lang="en-AU" dirty="0" err="1"/>
              <a:t>Quantenna</a:t>
            </a:r>
            <a:r>
              <a:rPr lang="en-AU" dirty="0" smtClean="0"/>
              <a:t> will present “</a:t>
            </a:r>
            <a:r>
              <a:rPr lang="en-AU" i="1" dirty="0" smtClean="0"/>
              <a:t>Efficient </a:t>
            </a:r>
            <a:r>
              <a:rPr lang="en-AU" i="1" dirty="0"/>
              <a:t>and Fair Medium Sharing Enabled by a Common </a:t>
            </a:r>
            <a:r>
              <a:rPr lang="en-AU" i="1" dirty="0" smtClean="0"/>
              <a:t>Preamble”</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360760"/>
              </p:ext>
            </p:extLst>
          </p:nvPr>
        </p:nvGraphicFramePr>
        <p:xfrm>
          <a:off x="685799" y="1981201"/>
          <a:ext cx="7858125" cy="374650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3-7: Efficient </a:t>
                      </a:r>
                      <a:r>
                        <a:rPr lang="en-AU" sz="1400" i="1" dirty="0" smtClean="0">
                          <a:solidFill>
                            <a:schemeClr val="tx1"/>
                          </a:solidFill>
                        </a:rPr>
                        <a:t>and Fair Medium Sharing Enabled by a Common Preamble</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Imran Latif (</a:t>
                      </a:r>
                      <a:r>
                        <a:rPr lang="en-AU" sz="1400" dirty="0" err="1" smtClean="0"/>
                        <a:t>Quantenna</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12 min, no</a:t>
                      </a:r>
                      <a:r>
                        <a:rPr lang="en-AU" sz="1400" baseline="0" dirty="0" smtClean="0"/>
                        <a:t> Q&amp;A (part of panel session)</a:t>
                      </a:r>
                      <a:endParaRPr lang="en-AU" sz="1400" dirty="0" smtClean="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b="0" i="0" u="none" strike="noStrike" kern="1200" baseline="0" dirty="0" smtClean="0">
                          <a:solidFill>
                            <a:schemeClr val="dk1"/>
                          </a:solidFill>
                          <a:latin typeface="+mn-lt"/>
                          <a:ea typeface="+mn-ea"/>
                          <a:cs typeface="+mn-cs"/>
                        </a:rPr>
                        <a:t>A co-Existence mechanism between 3GPP (LTE) and IEEE (802.11) for the unlicensed 5GHz frequency band is currently defined in release 13 of 3GPP LTE standard. It utilizes listen-before-talk (LBT) access mechanism to gain the control of the medium before transmitting any data. The LBT mechanism uses energy detection (ED) to perform clear channel assessment (CCA) in order to avoid collisions and to fairly use the unlicensed wireless medium. FCC has recently issued an NPRM to make the 6 GHz band available for unlicensed use. With the opening of 6 GHz band in sight, it has become critical to address the co-existence issues between 3GPP and IEEE for this frequency band.</a:t>
                      </a:r>
                    </a:p>
                    <a:p>
                      <a:pPr>
                        <a:spcBef>
                          <a:spcPts val="700"/>
                        </a:spcBef>
                      </a:pPr>
                      <a:r>
                        <a:rPr lang="en-AU" sz="1400" b="0" i="0" u="none" strike="noStrike" kern="1200" baseline="0" dirty="0" smtClean="0">
                          <a:solidFill>
                            <a:schemeClr val="dk1"/>
                          </a:solidFill>
                          <a:latin typeface="+mn-lt"/>
                          <a:ea typeface="+mn-ea"/>
                          <a:cs typeface="+mn-cs"/>
                        </a:rPr>
                        <a:t>…</a:t>
                      </a:r>
                      <a:endParaRPr lang="en-AU" sz="1000" baseline="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Efficient and Fair Medium Sharing Enabled by a Common Preamble Presentation </a:t>
                      </a:r>
                      <a:r>
                        <a:rPr lang="en-AU" sz="1400" b="0" i="0" kern="1200" dirty="0" smtClean="0">
                          <a:solidFill>
                            <a:schemeClr val="dk1"/>
                          </a:solidFill>
                          <a:effectLst/>
                          <a:latin typeface="+mn-lt"/>
                          <a:ea typeface="+mn-ea"/>
                          <a:cs typeface="+mn-cs"/>
                        </a:rPr>
                        <a:t> and </a:t>
                      </a:r>
                      <a:r>
                        <a:rPr lang="en-AU" sz="1400" b="0" i="0" kern="1200" dirty="0" smtClean="0">
                          <a:solidFill>
                            <a:schemeClr val="dk1"/>
                          </a:solidFill>
                          <a:effectLst/>
                          <a:latin typeface="+mn-lt"/>
                          <a:ea typeface="+mn-ea"/>
                          <a:cs typeface="+mn-cs"/>
                          <a:hlinkClick r:id="rId3"/>
                        </a:rPr>
                        <a:t>Paper</a:t>
                      </a:r>
                      <a:endParaRPr lang="en-AU" sz="1400" dirty="0">
                        <a:solidFill>
                          <a:srgbClr val="FF0000"/>
                        </a:solidFill>
                      </a:endParaRPr>
                    </a:p>
                  </a:txBody>
                  <a:tcPr/>
                </a:tc>
                <a:extLst>
                  <a:ext uri="{0D108BD9-81ED-4DB2-BD59-A6C34878D82A}">
                    <a16:rowId xmlns:a16="http://schemas.microsoft.com/office/drawing/2014/main" val="246131752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617671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Orange will present “</a:t>
            </a:r>
            <a:r>
              <a:rPr lang="en-AU" i="1" dirty="0"/>
              <a:t>Orange view on co-existence between NR-U and Wi-Fi”</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331763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3-8: Orange </a:t>
                      </a:r>
                      <a:r>
                        <a:rPr lang="en-AU" sz="1400" i="1" dirty="0" smtClean="0">
                          <a:solidFill>
                            <a:schemeClr val="tx1"/>
                          </a:solidFill>
                        </a:rPr>
                        <a:t>view on co-existence between NR-U and Wi-Fi</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Benoit Graves (Orange)</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GB" sz="1400" kern="1200" dirty="0" smtClean="0">
                          <a:solidFill>
                            <a:schemeClr val="dk1"/>
                          </a:solidFill>
                          <a:effectLst/>
                          <a:latin typeface="+mn-lt"/>
                          <a:ea typeface="+mn-ea"/>
                          <a:cs typeface="+mn-cs"/>
                        </a:rPr>
                        <a:t>This presentation will give an operator perspective on the interest to have a common pre-amble for NR-U and Wi-Fi. Orange is a convergent operator in a large number of countries, operating both mobile networks and Wi-Fi operations.</a:t>
                      </a:r>
                      <a:endParaRPr lang="en-AU" sz="1400" kern="1200" dirty="0" smtClean="0">
                        <a:solidFill>
                          <a:schemeClr val="dk1"/>
                        </a:solidFill>
                        <a:effectLst/>
                        <a:latin typeface="+mn-lt"/>
                        <a:ea typeface="+mn-ea"/>
                        <a:cs typeface="+mn-cs"/>
                      </a:endParaRPr>
                    </a:p>
                    <a:p>
                      <a:r>
                        <a:rPr lang="en-GB" sz="1400" kern="1200" dirty="0" smtClean="0">
                          <a:solidFill>
                            <a:schemeClr val="dk1"/>
                          </a:solidFill>
                          <a:effectLst/>
                          <a:latin typeface="+mn-lt"/>
                          <a:ea typeface="+mn-ea"/>
                          <a:cs typeface="+mn-cs"/>
                        </a:rPr>
                        <a:t>Introduction of unlicensed 3GPP technologies is seen as an opportunity for an MNO, but a risk for legacy WLAN deployments. Optimized co-existence between the two systems is critical to the success of both technologies, the use of a common pre-amble for channel access (together with Energy detection) is the best solution to secure fairness between the systems in any deployment scenario</a:t>
                      </a:r>
                      <a:endParaRPr lang="en-AU" sz="140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the interest of a common preamble between NR-U and Wi-Fi</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93792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Sponsors: a big thank you to the three major sponsors of today’s </a:t>
            </a:r>
            <a:r>
              <a:rPr lang="en-AU" i="1" dirty="0" smtClean="0"/>
              <a:t>Coexistence Workshop</a:t>
            </a:r>
            <a:endParaRPr lang="en-AU" i="1"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a:t>
            </a:fld>
            <a:endParaRPr lang="en-US"/>
          </a:p>
        </p:txBody>
      </p:sp>
      <p:pic>
        <p:nvPicPr>
          <p:cNvPr id="49154" name="Picture 2" descr="HPE Aruba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8" y="2152253"/>
            <a:ext cx="28670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Quantenn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478" y="2172494"/>
            <a:ext cx="4461122" cy="951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01728" y="4114800"/>
            <a:ext cx="2095500" cy="2181225"/>
          </a:xfrm>
          <a:prstGeom prst="rect">
            <a:avLst/>
          </a:prstGeom>
        </p:spPr>
      </p:pic>
      <p:sp>
        <p:nvSpPr>
          <p:cNvPr id="7" name="TextBox 6"/>
          <p:cNvSpPr txBox="1"/>
          <p:nvPr/>
        </p:nvSpPr>
        <p:spPr>
          <a:xfrm>
            <a:off x="6248400" y="4590871"/>
            <a:ext cx="1399742" cy="1200329"/>
          </a:xfrm>
          <a:prstGeom prst="rect">
            <a:avLst/>
          </a:prstGeom>
          <a:noFill/>
        </p:spPr>
        <p:txBody>
          <a:bodyPr wrap="none" rtlCol="0">
            <a:spAutoFit/>
          </a:bodyPr>
          <a:lstStyle/>
          <a:p>
            <a:r>
              <a:rPr lang="en-AU" sz="2400" b="1" dirty="0" smtClean="0">
                <a:solidFill>
                  <a:schemeClr val="accent2"/>
                </a:solidFill>
                <a:latin typeface="+mj-lt"/>
              </a:rPr>
              <a:t>The</a:t>
            </a:r>
          </a:p>
          <a:p>
            <a:r>
              <a:rPr lang="en-AU" sz="2400" b="1" dirty="0" smtClean="0">
                <a:solidFill>
                  <a:schemeClr val="accent2"/>
                </a:solidFill>
                <a:latin typeface="+mj-lt"/>
              </a:rPr>
              <a:t>wireless</a:t>
            </a:r>
            <a:br>
              <a:rPr lang="en-AU" sz="2400" b="1" dirty="0" smtClean="0">
                <a:solidFill>
                  <a:schemeClr val="accent2"/>
                </a:solidFill>
                <a:latin typeface="+mj-lt"/>
              </a:rPr>
            </a:br>
            <a:r>
              <a:rPr lang="en-AU" sz="2400" b="1" dirty="0" smtClean="0">
                <a:solidFill>
                  <a:schemeClr val="accent2"/>
                </a:solidFill>
                <a:latin typeface="+mj-lt"/>
              </a:rPr>
              <a:t>bits</a:t>
            </a:r>
            <a:endParaRPr lang="en-AU" sz="2400" b="1" dirty="0">
              <a:solidFill>
                <a:schemeClr val="accent2"/>
              </a:solidFill>
              <a:latin typeface="+mj-lt"/>
            </a:endParaRPr>
          </a:p>
        </p:txBody>
      </p:sp>
      <p:cxnSp>
        <p:nvCxnSpPr>
          <p:cNvPr id="9" name="Straight Arrow Connector 8"/>
          <p:cNvCxnSpPr>
            <a:stCxn id="7" idx="1"/>
          </p:cNvCxnSpPr>
          <p:nvPr/>
        </p:nvCxnSpPr>
        <p:spPr bwMode="auto">
          <a:xfrm flipH="1">
            <a:off x="5334000" y="5191036"/>
            <a:ext cx="914400" cy="14376"/>
          </a:xfrm>
          <a:prstGeom prst="straightConnector1">
            <a:avLst/>
          </a:prstGeom>
          <a:solidFill>
            <a:schemeClr val="accent1"/>
          </a:solidFill>
          <a:ln w="76200" cap="flat" cmpd="sng" algn="ctr">
            <a:solidFill>
              <a:schemeClr val="accent2"/>
            </a:solidFill>
            <a:prstDash val="solid"/>
            <a:round/>
            <a:headEnd type="none" w="sm" len="sm"/>
            <a:tailEnd type="triangle"/>
          </a:ln>
          <a:effectLst/>
        </p:spPr>
      </p:cxnSp>
    </p:spTree>
    <p:extLst>
      <p:ext uri="{BB962C8B-B14F-4D97-AF65-F5344CB8AC3E}">
        <p14:creationId xmlns:p14="http://schemas.microsoft.com/office/powerpoint/2010/main" val="1906552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a common preamble between Wi-Fi and </a:t>
            </a:r>
            <a:r>
              <a:rPr lang="en-AU" i="1" dirty="0" smtClean="0"/>
              <a:t>NR-U”</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3386343"/>
              </p:ext>
            </p:extLst>
          </p:nvPr>
        </p:nvGraphicFramePr>
        <p:xfrm>
          <a:off x="685799" y="1981201"/>
          <a:ext cx="7858125" cy="342657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3-9: On </a:t>
                      </a:r>
                      <a:r>
                        <a:rPr lang="en-AU" sz="1400" i="1" dirty="0" smtClean="0">
                          <a:solidFill>
                            <a:schemeClr val="tx1"/>
                          </a:solidFill>
                        </a:rPr>
                        <a:t>a common preamble between Wi-Fi and NR-U</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and NR-U may be deployed in close proximity. So, it is important that they coexist well. Similarity in channel access is critical for good coexistence.  </a:t>
                      </a:r>
                    </a:p>
                    <a:p>
                      <a:pPr>
                        <a:spcBef>
                          <a:spcPts val="700"/>
                        </a:spcBef>
                      </a:pPr>
                      <a:r>
                        <a:rPr lang="en-AU" sz="1400" dirty="0" smtClean="0">
                          <a:solidFill>
                            <a:schemeClr val="tx1"/>
                          </a:solidFill>
                        </a:rPr>
                        <a:t>A basic step in channel access is for a device to determine if the channel is idle i.e. there are no ongoing transmissions, before it decides to transmit. Wi-Fi checks this by looking for a known signature (called a “preamble”) that is prefixed to all Wi-Fi transmissions. This procedure is referred to as Preamble Detection. NR-U checks for an idle channel by measuring the total received energy in the channel and comparing it to a predetermined threshold. This is known as Energy Detection.</a:t>
                      </a:r>
                    </a:p>
                    <a:p>
                      <a:pPr>
                        <a:spcBef>
                          <a:spcPts val="700"/>
                        </a:spcBef>
                      </a:pPr>
                      <a:r>
                        <a:rPr lang="en-AU" sz="1400" dirty="0" smtClean="0">
                          <a:solidFill>
                            <a:schemeClr val="tx1"/>
                          </a:solidFill>
                        </a:rPr>
                        <a:t>We discuss the merits and feasibility of both these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On a common preamble between Wi-Fi and NR-U</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4499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a:t>IITP RAS</a:t>
            </a:r>
            <a:r>
              <a:rPr lang="en-AU" dirty="0" smtClean="0"/>
              <a:t> will present “</a:t>
            </a:r>
            <a:r>
              <a:rPr lang="en-AU" i="1" dirty="0" smtClean="0"/>
              <a:t>Collision </a:t>
            </a:r>
            <a:r>
              <a:rPr lang="en-AU" i="1" dirty="0"/>
              <a:t>Detection for Fair LAA/Wi-Fi </a:t>
            </a:r>
            <a:r>
              <a:rPr lang="en-AU" i="1" dirty="0" smtClean="0"/>
              <a:t>Coexistence”</a:t>
            </a:r>
            <a:r>
              <a:rPr lang="en-AU" dirty="0">
                <a:solidFill>
                  <a:schemeClr val="accent6"/>
                </a:solidFill>
              </a:rPr>
              <a:t/>
            </a:r>
            <a:br>
              <a:rPr lang="en-AU" dirty="0">
                <a:solidFill>
                  <a:schemeClr val="accent6"/>
                </a:solidFill>
              </a:rPr>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590699"/>
              </p:ext>
            </p:extLst>
          </p:nvPr>
        </p:nvGraphicFramePr>
        <p:xfrm>
          <a:off x="685799" y="1981201"/>
          <a:ext cx="7858125" cy="20575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3-10: Collision </a:t>
                      </a:r>
                      <a:r>
                        <a:rPr lang="en-AU" sz="1400" i="1" dirty="0" smtClean="0">
                          <a:solidFill>
                            <a:schemeClr val="tx1"/>
                          </a:solidFill>
                        </a:rPr>
                        <a:t>Detection for Fair LAA/Wi-Fi Coexistence</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Vyacheslav Loginov (IITP RAS)</a:t>
                      </a:r>
                      <a:endParaRPr lang="en-AU" sz="1400" dirty="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rgbClr val="FF0000"/>
                          </a:solidFill>
                        </a:rPr>
                        <a:t>In our work, we propose a modification of channel access rules of LTE-LAA/NR-U in order to achieve fairness with Wi-Fi deployments.</a:t>
                      </a:r>
                      <a:r>
                        <a:rPr lang="en-AU" sz="1400" baseline="0" dirty="0" smtClean="0">
                          <a:solidFill>
                            <a:srgbClr val="FF0000"/>
                          </a:solidFill>
                        </a:rPr>
                        <a:t> ...</a:t>
                      </a:r>
                    </a:p>
                    <a:p>
                      <a:pPr>
                        <a:spcBef>
                          <a:spcPts val="700"/>
                        </a:spcBef>
                      </a:pPr>
                      <a:r>
                        <a:rPr lang="en-AU" sz="1400" baseline="0" dirty="0" smtClean="0">
                          <a:solidFill>
                            <a:srgbClr val="FF0000"/>
                          </a:solidFill>
                        </a:rPr>
                        <a:t>Asked to provide shorter abstract and reminded of deadline on 24 June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Asked again on 8 July</a:t>
                      </a:r>
                      <a:endParaRPr lang="en-AU" sz="14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95220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AT&amp;T will present “</a:t>
            </a:r>
            <a:r>
              <a:rPr lang="en-AU" i="1" dirty="0" smtClean="0"/>
              <a:t>Common </a:t>
            </a:r>
            <a:r>
              <a:rPr lang="en-AU" i="1" dirty="0"/>
              <a:t>Preamble Design in the 6 GHz Band – Merits and </a:t>
            </a:r>
            <a:r>
              <a:rPr lang="en-AU" i="1" dirty="0" smtClean="0"/>
              <a:t>Challenges”</a:t>
            </a:r>
            <a:endParaRPr lang="en-AU"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581632"/>
              </p:ext>
            </p:extLst>
          </p:nvPr>
        </p:nvGraphicFramePr>
        <p:xfrm>
          <a:off x="685800" y="1981201"/>
          <a:ext cx="7772400" cy="367549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3-11: Common </a:t>
                      </a:r>
                      <a:r>
                        <a:rPr lang="en-AU" sz="1400" i="1" dirty="0" smtClean="0">
                          <a:solidFill>
                            <a:schemeClr val="tx1"/>
                          </a:solidFill>
                        </a:rPr>
                        <a:t>Preamble Design in the 6 GHz Band – Merits and Challenges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kern="1200" dirty="0" smtClean="0">
                          <a:solidFill>
                            <a:schemeClr val="dk1"/>
                          </a:solidFill>
                          <a:effectLst/>
                          <a:latin typeface="+mn-lt"/>
                          <a:ea typeface="+mn-ea"/>
                          <a:cs typeface="+mn-cs"/>
                        </a:rPr>
                        <a:t>Arun Ghosh </a:t>
                      </a:r>
                      <a:r>
                        <a:rPr lang="en-AU" sz="1400" dirty="0" smtClean="0"/>
                        <a:t>(AT&amp;T)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12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This paper proposes a common channel access procedure, and specifically a common preamble design for 3GPP and IEEE 802.11 technologies in the 6 GHz band. This paper also discusses benefits and challenges of a common preamble including designs based on the IEEE 802.11ax preamble or a common new preamble. Special emphasis will be given to the fact that these are different radio technologies under the umbrella of different standards developing organizations (SDOs). While the paper focuses on the 6 GHz band, remedies for the 5 GHz band are addressed including adoption of the legacy Wi-Fi preamble by NR-U (New Radio – Unlicensed) with the dual ED/PD (Energy Detection/ Preamble Detection) mechanism as an option. In case the preamble detection is optional, the paper addresses the use of the same threshold for ED only channel access procedures.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i="0" dirty="0" smtClean="0">
                          <a:solidFill>
                            <a:schemeClr val="tx1"/>
                          </a:solidFill>
                          <a:hlinkClick r:id="rId2"/>
                        </a:rPr>
                        <a:t>Common Preamble Design in the 6 GHz Band – Merits and Challenges</a:t>
                      </a:r>
                      <a:endParaRPr lang="en-AU" sz="1400" i="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46631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799" y="981075"/>
            <a:ext cx="7858125" cy="5343525"/>
          </a:xfrm>
          <a:prstGeom prst="rect">
            <a:avLst/>
          </a:prstGeom>
        </p:spPr>
      </p:pic>
      <p:sp>
        <p:nvSpPr>
          <p:cNvPr id="2" name="Content Placeholder 1"/>
          <p:cNvSpPr>
            <a:spLocks noGrp="1"/>
          </p:cNvSpPr>
          <p:nvPr>
            <p:ph idx="1"/>
          </p:nvPr>
        </p:nvSpPr>
        <p:spPr/>
        <p:txBody>
          <a:bodyPr/>
          <a:lstStyle/>
          <a:p>
            <a:r>
              <a:rPr lang="en-AU" sz="6600" dirty="0" smtClean="0">
                <a:solidFill>
                  <a:srgbClr val="FF0000"/>
                </a:solidFill>
              </a:rPr>
              <a:t>Dinner break</a:t>
            </a:r>
            <a:endParaRPr lang="en-AU" sz="6600"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944703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genda </a:t>
            </a:r>
            <a:r>
              <a:rPr lang="en-AU" dirty="0"/>
              <a:t>for </a:t>
            </a:r>
            <a:r>
              <a:rPr lang="en-AU" i="1" dirty="0"/>
              <a:t>Coexistence </a:t>
            </a:r>
            <a:r>
              <a:rPr lang="en-AU" i="1" dirty="0" smtClean="0"/>
              <a:t>Workshop</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9" name="Table 8"/>
          <p:cNvGraphicFramePr>
            <a:graphicFrameLocks noGrp="1"/>
          </p:cNvGraphicFramePr>
          <p:nvPr/>
        </p:nvGraphicFramePr>
        <p:xfrm>
          <a:off x="685800" y="2794000"/>
          <a:ext cx="7858125" cy="2026920"/>
        </p:xfrm>
        <a:graphic>
          <a:graphicData uri="http://schemas.openxmlformats.org/drawingml/2006/table">
            <a:tbl>
              <a:tblPr firstRow="1" bandRow="1">
                <a:tableStyleId>{21E4AEA4-8DFA-4A89-87EB-49C32662AFE0}</a:tableStyleId>
              </a:tblPr>
              <a:tblGrid>
                <a:gridCol w="548632">
                  <a:extLst>
                    <a:ext uri="{9D8B030D-6E8A-4147-A177-3AD203B41FA5}">
                      <a16:colId xmlns:a16="http://schemas.microsoft.com/office/drawing/2014/main" val="1117058173"/>
                    </a:ext>
                  </a:extLst>
                </a:gridCol>
                <a:gridCol w="2727968">
                  <a:extLst>
                    <a:ext uri="{9D8B030D-6E8A-4147-A177-3AD203B41FA5}">
                      <a16:colId xmlns:a16="http://schemas.microsoft.com/office/drawing/2014/main" val="2415768019"/>
                    </a:ext>
                  </a:extLst>
                </a:gridCol>
                <a:gridCol w="4581525">
                  <a:extLst>
                    <a:ext uri="{9D8B030D-6E8A-4147-A177-3AD203B41FA5}">
                      <a16:colId xmlns:a16="http://schemas.microsoft.com/office/drawing/2014/main" val="612184084"/>
                    </a:ext>
                  </a:extLst>
                </a:gridCol>
              </a:tblGrid>
              <a:tr h="370840">
                <a:tc>
                  <a:txBody>
                    <a:bodyPr/>
                    <a:lstStyle/>
                    <a:p>
                      <a:r>
                        <a:rPr lang="en-AU" dirty="0" smtClean="0"/>
                        <a:t>#</a:t>
                      </a:r>
                      <a:endParaRPr lang="en-AU" dirty="0"/>
                    </a:p>
                  </a:txBody>
                  <a:tcPr/>
                </a:tc>
                <a:tc>
                  <a:txBody>
                    <a:bodyPr/>
                    <a:lstStyle/>
                    <a:p>
                      <a:r>
                        <a:rPr lang="en-AU" dirty="0" smtClean="0"/>
                        <a:t>Topic</a:t>
                      </a:r>
                      <a:endParaRPr lang="en-AU" dirty="0"/>
                    </a:p>
                  </a:txBody>
                  <a:tcPr/>
                </a:tc>
                <a:tc>
                  <a:txBody>
                    <a:bodyPr/>
                    <a:lstStyle/>
                    <a:p>
                      <a:r>
                        <a:rPr lang="en-AU" dirty="0" smtClean="0"/>
                        <a:t>Chair</a:t>
                      </a:r>
                      <a:endParaRPr lang="en-AU" dirty="0"/>
                    </a:p>
                  </a:txBody>
                  <a:tcPr/>
                </a:tc>
                <a:extLst>
                  <a:ext uri="{0D108BD9-81ED-4DB2-BD59-A6C34878D82A}">
                    <a16:rowId xmlns:a16="http://schemas.microsoft.com/office/drawing/2014/main" val="1833753013"/>
                  </a:ext>
                </a:extLst>
              </a:tr>
              <a:tr h="370840">
                <a:tc>
                  <a:txBody>
                    <a:bodyPr/>
                    <a:lstStyle/>
                    <a:p>
                      <a:r>
                        <a:rPr lang="en-AU" b="0" dirty="0" smtClean="0"/>
                        <a:t>0</a:t>
                      </a:r>
                      <a:endParaRPr lang="en-AU" b="0" dirty="0"/>
                    </a:p>
                  </a:txBody>
                  <a:tcPr anchor="ctr">
                    <a:solidFill>
                      <a:schemeClr val="accent2">
                        <a:lumMod val="20000"/>
                        <a:lumOff val="80000"/>
                      </a:schemeClr>
                    </a:solidFill>
                  </a:tcPr>
                </a:tc>
                <a:tc>
                  <a:txBody>
                    <a:bodyPr/>
                    <a:lstStyle/>
                    <a:p>
                      <a:r>
                        <a:rPr lang="en-AU" b="0" dirty="0" smtClean="0"/>
                        <a:t>Welcome &amp; logistics</a:t>
                      </a:r>
                      <a:endParaRPr lang="en-AU" b="0" dirty="0"/>
                    </a:p>
                  </a:txBody>
                  <a:tcPr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Andrew Myles</a:t>
                      </a:r>
                      <a:br>
                        <a:rPr lang="en-AU" dirty="0" smtClean="0"/>
                      </a:br>
                      <a:r>
                        <a:rPr lang="en-AU" dirty="0" smtClean="0"/>
                        <a:t>(IEEE 802.11 Coexistence SC Chair, Cisco)</a:t>
                      </a:r>
                    </a:p>
                  </a:txBody>
                  <a:tcPr anchor="ctr">
                    <a:solidFill>
                      <a:schemeClr val="accent2">
                        <a:lumMod val="20000"/>
                        <a:lumOff val="80000"/>
                      </a:schemeClr>
                    </a:solidFill>
                  </a:tcPr>
                </a:tc>
                <a:extLst>
                  <a:ext uri="{0D108BD9-81ED-4DB2-BD59-A6C34878D82A}">
                    <a16:rowId xmlns:a16="http://schemas.microsoft.com/office/drawing/2014/main" val="2871491395"/>
                  </a:ext>
                </a:extLst>
              </a:tr>
              <a:tr h="370840">
                <a:tc>
                  <a:txBody>
                    <a:bodyPr/>
                    <a:lstStyle/>
                    <a:p>
                      <a:r>
                        <a:rPr lang="en-AU" b="0" dirty="0" smtClean="0"/>
                        <a:t>1</a:t>
                      </a:r>
                      <a:endParaRPr lang="en-AU" b="0" dirty="0"/>
                    </a:p>
                  </a:txBody>
                  <a:tcPr anchor="ctr">
                    <a:solidFill>
                      <a:schemeClr val="accent2">
                        <a:lumMod val="20000"/>
                        <a:lumOff val="80000"/>
                      </a:schemeClr>
                    </a:solidFill>
                  </a:tcPr>
                </a:tc>
                <a:tc>
                  <a:txBody>
                    <a:bodyPr/>
                    <a:lstStyle/>
                    <a:p>
                      <a:r>
                        <a:rPr lang="en-AU" b="0" dirty="0" smtClean="0"/>
                        <a:t>Invited papers</a:t>
                      </a:r>
                      <a:endParaRPr lang="en-AU" b="0" dirty="0"/>
                    </a:p>
                  </a:txBody>
                  <a:tcPr anchor="ctr">
                    <a:solidFill>
                      <a:schemeClr val="accent2">
                        <a:lumMod val="20000"/>
                        <a:lumOff val="80000"/>
                      </a:schemeClr>
                    </a:solidFill>
                  </a:tcPr>
                </a:tc>
                <a:tc vMerge="1">
                  <a:txBody>
                    <a:bodyPr/>
                    <a:lstStyle/>
                    <a:p>
                      <a:endParaRPr lang="en-AU" dirty="0"/>
                    </a:p>
                  </a:txBody>
                  <a:tcPr/>
                </a:tc>
                <a:extLst>
                  <a:ext uri="{0D108BD9-81ED-4DB2-BD59-A6C34878D82A}">
                    <a16:rowId xmlns:a16="http://schemas.microsoft.com/office/drawing/2014/main" val="3552408528"/>
                  </a:ext>
                </a:extLst>
              </a:tr>
              <a:tr h="370840">
                <a:tc>
                  <a:txBody>
                    <a:bodyPr/>
                    <a:lstStyle/>
                    <a:p>
                      <a:r>
                        <a:rPr lang="en-AU" b="0" dirty="0" smtClean="0"/>
                        <a:t>2</a:t>
                      </a:r>
                      <a:endParaRPr lang="en-AU" b="0" dirty="0"/>
                    </a:p>
                  </a:txBody>
                  <a:tcPr anchor="ctr">
                    <a:solidFill>
                      <a:schemeClr val="accent2">
                        <a:lumMod val="20000"/>
                        <a:lumOff val="80000"/>
                      </a:schemeClr>
                    </a:solidFill>
                  </a:tcPr>
                </a:tc>
                <a:tc>
                  <a:txBody>
                    <a:bodyPr/>
                    <a:lstStyle/>
                    <a:p>
                      <a:r>
                        <a:rPr lang="en-AU" b="0" dirty="0" smtClean="0"/>
                        <a:t>Deployment experience</a:t>
                      </a:r>
                      <a:endParaRPr lang="en-AU" b="0" dirty="0"/>
                    </a:p>
                  </a:txBody>
                  <a:tcPr marR="0"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Dorothy Stanley</a:t>
                      </a:r>
                      <a:br>
                        <a:rPr lang="en-AU" dirty="0" smtClean="0"/>
                      </a:br>
                      <a:r>
                        <a:rPr lang="en-AU" dirty="0" smtClean="0"/>
                        <a:t>(IEEE 802.11 WG Chair, HPE)</a:t>
                      </a:r>
                    </a:p>
                  </a:txBody>
                  <a:tcPr anchor="ctr">
                    <a:solidFill>
                      <a:schemeClr val="accent2">
                        <a:lumMod val="20000"/>
                        <a:lumOff val="80000"/>
                      </a:schemeClr>
                    </a:solidFill>
                  </a:tcPr>
                </a:tc>
                <a:extLst>
                  <a:ext uri="{0D108BD9-81ED-4DB2-BD59-A6C34878D82A}">
                    <a16:rowId xmlns:a16="http://schemas.microsoft.com/office/drawing/2014/main" val="1333148119"/>
                  </a:ext>
                </a:extLst>
              </a:tr>
              <a:tr h="370840">
                <a:tc>
                  <a:txBody>
                    <a:bodyPr/>
                    <a:lstStyle/>
                    <a:p>
                      <a:r>
                        <a:rPr lang="en-AU" b="1" dirty="0" smtClean="0"/>
                        <a:t>3</a:t>
                      </a:r>
                      <a:endParaRPr lang="en-AU" b="1" dirty="0"/>
                    </a:p>
                  </a:txBody>
                  <a:tcPr anchor="ctr">
                    <a:solidFill>
                      <a:schemeClr val="accent2">
                        <a:lumMod val="20000"/>
                        <a:lumOff val="80000"/>
                      </a:schemeClr>
                    </a:solidFill>
                  </a:tcPr>
                </a:tc>
                <a:tc>
                  <a:txBody>
                    <a:bodyPr/>
                    <a:lstStyle/>
                    <a:p>
                      <a:r>
                        <a:rPr lang="en-AU" b="1" dirty="0" smtClean="0"/>
                        <a:t>Coexistence</a:t>
                      </a:r>
                      <a:r>
                        <a:rPr lang="en-AU" b="1" baseline="0" dirty="0" smtClean="0"/>
                        <a:t> topics</a:t>
                      </a:r>
                      <a:endParaRPr lang="en-AU" b="1" dirty="0"/>
                    </a:p>
                  </a:txBody>
                  <a:tcPr anchor="ctr">
                    <a:solidFill>
                      <a:schemeClr val="accent2">
                        <a:lumMod val="20000"/>
                        <a:lumOff val="80000"/>
                      </a:schemeClr>
                    </a:solidFill>
                  </a:tcPr>
                </a:tc>
                <a:tc vMerge="1">
                  <a:txBody>
                    <a:bodyPr/>
                    <a:lstStyle/>
                    <a:p>
                      <a:endParaRPr lang="en-AU" dirty="0"/>
                    </a:p>
                  </a:txBody>
                  <a:tcPr>
                    <a:solidFill>
                      <a:schemeClr val="accent2">
                        <a:lumMod val="20000"/>
                        <a:lumOff val="80000"/>
                      </a:schemeClr>
                    </a:solidFill>
                  </a:tcPr>
                </a:tc>
                <a:extLst>
                  <a:ext uri="{0D108BD9-81ED-4DB2-BD59-A6C34878D82A}">
                    <a16:rowId xmlns:a16="http://schemas.microsoft.com/office/drawing/2014/main" val="984209239"/>
                  </a:ext>
                </a:extLst>
              </a:tr>
            </a:tbl>
          </a:graphicData>
        </a:graphic>
      </p:graphicFrame>
    </p:spTree>
    <p:extLst>
      <p:ext uri="{BB962C8B-B14F-4D97-AF65-F5344CB8AC3E}">
        <p14:creationId xmlns:p14="http://schemas.microsoft.com/office/powerpoint/2010/main" val="69935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3-P1: Panel </a:t>
            </a:r>
            <a:r>
              <a:rPr lang="en-AU" dirty="0" smtClean="0"/>
              <a:t>on “common preambles”</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 (HP Enterprise)</a:t>
            </a:r>
          </a:p>
          <a:p>
            <a:r>
              <a:rPr lang="en-AU" dirty="0" smtClean="0"/>
              <a:t>Participants</a:t>
            </a:r>
          </a:p>
          <a:p>
            <a:pPr lvl="1"/>
            <a:r>
              <a:rPr lang="en-AU" dirty="0"/>
              <a:t>Sorour Falahati (Ericsson)</a:t>
            </a:r>
          </a:p>
          <a:p>
            <a:pPr lvl="1"/>
            <a:r>
              <a:rPr lang="en-AU" dirty="0" smtClean="0"/>
              <a:t>Ralf </a:t>
            </a:r>
            <a:r>
              <a:rPr lang="en-AU" dirty="0"/>
              <a:t>Bendlin (AT&amp;T</a:t>
            </a:r>
            <a:r>
              <a:rPr lang="en-AU" dirty="0" smtClean="0"/>
              <a:t>)</a:t>
            </a:r>
          </a:p>
          <a:p>
            <a:pPr lvl="1"/>
            <a:r>
              <a:rPr lang="en-AU" dirty="0"/>
              <a:t>Vyacheslav Loginov (IITP RAS</a:t>
            </a:r>
            <a:r>
              <a:rPr lang="en-AU" dirty="0" smtClean="0"/>
              <a:t>)</a:t>
            </a:r>
          </a:p>
          <a:p>
            <a:pPr lvl="1"/>
            <a:r>
              <a:rPr lang="en-AU" dirty="0"/>
              <a:t>Sindhu Verma (Broadcom</a:t>
            </a:r>
            <a:r>
              <a:rPr lang="en-AU" dirty="0" smtClean="0"/>
              <a:t>)</a:t>
            </a:r>
          </a:p>
          <a:p>
            <a:pPr lvl="1"/>
            <a:r>
              <a:rPr lang="en-AU" dirty="0"/>
              <a:t>Benoit Graves (Orange</a:t>
            </a:r>
            <a:r>
              <a:rPr lang="en-AU" dirty="0" smtClean="0"/>
              <a:t>)</a:t>
            </a:r>
          </a:p>
          <a:p>
            <a:pPr lvl="1"/>
            <a:r>
              <a:rPr lang="en-AU" dirty="0"/>
              <a:t>Imran Latif (</a:t>
            </a:r>
            <a:r>
              <a:rPr lang="en-AU" dirty="0" err="1"/>
              <a:t>Quantenna</a:t>
            </a:r>
            <a:r>
              <a:rPr lang="en-AU" dirty="0"/>
              <a:t>)</a:t>
            </a:r>
          </a:p>
          <a:p>
            <a:pPr marL="1588" lvl="1" indent="0">
              <a:buNone/>
            </a:pPr>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452259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a:t>
            </a:r>
            <a:r>
              <a:rPr lang="en-AU" dirty="0" smtClean="0"/>
              <a:t>“</a:t>
            </a:r>
            <a:r>
              <a:rPr lang="en-AU" i="1" dirty="0"/>
              <a:t>T</a:t>
            </a:r>
            <a:r>
              <a:rPr lang="en-AU" i="1" dirty="0" smtClean="0"/>
              <a:t>he </a:t>
            </a:r>
            <a:r>
              <a:rPr lang="en-AU" i="1" dirty="0"/>
              <a:t>use of no LBT for DRS is not justified by </a:t>
            </a:r>
            <a:r>
              <a:rPr lang="en-AU" i="1" dirty="0" smtClean="0"/>
              <a:t>history”</a:t>
            </a:r>
            <a:r>
              <a:rPr lang="en-AU" dirty="0">
                <a:solidFill>
                  <a:schemeClr val="tx1"/>
                </a:solidFill>
              </a:rPr>
              <a:t/>
            </a:r>
            <a:br>
              <a:rPr lang="en-AU" dirty="0">
                <a:solidFill>
                  <a:schemeClr val="tx1"/>
                </a:solidFill>
              </a:rPr>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9034682"/>
              </p:ext>
            </p:extLst>
          </p:nvPr>
        </p:nvGraphicFramePr>
        <p:xfrm>
          <a:off x="685799" y="2133600"/>
          <a:ext cx="7858125" cy="33021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3-12: The </a:t>
                      </a:r>
                      <a:r>
                        <a:rPr lang="en-AU" sz="1400" i="1" dirty="0" smtClean="0">
                          <a:solidFill>
                            <a:schemeClr val="tx1"/>
                          </a:solidFill>
                        </a:rPr>
                        <a:t>use of no LBT for DRS is not justified by history</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a:t>
                      </a:r>
                      <a:r>
                        <a:rPr lang="en-AU" sz="1400" baseline="0" dirty="0" smtClean="0">
                          <a:solidFill>
                            <a:schemeClr val="tx1"/>
                          </a:solidFill>
                        </a:rPr>
                        <a:t> (Cisco)</a:t>
                      </a:r>
                      <a:endParaRPr lang="en-AU" sz="1400" dirty="0">
                        <a:solidFill>
                          <a:schemeClr val="tx1"/>
                        </a:solidFill>
                      </a:endParaRPr>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dirty="0" smtClean="0"/>
                        <a:t>The history of </a:t>
                      </a:r>
                      <a:r>
                        <a:rPr lang="en-AU" sz="1400" i="1" dirty="0" smtClean="0"/>
                        <a:t>Short Control Signalling </a:t>
                      </a:r>
                      <a:r>
                        <a:rPr lang="en-AU" sz="1400" dirty="0" smtClean="0"/>
                        <a:t>supports proposals to ban </a:t>
                      </a:r>
                      <a:r>
                        <a:rPr lang="en-AU" sz="1400" i="1" dirty="0" smtClean="0"/>
                        <a:t>no LBT </a:t>
                      </a:r>
                      <a:r>
                        <a:rPr lang="en-AU" sz="1400" dirty="0" smtClean="0"/>
                        <a:t>&amp; restrict </a:t>
                      </a:r>
                      <a:r>
                        <a:rPr lang="en-AU" sz="1400" i="1" dirty="0" smtClean="0"/>
                        <a:t>short LBT</a:t>
                      </a:r>
                    </a:p>
                    <a:p>
                      <a:pPr marL="182563" lvl="0" indent="-182563">
                        <a:spcBef>
                          <a:spcPts val="700"/>
                        </a:spcBef>
                        <a:buFont typeface="Arial" panose="020B0604020202020204" pitchFamily="34" charset="0"/>
                        <a:buChar char="•"/>
                      </a:pPr>
                      <a:r>
                        <a:rPr lang="en-AU" sz="1400" dirty="0" smtClean="0"/>
                        <a:t>Today’s workshop will hear multiple presentations related to the use of </a:t>
                      </a:r>
                      <a:r>
                        <a:rPr lang="en-AU" sz="1400" i="1" dirty="0" smtClean="0"/>
                        <a:t>short LBT </a:t>
                      </a:r>
                      <a:r>
                        <a:rPr lang="en-AU" sz="1400" dirty="0" smtClean="0"/>
                        <a:t>access by LAA/NR-U</a:t>
                      </a:r>
                    </a:p>
                    <a:p>
                      <a:pPr marL="182563" lvl="0" indent="-182563">
                        <a:spcBef>
                          <a:spcPts val="700"/>
                        </a:spcBef>
                        <a:buFont typeface="Arial" panose="020B0604020202020204" pitchFamily="34" charset="0"/>
                        <a:buChar char="•"/>
                      </a:pPr>
                      <a:r>
                        <a:rPr lang="en-AU" sz="1400" dirty="0" smtClean="0"/>
                        <a:t>This presentation examines the history of </a:t>
                      </a:r>
                      <a:r>
                        <a:rPr lang="en-AU" sz="1400" i="1" dirty="0" smtClean="0"/>
                        <a:t>no LBT </a:t>
                      </a:r>
                      <a:r>
                        <a:rPr lang="en-AU" sz="1400" dirty="0" smtClean="0"/>
                        <a:t>access</a:t>
                      </a:r>
                      <a:r>
                        <a:rPr lang="en-AU" sz="1400" i="1" dirty="0" smtClean="0"/>
                        <a:t> </a:t>
                      </a:r>
                      <a:r>
                        <a:rPr lang="en-AU" sz="1400" dirty="0" smtClean="0"/>
                        <a:t>for </a:t>
                      </a:r>
                      <a:r>
                        <a:rPr lang="en-AU" sz="1400" i="1" dirty="0" smtClean="0"/>
                        <a:t>short control signalling </a:t>
                      </a:r>
                      <a:r>
                        <a:rPr lang="en-AU" sz="1400" dirty="0" smtClean="0"/>
                        <a:t>in EN 301 893 by LAA/NR-U</a:t>
                      </a:r>
                    </a:p>
                    <a:p>
                      <a:pPr marL="182563" lvl="0" indent="-182563">
                        <a:spcBef>
                          <a:spcPts val="700"/>
                        </a:spcBef>
                        <a:buFont typeface="Arial" panose="020B0604020202020204" pitchFamily="34" charset="0"/>
                        <a:buChar char="•"/>
                      </a:pPr>
                      <a:r>
                        <a:rPr lang="en-AU" sz="1400" dirty="0" smtClean="0"/>
                        <a:t>The history of </a:t>
                      </a:r>
                      <a:r>
                        <a:rPr lang="en-AU" sz="1400" i="1" dirty="0" smtClean="0"/>
                        <a:t>Short Control Signalling </a:t>
                      </a:r>
                      <a:r>
                        <a:rPr lang="en-AU" sz="1400" dirty="0" smtClean="0"/>
                        <a:t>supports the proposal to ban </a:t>
                      </a:r>
                      <a:r>
                        <a:rPr lang="en-AU" sz="1400" i="1" dirty="0" smtClean="0"/>
                        <a:t>no LBT </a:t>
                      </a:r>
                      <a:r>
                        <a:rPr lang="en-AU" sz="1400" dirty="0" smtClean="0"/>
                        <a:t>&amp; restrict </a:t>
                      </a:r>
                      <a:r>
                        <a:rPr lang="en-AU" sz="1400" i="1" dirty="0" smtClean="0"/>
                        <a:t>short LBT </a:t>
                      </a:r>
                      <a:r>
                        <a:rPr lang="en-AU" sz="1400" dirty="0" smtClean="0"/>
                        <a:t>in the future</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The use of no LBT for DRS is not justified by history</a:t>
                      </a:r>
                      <a:endParaRPr lang="en-AU" sz="1100" dirty="0">
                        <a:solidFill>
                          <a:srgbClr val="FF0000"/>
                        </a:solidFill>
                      </a:endParaRPr>
                    </a:p>
                  </a:txBody>
                  <a:tcPr/>
                </a:tc>
                <a:extLst>
                  <a:ext uri="{0D108BD9-81ED-4DB2-BD59-A6C34878D82A}">
                    <a16:rowId xmlns:a16="http://schemas.microsoft.com/office/drawing/2014/main" val="18970202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777967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US" dirty="0"/>
              <a:t>Huawei</a:t>
            </a:r>
            <a:r>
              <a:rPr lang="en-AU" dirty="0" smtClean="0"/>
              <a:t> will present “</a:t>
            </a:r>
            <a:r>
              <a:rPr lang="en-US" i="1" dirty="0" smtClean="0"/>
              <a:t>LBT </a:t>
            </a:r>
            <a:r>
              <a:rPr lang="en-US" i="1" dirty="0"/>
              <a:t>for short control </a:t>
            </a:r>
            <a:r>
              <a:rPr lang="en-US" i="1" dirty="0" smtClean="0"/>
              <a:t>messages”</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5202093"/>
              </p:ext>
            </p:extLst>
          </p:nvPr>
        </p:nvGraphicFramePr>
        <p:xfrm>
          <a:off x="685799" y="1569602"/>
          <a:ext cx="7858125" cy="483119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US" sz="1400" i="1" dirty="0" smtClean="0"/>
                        <a:t>3-13: LBT </a:t>
                      </a:r>
                      <a:r>
                        <a:rPr lang="en-US" sz="1400" i="1" dirty="0" smtClean="0"/>
                        <a:t>for short control messages</a:t>
                      </a:r>
                      <a:endParaRPr lang="en-AU" sz="1400" i="1" dirty="0">
                        <a:solidFill>
                          <a:srgbClr val="FF0000"/>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David Mazzarese (Huawei)</a:t>
                      </a:r>
                      <a:endParaRPr lang="en-AU" sz="1400" dirty="0" smtClean="0"/>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NR-U support the deployment of standalone (SA), dual connectivity (DC) and licensed assisted access (LAA). DRS is more critical for NR-U system than for LTE-LAA, as it is required by UE to acquire and maintain timing/frequency synchronization, system information and to perform RRM/RLM measurements. LBT types for DRS transmission was discussed for NR-U in 3GPP Release 16. It was agreed in 3GPP to use LBT CAT2 if the duration of DRS is smaller than 1ms and duty cycle is smaller than 1/20, i.e. the same as for DRS in LTE LAA. Otherwise, LBT CAT4 will be used. In this paper, we provide coexistence and performance evaluations for the case of standalone operation, looking at various channel access schemes for the DRS according to the communication that took place by LS between 3GPP, ETSI BRAN and IEEE802.11.</a:t>
                      </a:r>
                    </a:p>
                    <a:p>
                      <a:pPr>
                        <a:spcBef>
                          <a:spcPts val="700"/>
                        </a:spcBef>
                      </a:pPr>
                      <a:r>
                        <a:rPr lang="en-AU" sz="1400" dirty="0" smtClean="0">
                          <a:solidFill>
                            <a:schemeClr val="tx1"/>
                          </a:solidFill>
                        </a:rPr>
                        <a:t>Outline:</a:t>
                      </a:r>
                    </a:p>
                    <a:p>
                      <a:pPr marL="285750" indent="-285750">
                        <a:spcBef>
                          <a:spcPts val="0"/>
                        </a:spcBef>
                        <a:buFont typeface="Arial" panose="020B0604020202020204" pitchFamily="34" charset="0"/>
                        <a:buChar char="•"/>
                      </a:pPr>
                      <a:r>
                        <a:rPr lang="en-AU" sz="1400" dirty="0" smtClean="0">
                          <a:solidFill>
                            <a:schemeClr val="tx1"/>
                          </a:solidFill>
                        </a:rPr>
                        <a:t>Description of DRS in NR-U</a:t>
                      </a:r>
                    </a:p>
                    <a:p>
                      <a:pPr marL="285750" indent="-285750">
                        <a:spcBef>
                          <a:spcPts val="0"/>
                        </a:spcBef>
                        <a:buFont typeface="Arial" panose="020B0604020202020204" pitchFamily="34" charset="0"/>
                        <a:buChar char="•"/>
                      </a:pPr>
                      <a:r>
                        <a:rPr lang="en-AU" sz="1400" dirty="0" smtClean="0">
                          <a:solidFill>
                            <a:schemeClr val="tx1"/>
                          </a:solidFill>
                        </a:rPr>
                        <a:t>Description of channel access mechanisms investigated for DRS transmission</a:t>
                      </a:r>
                    </a:p>
                    <a:p>
                      <a:pPr marL="285750" indent="-285750">
                        <a:spcBef>
                          <a:spcPts val="0"/>
                        </a:spcBef>
                        <a:buFont typeface="Arial" panose="020B0604020202020204" pitchFamily="34" charset="0"/>
                        <a:buChar char="•"/>
                      </a:pPr>
                      <a:r>
                        <a:rPr lang="en-AU" sz="1400" dirty="0" smtClean="0">
                          <a:solidFill>
                            <a:schemeClr val="tx1"/>
                          </a:solidFill>
                        </a:rPr>
                        <a:t>Assumptions and methodologies of system level evaluation</a:t>
                      </a:r>
                    </a:p>
                    <a:p>
                      <a:pPr marL="285750" indent="-285750">
                        <a:spcBef>
                          <a:spcPts val="0"/>
                        </a:spcBef>
                        <a:buFont typeface="Arial" panose="020B0604020202020204" pitchFamily="34" charset="0"/>
                        <a:buChar char="•"/>
                      </a:pPr>
                      <a:r>
                        <a:rPr lang="en-AU" sz="1400" dirty="0" smtClean="0">
                          <a:solidFill>
                            <a:schemeClr val="tx1"/>
                          </a:solidFill>
                        </a:rPr>
                        <a:t>Results and conclusions </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LBT for short control messages</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506055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Broadcom will present “</a:t>
            </a:r>
            <a:r>
              <a:rPr lang="en-AU" i="1" dirty="0" smtClean="0"/>
              <a:t>On </a:t>
            </a:r>
            <a:r>
              <a:rPr lang="en-AU" i="1" dirty="0"/>
              <a:t>standalone transmissions with </a:t>
            </a:r>
            <a:r>
              <a:rPr lang="en-AU" i="1" dirty="0" smtClean="0"/>
              <a:t>short-LBT”</a:t>
            </a:r>
            <a:r>
              <a:rPr lang="en-AU" i="1" dirty="0"/>
              <a:t/>
            </a:r>
            <a:br>
              <a:rPr lang="en-AU" i="1" dirty="0"/>
            </a:b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311164"/>
              </p:ext>
            </p:extLst>
          </p:nvPr>
        </p:nvGraphicFramePr>
        <p:xfrm>
          <a:off x="685800" y="1981201"/>
          <a:ext cx="7772400" cy="321321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6781800">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3-14: On </a:t>
                      </a:r>
                      <a:r>
                        <a:rPr lang="en-AU" sz="1400" i="1" dirty="0" smtClean="0">
                          <a:solidFill>
                            <a:schemeClr val="tx1"/>
                          </a:solidFill>
                        </a:rPr>
                        <a:t>standalone transmissions with short-LBT</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Sindhu Verma (Broadcom)</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10 min, no</a:t>
                      </a:r>
                      <a:r>
                        <a:rPr lang="en-AU" sz="1400" baseline="0" dirty="0" smtClean="0"/>
                        <a:t> Q&amp;A (part of panel session)</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Listen Before Talk or LBT is the procedure by which a device confirms the absence of other transmissions in the channel before starting its own transmission.  LBT is a key procedure for transmission on an unlicensed channel.</a:t>
                      </a:r>
                    </a:p>
                    <a:p>
                      <a:pPr>
                        <a:spcBef>
                          <a:spcPts val="700"/>
                        </a:spcBef>
                      </a:pPr>
                      <a:r>
                        <a:rPr lang="en-AU" sz="1400" dirty="0" smtClean="0">
                          <a:solidFill>
                            <a:schemeClr val="tx1"/>
                          </a:solidFill>
                        </a:rPr>
                        <a:t>In NR-U/LAA/Wi-Fi, independent transmissions use the following types of LBT: CAT2 LBT where a device that intends to transmit checks the channel for a short fixed duration of time and CAT4 LBT where a device that intends to transmit checks the channel for a random duration of time.  </a:t>
                      </a:r>
                    </a:p>
                    <a:p>
                      <a:pPr>
                        <a:spcBef>
                          <a:spcPts val="700"/>
                        </a:spcBef>
                      </a:pPr>
                      <a:r>
                        <a:rPr lang="en-AU" sz="1400" dirty="0" smtClean="0">
                          <a:solidFill>
                            <a:schemeClr val="tx1"/>
                          </a:solidFill>
                        </a:rPr>
                        <a:t>This presentation discusses the performance of both these LBT schemes.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On standalone transmissions with short-LBT</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076096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3-P2: Panel </a:t>
            </a:r>
            <a:r>
              <a:rPr lang="en-AU" dirty="0" smtClean="0"/>
              <a:t>on “short/no LBT”</a:t>
            </a:r>
            <a:endParaRPr lang="en-AU" dirty="0"/>
          </a:p>
        </p:txBody>
      </p:sp>
      <p:sp>
        <p:nvSpPr>
          <p:cNvPr id="3" name="Content Placeholder 2"/>
          <p:cNvSpPr>
            <a:spLocks noGrp="1"/>
          </p:cNvSpPr>
          <p:nvPr>
            <p:ph idx="1"/>
          </p:nvPr>
        </p:nvSpPr>
        <p:spPr/>
        <p:txBody>
          <a:bodyPr/>
          <a:lstStyle/>
          <a:p>
            <a:r>
              <a:rPr lang="en-AU" dirty="0" smtClean="0"/>
              <a:t>Chair</a:t>
            </a:r>
          </a:p>
          <a:p>
            <a:pPr lvl="1"/>
            <a:r>
              <a:rPr lang="en-AU" dirty="0" smtClean="0"/>
              <a:t>Dorothy Stanley</a:t>
            </a:r>
          </a:p>
          <a:p>
            <a:r>
              <a:rPr lang="en-AU" dirty="0" smtClean="0"/>
              <a:t>Participants</a:t>
            </a:r>
          </a:p>
          <a:p>
            <a:pPr lvl="1"/>
            <a:r>
              <a:rPr lang="en-AU" dirty="0" smtClean="0"/>
              <a:t>Sindhu </a:t>
            </a:r>
            <a:r>
              <a:rPr lang="en-AU" dirty="0"/>
              <a:t>Verma (Broadcom</a:t>
            </a:r>
            <a:r>
              <a:rPr lang="en-AU" dirty="0" smtClean="0"/>
              <a:t>)</a:t>
            </a:r>
          </a:p>
          <a:p>
            <a:pPr lvl="1"/>
            <a:r>
              <a:rPr lang="en-US" dirty="0"/>
              <a:t>David Mazzarese (Huawei</a:t>
            </a:r>
            <a:r>
              <a:rPr lang="en-US" dirty="0" smtClean="0"/>
              <a:t>)</a:t>
            </a:r>
          </a:p>
          <a:p>
            <a:pPr lvl="1"/>
            <a:r>
              <a:rPr lang="en-AU" dirty="0"/>
              <a:t>Andrew Myles (Cisco)</a:t>
            </a:r>
          </a:p>
          <a:p>
            <a:pPr lvl="1"/>
            <a:endParaRPr lang="en-AU" dirty="0"/>
          </a:p>
          <a:p>
            <a:pPr lvl="1"/>
            <a:endParaRPr lang="en-AU" dirty="0"/>
          </a:p>
          <a:p>
            <a:endParaRPr lang="en-AU" dirty="0"/>
          </a:p>
          <a:p>
            <a:endParaRPr lang="en-AU" dirty="0"/>
          </a:p>
          <a:p>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05270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Goals: the </a:t>
            </a:r>
            <a:r>
              <a:rPr lang="en-AU" i="1" dirty="0"/>
              <a:t>Coexistence Workshop </a:t>
            </a:r>
            <a:r>
              <a:rPr lang="en-AU" dirty="0" smtClean="0"/>
              <a:t>will focus on discussion of sharing by 802.11ax/be &amp; NR-U </a:t>
            </a:r>
            <a:endParaRPr lang="en-AU" dirty="0"/>
          </a:p>
        </p:txBody>
      </p:sp>
      <p:sp>
        <p:nvSpPr>
          <p:cNvPr id="3" name="Content Placeholder 2"/>
          <p:cNvSpPr>
            <a:spLocks noGrp="1"/>
          </p:cNvSpPr>
          <p:nvPr>
            <p:ph idx="1"/>
          </p:nvPr>
        </p:nvSpPr>
        <p:spPr/>
        <p:txBody>
          <a:bodyPr/>
          <a:lstStyle/>
          <a:p>
            <a:r>
              <a:rPr lang="en-AU" i="1" dirty="0"/>
              <a:t>Coexistence Workshop</a:t>
            </a:r>
            <a:r>
              <a:rPr lang="en-AU" i="1" dirty="0" smtClean="0"/>
              <a:t> </a:t>
            </a:r>
            <a:r>
              <a:rPr lang="en-AU" dirty="0" smtClean="0"/>
              <a:t>goals</a:t>
            </a:r>
            <a:endParaRPr lang="en-AU" dirty="0"/>
          </a:p>
          <a:p>
            <a:pPr lvl="1"/>
            <a:r>
              <a:rPr lang="en-AU" i="1" dirty="0" smtClean="0"/>
              <a:t>The </a:t>
            </a:r>
            <a:r>
              <a:rPr lang="en-AU" i="1" dirty="0"/>
              <a:t>primary objective of the Coexistence Workshop is to discuss issues related to fair and efficient shared operation in the </a:t>
            </a:r>
            <a:r>
              <a:rPr lang="en-AU" i="1" dirty="0" smtClean="0"/>
              <a:t>6 GHz </a:t>
            </a:r>
            <a:r>
              <a:rPr lang="en-AU" i="1" dirty="0"/>
              <a:t>band by</a:t>
            </a:r>
            <a:r>
              <a:rPr lang="en-AU" i="1" dirty="0" smtClean="0"/>
              <a:t>:</a:t>
            </a:r>
          </a:p>
          <a:p>
            <a:pPr lvl="2"/>
            <a:r>
              <a:rPr lang="en-AU" i="1" dirty="0" smtClean="0"/>
              <a:t>IEEE </a:t>
            </a:r>
            <a:r>
              <a:rPr lang="en-AU" i="1" dirty="0"/>
              <a:t>802.11ax High Efficiency </a:t>
            </a:r>
            <a:r>
              <a:rPr lang="en-AU" i="1" dirty="0" smtClean="0"/>
              <a:t>WLAN)</a:t>
            </a:r>
          </a:p>
          <a:p>
            <a:pPr lvl="2"/>
            <a:r>
              <a:rPr lang="en-AU" i="1" dirty="0" smtClean="0"/>
              <a:t>IEEE </a:t>
            </a:r>
            <a:r>
              <a:rPr lang="en-AU" i="1" dirty="0"/>
              <a:t>802.11be (Extremely High </a:t>
            </a:r>
            <a:r>
              <a:rPr lang="en-AU" i="1" dirty="0" smtClean="0"/>
              <a:t>Throughput)</a:t>
            </a:r>
          </a:p>
          <a:p>
            <a:pPr lvl="2"/>
            <a:r>
              <a:rPr lang="en-AU" i="1" dirty="0" smtClean="0"/>
              <a:t>3GPP </a:t>
            </a:r>
            <a:r>
              <a:rPr lang="en-AU" i="1" dirty="0"/>
              <a:t>NR-U (New Radio Unlicensed</a:t>
            </a:r>
            <a:r>
              <a:rPr lang="en-AU" i="1" dirty="0" smtClean="0"/>
              <a:t>)</a:t>
            </a:r>
            <a:endParaRPr lang="en-AU" i="1" dirty="0"/>
          </a:p>
          <a:p>
            <a:pPr lvl="1"/>
            <a:r>
              <a:rPr lang="en-AU" i="1" dirty="0" smtClean="0"/>
              <a:t>It is hoped the primary objective will be achieved by:</a:t>
            </a:r>
            <a:endParaRPr lang="en-AU" i="1" dirty="0"/>
          </a:p>
          <a:p>
            <a:pPr marL="539750" lvl="2" indent="-355600">
              <a:buFont typeface="+mj-lt"/>
              <a:buAutoNum type="arabicPeriod"/>
            </a:pPr>
            <a:r>
              <a:rPr lang="en-AU" i="1" dirty="0" smtClean="0"/>
              <a:t>Sharing </a:t>
            </a:r>
            <a:r>
              <a:rPr lang="en-AU" i="1" dirty="0"/>
              <a:t>information on plans for use of future technology standards (particularly IEEE 802.11 and 3GPP NR-U) in the 6 GHz band</a:t>
            </a:r>
          </a:p>
          <a:p>
            <a:pPr marL="539750" lvl="2" indent="-355600">
              <a:buFont typeface="+mj-lt"/>
              <a:buAutoNum type="arabicPeriod"/>
            </a:pPr>
            <a:r>
              <a:rPr lang="en-AU" i="1" dirty="0" smtClean="0"/>
              <a:t>Assessing </a:t>
            </a:r>
            <a:r>
              <a:rPr lang="en-AU" i="1" dirty="0"/>
              <a:t>coexistence issues and topics related to the simultaneous use of IEEE 802.11 and 3GPP NR-U technologies in the 6 GHz band, including coexistence criteria and mechanisms</a:t>
            </a:r>
          </a:p>
          <a:p>
            <a:pPr marL="539750" lvl="2" indent="-355600">
              <a:buFont typeface="+mj-lt"/>
              <a:buAutoNum type="arabicPeriod"/>
            </a:pPr>
            <a:r>
              <a:rPr lang="en-AU" i="1" dirty="0" smtClean="0"/>
              <a:t>Discussing related </a:t>
            </a:r>
            <a:r>
              <a:rPr lang="en-AU" i="1" dirty="0"/>
              <a:t>coexistence topics of interest, including deployment experience of 3GPP LAA/</a:t>
            </a:r>
            <a:r>
              <a:rPr lang="en-AU" i="1" dirty="0" err="1"/>
              <a:t>eLAA</a:t>
            </a:r>
            <a:r>
              <a:rPr lang="en-AU" i="1" dirty="0"/>
              <a:t> coexistence with IEEE 802.11ac in the </a:t>
            </a:r>
            <a:r>
              <a:rPr lang="en-AU" i="1" dirty="0" smtClean="0"/>
              <a:t>5 GHz band</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a:t>
            </a:fld>
            <a:endParaRPr lang="en-US"/>
          </a:p>
        </p:txBody>
      </p:sp>
    </p:spTree>
    <p:extLst>
      <p:ext uri="{BB962C8B-B14F-4D97-AF65-F5344CB8AC3E}">
        <p14:creationId xmlns:p14="http://schemas.microsoft.com/office/powerpoint/2010/main" val="1287212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a:t>
            </a:r>
            <a:r>
              <a:rPr lang="en-AU" dirty="0" err="1" smtClean="0"/>
              <a:t>Mediatek</a:t>
            </a:r>
            <a:r>
              <a:rPr lang="en-AU" dirty="0" smtClean="0"/>
              <a:t> will </a:t>
            </a:r>
            <a:r>
              <a:rPr lang="en-AU" dirty="0"/>
              <a:t>present </a:t>
            </a:r>
            <a:r>
              <a:rPr lang="en-AU" dirty="0" smtClean="0"/>
              <a:t>“</a:t>
            </a:r>
            <a:r>
              <a:rPr lang="en-US" i="1" dirty="0" err="1" smtClean="0"/>
              <a:t>Coex</a:t>
            </a:r>
            <a:r>
              <a:rPr lang="en-US" i="1" dirty="0" smtClean="0"/>
              <a:t> </a:t>
            </a:r>
            <a:r>
              <a:rPr lang="en-US" i="1" dirty="0"/>
              <a:t>simulation and </a:t>
            </a:r>
            <a:r>
              <a:rPr lang="en-US" i="1" dirty="0" smtClean="0"/>
              <a:t>analysis”</a:t>
            </a:r>
            <a:r>
              <a:rPr lang="en-US" i="1" dirty="0"/>
              <a:t/>
            </a:r>
            <a:br>
              <a:rPr lang="en-US" i="1" dirty="0"/>
            </a:br>
            <a:r>
              <a:rPr lang="en-AU" i="1" dirty="0" smtClean="0"/>
              <a:t> </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1687212"/>
              </p:ext>
            </p:extLst>
          </p:nvPr>
        </p:nvGraphicFramePr>
        <p:xfrm>
          <a:off x="685799" y="2133600"/>
          <a:ext cx="7858126" cy="1559796"/>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600">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t>3-15: </a:t>
                      </a:r>
                      <a:r>
                        <a:rPr lang="en-US" sz="1400" i="1" dirty="0" err="1" smtClean="0"/>
                        <a:t>Coex</a:t>
                      </a:r>
                      <a:r>
                        <a:rPr lang="en-US" sz="1400" i="1" dirty="0" smtClean="0"/>
                        <a:t> </a:t>
                      </a:r>
                      <a:r>
                        <a:rPr lang="en-US" sz="1400" i="1" dirty="0" smtClean="0"/>
                        <a:t>simulation and analysis</a:t>
                      </a: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smtClean="0"/>
                        <a:t>James Wang (</a:t>
                      </a:r>
                      <a:r>
                        <a:rPr lang="en-AU" sz="1400" dirty="0" err="1" smtClean="0"/>
                        <a:t>Mediatek</a:t>
                      </a:r>
                      <a:r>
                        <a:rPr lang="en-AU" sz="1400" dirty="0" smtClean="0"/>
                        <a:t>), with six</a:t>
                      </a:r>
                      <a:r>
                        <a:rPr lang="en-AU" sz="1400" baseline="0" dirty="0" smtClean="0"/>
                        <a:t> </a:t>
                      </a:r>
                      <a:r>
                        <a:rPr lang="en-AU" sz="1400" baseline="0" dirty="0" err="1" smtClean="0"/>
                        <a:t>Mediatek</a:t>
                      </a:r>
                      <a:r>
                        <a:rPr lang="en-AU" sz="1400" baseline="0" dirty="0" smtClean="0"/>
                        <a:t> co-authors</a:t>
                      </a:r>
                      <a:endParaRPr lang="en-AU" sz="1400" dirty="0" smtClean="0"/>
                    </a:p>
                  </a:txBody>
                  <a:tcPr/>
                </a:tc>
                <a:extLst>
                  <a:ext uri="{0D108BD9-81ED-4DB2-BD59-A6C34878D82A}">
                    <a16:rowId xmlns:a16="http://schemas.microsoft.com/office/drawing/2014/main" val="3452756879"/>
                  </a:ext>
                </a:extLst>
              </a:tr>
              <a:tr h="228600">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spcBef>
                          <a:spcPts val="700"/>
                        </a:spcBef>
                      </a:pPr>
                      <a:r>
                        <a:rPr lang="en-AU" sz="1400" i="0" dirty="0" smtClean="0">
                          <a:solidFill>
                            <a:srgbClr val="FF0000"/>
                          </a:solidFill>
                        </a:rPr>
                        <a:t>TBD</a:t>
                      </a:r>
                      <a:endParaRPr lang="en-AU" sz="1400" i="0" dirty="0" smtClean="0">
                        <a:solidFill>
                          <a:srgbClr val="FF0000"/>
                        </a:solidFill>
                      </a:endParaRP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dirty="0" smtClean="0">
                          <a:solidFill>
                            <a:srgbClr val="FF0000"/>
                          </a:solidFill>
                        </a:rPr>
                        <a:t>Promised on 11 July</a:t>
                      </a:r>
                      <a:endParaRPr lang="en-AU" sz="1400" dirty="0">
                        <a:solidFill>
                          <a:srgbClr val="FF0000"/>
                        </a:solidFill>
                      </a:endParaRPr>
                    </a:p>
                  </a:txBody>
                  <a:tcPr/>
                </a:tc>
                <a:extLst>
                  <a:ext uri="{0D108BD9-81ED-4DB2-BD59-A6C34878D82A}">
                    <a16:rowId xmlns:a16="http://schemas.microsoft.com/office/drawing/2014/main" val="366152730"/>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627000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534400" cy="1066800"/>
          </a:xfrm>
        </p:spPr>
        <p:txBody>
          <a:bodyPr/>
          <a:lstStyle/>
          <a:p>
            <a:r>
              <a:rPr lang="en-AU" dirty="0" smtClean="0"/>
              <a:t>Submitted: </a:t>
            </a:r>
            <a:r>
              <a:rPr lang="en-AU" dirty="0"/>
              <a:t>CONNECT Centre</a:t>
            </a:r>
            <a:r>
              <a:rPr lang="en-AU" dirty="0" smtClean="0"/>
              <a:t> will </a:t>
            </a:r>
            <a:r>
              <a:rPr lang="en-AU" dirty="0" smtClean="0">
                <a:solidFill>
                  <a:schemeClr val="accent6"/>
                </a:solidFill>
              </a:rPr>
              <a:t>present “</a:t>
            </a:r>
            <a:r>
              <a:rPr lang="en-AU" i="1" dirty="0" smtClean="0">
                <a:solidFill>
                  <a:schemeClr val="accent6"/>
                </a:solidFill>
              </a:rPr>
              <a:t>An experimental evaluation </a:t>
            </a:r>
            <a:r>
              <a:rPr lang="en-AU" i="1" dirty="0">
                <a:solidFill>
                  <a:schemeClr val="accent6"/>
                </a:solidFill>
              </a:rPr>
              <a:t>of </a:t>
            </a:r>
            <a:r>
              <a:rPr lang="en-AU" i="1" dirty="0" smtClean="0">
                <a:solidFill>
                  <a:schemeClr val="accent6"/>
                </a:solidFill>
              </a:rPr>
              <a:t>coexistence challenges … “</a:t>
            </a:r>
            <a:r>
              <a:rPr lang="en-AU" dirty="0">
                <a:solidFill>
                  <a:schemeClr val="accent6"/>
                </a:solidFill>
              </a:rPr>
              <a:t/>
            </a:r>
            <a:br>
              <a:rPr lang="en-AU" dirty="0">
                <a:solidFill>
                  <a:schemeClr val="accent6"/>
                </a:solidFill>
              </a:rPr>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7154367"/>
              </p:ext>
            </p:extLst>
          </p:nvPr>
        </p:nvGraphicFramePr>
        <p:xfrm>
          <a:off x="76200" y="1524000"/>
          <a:ext cx="8991599" cy="4884538"/>
        </p:xfrm>
        <a:graphic>
          <a:graphicData uri="http://schemas.openxmlformats.org/drawingml/2006/table">
            <a:tbl>
              <a:tblPr bandRow="1">
                <a:tableStyleId>{21E4AEA4-8DFA-4A89-87EB-49C32662AFE0}</a:tableStyleId>
              </a:tblPr>
              <a:tblGrid>
                <a:gridCol w="990600">
                  <a:extLst>
                    <a:ext uri="{9D8B030D-6E8A-4147-A177-3AD203B41FA5}">
                      <a16:colId xmlns:a16="http://schemas.microsoft.com/office/drawing/2014/main" val="2207410515"/>
                    </a:ext>
                  </a:extLst>
                </a:gridCol>
                <a:gridCol w="80009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3-16: An </a:t>
                      </a:r>
                      <a:r>
                        <a:rPr lang="en-AU" sz="1400" i="1" dirty="0" smtClean="0">
                          <a:solidFill>
                            <a:schemeClr val="tx1"/>
                          </a:solidFill>
                        </a:rPr>
                        <a:t>Experimental Evaluation of Coexistence Challenges of Wi-Fi </a:t>
                      </a:r>
                      <a:r>
                        <a:rPr lang="en-AU" sz="1400" i="1" dirty="0" smtClean="0">
                          <a:solidFill>
                            <a:schemeClr val="tx1"/>
                          </a:solidFill>
                        </a:rPr>
                        <a:t>&amp; </a:t>
                      </a:r>
                      <a:r>
                        <a:rPr lang="en-AU" sz="1400" i="1" dirty="0" smtClean="0">
                          <a:solidFill>
                            <a:schemeClr val="tx1"/>
                          </a:solidFill>
                        </a:rPr>
                        <a:t>LTE in the unlicensed band</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Jerome A. Arokkiam (CONNECT Centre, Trinity College Dublin)</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a:spcBef>
                          <a:spcPts val="700"/>
                        </a:spcBef>
                      </a:pPr>
                      <a:r>
                        <a:rPr lang="en-AU" sz="1400" dirty="0" smtClean="0">
                          <a:solidFill>
                            <a:schemeClr val="tx1"/>
                          </a:solidFill>
                        </a:rPr>
                        <a:t>Wi-Fi &amp; LTE, evolving from different techno-socio-economic perspectives, face challenges when coexisting in unlicensed spectrum. In this paper, we use COTS </a:t>
                      </a:r>
                      <a:r>
                        <a:rPr lang="en-AU" sz="1400" dirty="0" err="1" smtClean="0">
                          <a:solidFill>
                            <a:schemeClr val="tx1"/>
                          </a:solidFill>
                        </a:rPr>
                        <a:t>hw</a:t>
                      </a:r>
                      <a:r>
                        <a:rPr lang="en-AU" sz="1400" dirty="0" smtClean="0">
                          <a:solidFill>
                            <a:schemeClr val="tx1"/>
                          </a:solidFill>
                        </a:rPr>
                        <a:t>/</a:t>
                      </a:r>
                      <a:r>
                        <a:rPr lang="en-AU" sz="1400" dirty="0" err="1" smtClean="0">
                          <a:solidFill>
                            <a:schemeClr val="tx1"/>
                          </a:solidFill>
                        </a:rPr>
                        <a:t>sw</a:t>
                      </a:r>
                      <a:r>
                        <a:rPr lang="en-AU" sz="1400" dirty="0" smtClean="0">
                          <a:solidFill>
                            <a:schemeClr val="tx1"/>
                          </a:solidFill>
                        </a:rPr>
                        <a:t> to evaluate coexistence between Wi-Fi data &amp; LTE control/data,</a:t>
                      </a:r>
                      <a:r>
                        <a:rPr lang="en-AU" sz="1400" baseline="0" dirty="0" smtClean="0">
                          <a:solidFill>
                            <a:schemeClr val="tx1"/>
                          </a:solidFill>
                        </a:rPr>
                        <a:t> by </a:t>
                      </a:r>
                      <a:r>
                        <a:rPr lang="en-AU" sz="1400" dirty="0" smtClean="0">
                          <a:solidFill>
                            <a:schemeClr val="tx1"/>
                          </a:solidFill>
                        </a:rPr>
                        <a:t>emulating practical coexistence scenarios with</a:t>
                      </a:r>
                      <a:r>
                        <a:rPr lang="en-AU" sz="1400" baseline="0" dirty="0" smtClean="0">
                          <a:solidFill>
                            <a:schemeClr val="tx1"/>
                          </a:solidFill>
                        </a:rPr>
                        <a:t> varying</a:t>
                      </a:r>
                      <a:r>
                        <a:rPr lang="en-AU" sz="1400" dirty="0" smtClean="0">
                          <a:solidFill>
                            <a:schemeClr val="tx1"/>
                          </a:solidFill>
                        </a:rPr>
                        <a:t> </a:t>
                      </a:r>
                      <a:r>
                        <a:rPr lang="en-AU" sz="1400" dirty="0" err="1" smtClean="0">
                          <a:solidFill>
                            <a:schemeClr val="tx1"/>
                          </a:solidFill>
                        </a:rPr>
                        <a:t>tx</a:t>
                      </a:r>
                      <a:r>
                        <a:rPr lang="en-AU" sz="1400" dirty="0" smtClean="0">
                          <a:solidFill>
                            <a:schemeClr val="tx1"/>
                          </a:solidFill>
                        </a:rPr>
                        <a:t> power levels, </a:t>
                      </a:r>
                      <a:r>
                        <a:rPr lang="en-AU" sz="1400" dirty="0" err="1" smtClean="0">
                          <a:solidFill>
                            <a:schemeClr val="tx1"/>
                          </a:solidFill>
                        </a:rPr>
                        <a:t>tx</a:t>
                      </a:r>
                      <a:r>
                        <a:rPr lang="en-AU" sz="1400" dirty="0" smtClean="0">
                          <a:solidFill>
                            <a:schemeClr val="tx1"/>
                          </a:solidFill>
                        </a:rPr>
                        <a:t> bandwidths &amp; channel selections, and by measuring throughput at the respective clients. Our results provide three major conclusions:</a:t>
                      </a:r>
                    </a:p>
                    <a:p>
                      <a:pPr marL="342900" indent="-342900">
                        <a:spcBef>
                          <a:spcPts val="700"/>
                        </a:spcBef>
                        <a:buAutoNum type="arabicParenBoth"/>
                      </a:pPr>
                      <a:r>
                        <a:rPr lang="en-AU" sz="1400" dirty="0" smtClean="0">
                          <a:solidFill>
                            <a:schemeClr val="tx1"/>
                          </a:solidFill>
                        </a:rPr>
                        <a:t>While low-powered LTE control </a:t>
                      </a:r>
                      <a:r>
                        <a:rPr lang="en-AU" sz="1400" dirty="0" err="1" smtClean="0">
                          <a:solidFill>
                            <a:schemeClr val="tx1"/>
                          </a:solidFill>
                        </a:rPr>
                        <a:t>tx’s</a:t>
                      </a:r>
                      <a:r>
                        <a:rPr lang="en-AU" sz="1400" dirty="0" smtClean="0">
                          <a:solidFill>
                            <a:schemeClr val="tx1"/>
                          </a:solidFill>
                        </a:rPr>
                        <a:t> act appear as a hidden-terminal to Wi-Fi, the relatively higher-powered </a:t>
                      </a:r>
                      <a:r>
                        <a:rPr lang="en-AU" sz="1400" dirty="0" err="1" smtClean="0">
                          <a:solidFill>
                            <a:schemeClr val="tx1"/>
                          </a:solidFill>
                        </a:rPr>
                        <a:t>tx’s</a:t>
                      </a:r>
                      <a:r>
                        <a:rPr lang="en-AU" sz="1400" dirty="0" smtClean="0">
                          <a:solidFill>
                            <a:schemeClr val="tx1"/>
                          </a:solidFill>
                        </a:rPr>
                        <a:t> of Wi-Fi or LTE causes significant interference to the other technology, regardless of the </a:t>
                      </a:r>
                      <a:r>
                        <a:rPr lang="en-AU" sz="1400" dirty="0" err="1" smtClean="0">
                          <a:solidFill>
                            <a:schemeClr val="tx1"/>
                          </a:solidFill>
                        </a:rPr>
                        <a:t>tx</a:t>
                      </a:r>
                      <a:r>
                        <a:rPr lang="en-AU" sz="1400" dirty="0" smtClean="0">
                          <a:solidFill>
                            <a:schemeClr val="tx1"/>
                          </a:solidFill>
                        </a:rPr>
                        <a:t> bandwidth or mode (either control or data) being used by LTE</a:t>
                      </a:r>
                    </a:p>
                    <a:p>
                      <a:pPr marL="342900" indent="-342900">
                        <a:spcBef>
                          <a:spcPts val="700"/>
                        </a:spcBef>
                        <a:buAutoNum type="arabicParenBoth"/>
                      </a:pPr>
                      <a:r>
                        <a:rPr lang="en-AU" sz="1400" dirty="0" smtClean="0">
                          <a:solidFill>
                            <a:schemeClr val="tx1"/>
                          </a:solidFill>
                        </a:rPr>
                        <a:t>When a 5MHz LTE </a:t>
                      </a:r>
                      <a:r>
                        <a:rPr lang="en-AU" sz="1400" dirty="0" err="1" smtClean="0">
                          <a:solidFill>
                            <a:schemeClr val="tx1"/>
                          </a:solidFill>
                        </a:rPr>
                        <a:t>tx</a:t>
                      </a:r>
                      <a:r>
                        <a:rPr lang="en-AU" sz="1400" dirty="0" smtClean="0">
                          <a:solidFill>
                            <a:schemeClr val="tx1"/>
                          </a:solidFill>
                        </a:rPr>
                        <a:t> coexists with a 20MHz Wi-Fi </a:t>
                      </a:r>
                      <a:r>
                        <a:rPr lang="en-AU" sz="1400" dirty="0" err="1" smtClean="0">
                          <a:solidFill>
                            <a:schemeClr val="tx1"/>
                          </a:solidFill>
                        </a:rPr>
                        <a:t>tx</a:t>
                      </a:r>
                      <a:r>
                        <a:rPr lang="en-AU" sz="1400" dirty="0" smtClean="0">
                          <a:solidFill>
                            <a:schemeClr val="tx1"/>
                          </a:solidFill>
                        </a:rPr>
                        <a:t> in different co-channels, the Wi-Fi client experiences significant degradation in throughput, regardless of the relative </a:t>
                      </a:r>
                      <a:r>
                        <a:rPr lang="en-AU" sz="1400" dirty="0" err="1" smtClean="0">
                          <a:solidFill>
                            <a:schemeClr val="tx1"/>
                          </a:solidFill>
                        </a:rPr>
                        <a:t>tx</a:t>
                      </a:r>
                      <a:r>
                        <a:rPr lang="en-AU" sz="1400" dirty="0" smtClean="0">
                          <a:solidFill>
                            <a:schemeClr val="tx1"/>
                          </a:solidFill>
                        </a:rPr>
                        <a:t> power levels</a:t>
                      </a:r>
                    </a:p>
                    <a:p>
                      <a:pPr marL="342900" indent="-342900">
                        <a:spcBef>
                          <a:spcPts val="700"/>
                        </a:spcBef>
                        <a:buAutoNum type="arabicParenBoth"/>
                      </a:pPr>
                      <a:r>
                        <a:rPr lang="en-AU" sz="1400" dirty="0" smtClean="0">
                          <a:solidFill>
                            <a:schemeClr val="tx1"/>
                          </a:solidFill>
                        </a:rPr>
                        <a:t>During adjacent-channel </a:t>
                      </a:r>
                      <a:r>
                        <a:rPr lang="en-AU" sz="1400" dirty="0" err="1" smtClean="0">
                          <a:solidFill>
                            <a:schemeClr val="tx1"/>
                          </a:solidFill>
                        </a:rPr>
                        <a:t>tx’s</a:t>
                      </a:r>
                      <a:r>
                        <a:rPr lang="en-AU" sz="1400" dirty="0" smtClean="0">
                          <a:solidFill>
                            <a:schemeClr val="tx1"/>
                          </a:solidFill>
                        </a:rPr>
                        <a:t> of 20MHz LTE &amp; 20MHz Wi-Fi, LTE </a:t>
                      </a:r>
                      <a:r>
                        <a:rPr lang="en-AU" sz="1400" dirty="0" err="1" smtClean="0">
                          <a:solidFill>
                            <a:schemeClr val="tx1"/>
                          </a:solidFill>
                        </a:rPr>
                        <a:t>tx’s</a:t>
                      </a:r>
                      <a:r>
                        <a:rPr lang="en-AU" sz="1400" dirty="0" smtClean="0">
                          <a:solidFill>
                            <a:schemeClr val="tx1"/>
                          </a:solidFill>
                        </a:rPr>
                        <a:t> causes significant interference to Wi-Fi due to out-of-band emissions from LTE</a:t>
                      </a:r>
                    </a:p>
                    <a:p>
                      <a:pPr marL="0" indent="0">
                        <a:spcBef>
                          <a:spcPts val="700"/>
                        </a:spcBef>
                        <a:buNone/>
                      </a:pPr>
                      <a:r>
                        <a:rPr lang="en-AU" sz="1400" dirty="0" smtClean="0">
                          <a:solidFill>
                            <a:schemeClr val="tx1"/>
                          </a:solidFill>
                        </a:rPr>
                        <a:t>In this work, we present LTE/Wi-Fi coexistence problems at 2.4 GHz with the legacy LTE Release 8/9 and Wi-Fi but the results are applicable for the LAA/Wi-Fi coexistence at 5GHz under the conditions 1) adjacent channel operation, 2) hidden terminal problem.</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An experimental Evaluation of Coexistence Challenges of Wi-Fi </a:t>
                      </a:r>
                      <a:r>
                        <a:rPr lang="en-AU" sz="1400" b="0" i="0" kern="1200" dirty="0" smtClean="0">
                          <a:solidFill>
                            <a:schemeClr val="dk1"/>
                          </a:solidFill>
                          <a:effectLst/>
                          <a:latin typeface="+mn-lt"/>
                          <a:ea typeface="+mn-ea"/>
                          <a:cs typeface="+mn-cs"/>
                          <a:hlinkClick r:id="rId2"/>
                        </a:rPr>
                        <a:t>&amp; </a:t>
                      </a:r>
                      <a:r>
                        <a:rPr lang="en-AU" sz="1400" b="0" i="0" kern="1200" dirty="0" smtClean="0">
                          <a:solidFill>
                            <a:schemeClr val="dk1"/>
                          </a:solidFill>
                          <a:effectLst/>
                          <a:latin typeface="+mn-lt"/>
                          <a:ea typeface="+mn-ea"/>
                          <a:cs typeface="+mn-cs"/>
                          <a:hlinkClick r:id="rId2"/>
                        </a:rPr>
                        <a:t>LTE in the unlicensed band</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285629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Submitted: </a:t>
            </a:r>
            <a:r>
              <a:rPr lang="en-AU" dirty="0" err="1" smtClean="0"/>
              <a:t>Octoscope</a:t>
            </a:r>
            <a:r>
              <a:rPr lang="en-AU" dirty="0" smtClean="0"/>
              <a:t> will present “</a:t>
            </a:r>
            <a:r>
              <a:rPr lang="en-AU" i="1" dirty="0" smtClean="0"/>
              <a:t>A </a:t>
            </a:r>
            <a:r>
              <a:rPr lang="en-AU" i="1" dirty="0"/>
              <a:t>testbed architecture for 6 GHz Wi-Fi/NR-U Coexistence </a:t>
            </a:r>
            <a:r>
              <a:rPr lang="en-AU" i="1" dirty="0" smtClean="0"/>
              <a:t>Testing”</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587343"/>
              </p:ext>
            </p:extLst>
          </p:nvPr>
        </p:nvGraphicFramePr>
        <p:xfrm>
          <a:off x="685799" y="1981201"/>
          <a:ext cx="7858125" cy="3035418"/>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46434">
                <a:tc>
                  <a:txBody>
                    <a:bodyPr/>
                    <a:lstStyle/>
                    <a:p>
                      <a:r>
                        <a:rPr lang="en-AU" sz="1400" b="1" dirty="0" smtClean="0"/>
                        <a:t>Title</a:t>
                      </a:r>
                      <a:endParaRPr lang="en-AU" sz="1400" b="1" dirty="0"/>
                    </a:p>
                  </a:txBody>
                  <a:tcPr/>
                </a:tc>
                <a:tc>
                  <a:txBody>
                    <a:bodyPr/>
                    <a:lstStyle/>
                    <a:p>
                      <a:r>
                        <a:rPr lang="en-AU" sz="1400" i="1" dirty="0" smtClean="0">
                          <a:solidFill>
                            <a:schemeClr val="tx1"/>
                          </a:solidFill>
                        </a:rPr>
                        <a:t>3-17: A </a:t>
                      </a:r>
                      <a:r>
                        <a:rPr lang="en-AU" sz="1400" i="1" dirty="0" smtClean="0">
                          <a:solidFill>
                            <a:schemeClr val="tx1"/>
                          </a:solidFill>
                        </a:rPr>
                        <a:t>testbed architecture for 6 GHz Wi-Fi/NR-U Coexistence Testing</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t>Leigh Chinitz (</a:t>
                      </a:r>
                      <a:r>
                        <a:rPr lang="en-AU" sz="1400" dirty="0" err="1" smtClean="0"/>
                        <a:t>Octoscope</a:t>
                      </a:r>
                      <a:r>
                        <a:rPr lang="en-AU" sz="1400" dirty="0" smtClean="0"/>
                        <a:t>)</a:t>
                      </a:r>
                    </a:p>
                  </a:txBody>
                  <a:tcPr/>
                </a:tc>
                <a:extLst>
                  <a:ext uri="{0D108BD9-81ED-4DB2-BD59-A6C34878D82A}">
                    <a16:rowId xmlns:a16="http://schemas.microsoft.com/office/drawing/2014/main" val="3452756879"/>
                  </a:ext>
                </a:extLst>
              </a:tr>
              <a:tr h="146434">
                <a:tc>
                  <a:txBody>
                    <a:bodyPr/>
                    <a:lstStyle/>
                    <a:p>
                      <a:r>
                        <a:rPr lang="en-AU" sz="1400" b="1" dirty="0" smtClean="0"/>
                        <a:t>Timing</a:t>
                      </a:r>
                      <a:endParaRPr lang="en-AU" sz="1400" b="1" dirty="0"/>
                    </a:p>
                  </a:txBody>
                  <a:tcPr/>
                </a:tc>
                <a:tc>
                  <a:txBody>
                    <a:bodyPr/>
                    <a:lstStyle/>
                    <a:p>
                      <a:r>
                        <a:rPr lang="en-AU" sz="1400" dirty="0" smtClean="0"/>
                        <a:t>15 min, including</a:t>
                      </a:r>
                      <a:r>
                        <a:rPr lang="en-AU" sz="1400" baseline="0" dirty="0" smtClean="0"/>
                        <a:t> Q&amp;A</a:t>
                      </a:r>
                      <a:endParaRPr lang="en-AU" sz="1400" dirty="0"/>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r>
                        <a:rPr lang="en-US" sz="1400" kern="1200" dirty="0" smtClean="0">
                          <a:solidFill>
                            <a:schemeClr val="dk1"/>
                          </a:solidFill>
                          <a:effectLst/>
                          <a:latin typeface="+mn-lt"/>
                          <a:ea typeface="+mn-ea"/>
                          <a:cs typeface="+mn-cs"/>
                        </a:rPr>
                        <a:t>As the wireless industry prepares for the potential of 1.2 GHz of unlicensed spectrum to become available in the 6 GHz band, organizations such as IEEE and 3GPP are anticipating how some of the latest wireless technologies will be able to coexist in that band. The technologies of most interest are Wi-Fi 6, based on the IEEE 802.11ax standard, and NR-U, the unlicensed spectrum version of 3GPP’s 5G New Radio standard. In this paper we discuss the important attributes the testbeds used to test the coexistence of, in particular, these two technologies will need to have, and we propose an architecture to meet those requirements.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2"/>
                        </a:rPr>
                        <a:t>A testbed architecture for 6 GHz Wi-Fi/NR-U Coexistence Testing </a:t>
                      </a:r>
                      <a:r>
                        <a:rPr lang="en-AU" sz="1400" b="0" i="0" kern="1200" dirty="0" smtClean="0">
                          <a:solidFill>
                            <a:schemeClr val="dk1"/>
                          </a:solidFill>
                          <a:effectLst/>
                          <a:latin typeface="+mn-lt"/>
                          <a:ea typeface="+mn-ea"/>
                          <a:cs typeface="+mn-cs"/>
                        </a:rPr>
                        <a:t>and </a:t>
                      </a:r>
                      <a:r>
                        <a:rPr lang="en-AU" sz="1400" b="0" i="0" kern="1200" dirty="0" smtClean="0">
                          <a:solidFill>
                            <a:schemeClr val="dk1"/>
                          </a:solidFill>
                          <a:effectLst/>
                          <a:latin typeface="+mn-lt"/>
                          <a:ea typeface="+mn-ea"/>
                          <a:cs typeface="+mn-cs"/>
                          <a:hlinkClick r:id="rId3"/>
                        </a:rPr>
                        <a:t>Paper</a:t>
                      </a:r>
                      <a:endParaRPr lang="en-AU" sz="1100" dirty="0">
                        <a:solidFill>
                          <a:srgbClr val="FF0000"/>
                        </a:solidFill>
                      </a:endParaRPr>
                    </a:p>
                  </a:txBody>
                  <a:tcPr/>
                </a:tc>
                <a:extLst>
                  <a:ext uri="{0D108BD9-81ED-4DB2-BD59-A6C34878D82A}">
                    <a16:rowId xmlns:a16="http://schemas.microsoft.com/office/drawing/2014/main" val="1044960148"/>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696683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Submitted: Cisco will </a:t>
            </a:r>
            <a:r>
              <a:rPr lang="en-AU" dirty="0"/>
              <a:t>present on NR-U’s definition of </a:t>
            </a:r>
            <a:r>
              <a:rPr lang="en-AU" dirty="0" smtClean="0"/>
              <a:t>success for LBT</a:t>
            </a:r>
            <a:r>
              <a:rPr lang="en-AU" dirty="0"/>
              <a:t/>
            </a:r>
            <a:br>
              <a:rPr lang="en-AU" dirty="0"/>
            </a:br>
            <a:r>
              <a:rPr lang="en-AU" dirty="0" smtClean="0"/>
              <a:t>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1066352"/>
              </p:ext>
            </p:extLst>
          </p:nvPr>
        </p:nvGraphicFramePr>
        <p:xfrm>
          <a:off x="685799" y="2133600"/>
          <a:ext cx="7858125" cy="3870960"/>
        </p:xfrm>
        <a:graphic>
          <a:graphicData uri="http://schemas.openxmlformats.org/drawingml/2006/table">
            <a:tbl>
              <a:tblPr bandRow="1">
                <a:tableStyleId>{21E4AEA4-8DFA-4A89-87EB-49C32662AFE0}</a:tableStyleId>
              </a:tblPr>
              <a:tblGrid>
                <a:gridCol w="1001526">
                  <a:extLst>
                    <a:ext uri="{9D8B030D-6E8A-4147-A177-3AD203B41FA5}">
                      <a16:colId xmlns:a16="http://schemas.microsoft.com/office/drawing/2014/main" val="2207410515"/>
                    </a:ext>
                  </a:extLst>
                </a:gridCol>
                <a:gridCol w="6856599">
                  <a:extLst>
                    <a:ext uri="{9D8B030D-6E8A-4147-A177-3AD203B41FA5}">
                      <a16:colId xmlns:a16="http://schemas.microsoft.com/office/drawing/2014/main" val="3052264496"/>
                    </a:ext>
                  </a:extLst>
                </a:gridCol>
              </a:tblGrid>
              <a:tr h="152401">
                <a:tc>
                  <a:txBody>
                    <a:bodyPr/>
                    <a:lstStyle/>
                    <a:p>
                      <a:r>
                        <a:rPr lang="en-AU" sz="1400" b="1" dirty="0" smtClean="0"/>
                        <a:t>Title</a:t>
                      </a:r>
                      <a:endParaRPr lang="en-AU" sz="1400" b="1" dirty="0"/>
                    </a:p>
                  </a:txBody>
                  <a:tcPr/>
                </a:tc>
                <a:tc>
                  <a:txBody>
                    <a:bodyPr/>
                    <a:lstStyle/>
                    <a:p>
                      <a:r>
                        <a:rPr lang="en-AU" sz="1400" i="1" dirty="0" smtClean="0">
                          <a:solidFill>
                            <a:schemeClr val="tx1"/>
                          </a:solidFill>
                        </a:rPr>
                        <a:t>3-18: NR-U’s </a:t>
                      </a:r>
                      <a:r>
                        <a:rPr lang="en-AU" sz="1400" i="1" dirty="0" smtClean="0">
                          <a:solidFill>
                            <a:schemeClr val="tx1"/>
                          </a:solidFill>
                        </a:rPr>
                        <a:t>definition of success for LBT needs to be realigned with 802.11 and European rules</a:t>
                      </a:r>
                      <a:endParaRPr lang="en-AU" sz="1400" i="1" dirty="0">
                        <a:solidFill>
                          <a:schemeClr val="tx1"/>
                        </a:solidFill>
                      </a:endParaRPr>
                    </a:p>
                  </a:txBody>
                  <a:tcPr/>
                </a:tc>
                <a:extLst>
                  <a:ext uri="{0D108BD9-81ED-4DB2-BD59-A6C34878D82A}">
                    <a16:rowId xmlns:a16="http://schemas.microsoft.com/office/drawing/2014/main" val="2437484560"/>
                  </a:ext>
                </a:extLst>
              </a:tr>
              <a:tr h="146434">
                <a:tc>
                  <a:txBody>
                    <a:bodyPr/>
                    <a:lstStyle/>
                    <a:p>
                      <a:r>
                        <a:rPr lang="en-AU" sz="1400" b="1" dirty="0" smtClean="0"/>
                        <a:t>Speakers</a:t>
                      </a:r>
                      <a:endParaRPr lang="en-AU" sz="1400" b="1" dirty="0"/>
                    </a:p>
                  </a:txBody>
                  <a:tcPr/>
                </a:tc>
                <a:tc>
                  <a:txBody>
                    <a:bodyPr/>
                    <a:lstStyle/>
                    <a:p>
                      <a:r>
                        <a:rPr lang="en-AU" sz="1400" dirty="0" smtClean="0">
                          <a:solidFill>
                            <a:schemeClr val="tx1"/>
                          </a:solidFill>
                        </a:rPr>
                        <a:t>Andrew Myles (Cisco)</a:t>
                      </a:r>
                      <a:endParaRPr lang="en-AU" sz="1400" dirty="0">
                        <a:solidFill>
                          <a:schemeClr val="tx1"/>
                        </a:solidFill>
                      </a:endParaRPr>
                    </a:p>
                  </a:txBody>
                  <a:tcPr/>
                </a:tc>
                <a:extLst>
                  <a:ext uri="{0D108BD9-81ED-4DB2-BD59-A6C34878D82A}">
                    <a16:rowId xmlns:a16="http://schemas.microsoft.com/office/drawing/2014/main" val="3452756879"/>
                  </a:ext>
                </a:extLst>
              </a:tr>
              <a:tr h="167640">
                <a:tc>
                  <a:txBody>
                    <a:bodyPr/>
                    <a:lstStyle/>
                    <a:p>
                      <a:r>
                        <a:rPr lang="en-AU" sz="1400" b="1" dirty="0" smtClean="0"/>
                        <a:t>Timing</a:t>
                      </a:r>
                      <a:endParaRPr lang="en-AU" sz="1400" b="1" dirty="0"/>
                    </a:p>
                  </a:txBody>
                  <a:tcPr/>
                </a:tc>
                <a:tc>
                  <a:txBody>
                    <a:bodyPr/>
                    <a:lstStyle/>
                    <a:p>
                      <a:r>
                        <a:rPr lang="en-AU" sz="1400" dirty="0" smtClean="0">
                          <a:solidFill>
                            <a:schemeClr val="tx1"/>
                          </a:solidFill>
                        </a:rPr>
                        <a:t>0 min, reserve</a:t>
                      </a:r>
                      <a:r>
                        <a:rPr lang="en-AU" sz="1400" baseline="0" dirty="0" smtClean="0">
                          <a:solidFill>
                            <a:schemeClr val="tx1"/>
                          </a:solidFill>
                        </a:rPr>
                        <a:t> topic</a:t>
                      </a:r>
                      <a:endParaRPr lang="en-AU" sz="1400" dirty="0">
                        <a:solidFill>
                          <a:schemeClr val="tx1"/>
                        </a:solidFill>
                      </a:endParaRPr>
                    </a:p>
                  </a:txBody>
                  <a:tcPr/>
                </a:tc>
                <a:extLst>
                  <a:ext uri="{0D108BD9-81ED-4DB2-BD59-A6C34878D82A}">
                    <a16:rowId xmlns:a16="http://schemas.microsoft.com/office/drawing/2014/main" val="1395961598"/>
                  </a:ext>
                </a:extLst>
              </a:tr>
              <a:tr h="322698">
                <a:tc>
                  <a:txBody>
                    <a:bodyPr/>
                    <a:lstStyle/>
                    <a:p>
                      <a:r>
                        <a:rPr lang="en-AU" sz="1400" b="1" dirty="0" smtClean="0"/>
                        <a:t>Abstract</a:t>
                      </a:r>
                      <a:endParaRPr lang="en-AU" sz="1400" b="1" dirty="0"/>
                    </a:p>
                  </a:txBody>
                  <a:tcPr/>
                </a:tc>
                <a:tc>
                  <a:txBody>
                    <a:bodyPr/>
                    <a:lstStyle/>
                    <a:p>
                      <a:pPr lvl="0"/>
                      <a:r>
                        <a:rPr lang="en-AU" sz="1400" i="0" dirty="0" smtClean="0">
                          <a:solidFill>
                            <a:schemeClr val="tx1"/>
                          </a:solidFill>
                        </a:rPr>
                        <a:t>NR-U’s definition of success for LBT needs to be realigned with 802.11 and European rules</a:t>
                      </a:r>
                    </a:p>
                    <a:p>
                      <a:pPr marL="285750" lvl="0" indent="-285750">
                        <a:buFont typeface="Arial" panose="020B0604020202020204" pitchFamily="34" charset="0"/>
                        <a:buChar char="•"/>
                      </a:pPr>
                      <a:r>
                        <a:rPr lang="en-AU" sz="1400" i="0" dirty="0" smtClean="0">
                          <a:solidFill>
                            <a:schemeClr val="tx1"/>
                          </a:solidFill>
                        </a:rPr>
                        <a:t>European rules &amp; IEEE 802.11 base Contention Window updates in LBT on the success of transmissions at the start of a COT …</a:t>
                      </a:r>
                    </a:p>
                    <a:p>
                      <a:pPr marL="285750" lvl="0" indent="-285750">
                        <a:buFont typeface="Arial" panose="020B0604020202020204" pitchFamily="34" charset="0"/>
                        <a:buChar char="•"/>
                      </a:pPr>
                      <a:r>
                        <a:rPr lang="en-AU" sz="1400" i="0" dirty="0" smtClean="0">
                          <a:solidFill>
                            <a:schemeClr val="tx1"/>
                          </a:solidFill>
                        </a:rPr>
                        <a:t>… because only the success (or lack thereof) at the start of COT is relevant to collision detection for LBT</a:t>
                      </a:r>
                    </a:p>
                    <a:p>
                      <a:pPr marL="285750" lvl="0" indent="-285750">
                        <a:buFont typeface="Arial" panose="020B0604020202020204" pitchFamily="34" charset="0"/>
                        <a:buChar char="•"/>
                      </a:pPr>
                      <a:r>
                        <a:rPr lang="en-AU" sz="1400" i="0" dirty="0" smtClean="0">
                          <a:solidFill>
                            <a:schemeClr val="tx1"/>
                          </a:solidFill>
                        </a:rPr>
                        <a:t>Whereas, LAA/NR-U bases Contention Window updates on information later in COT, contrary to the European rules</a:t>
                      </a:r>
                    </a:p>
                    <a:p>
                      <a:pPr marL="285750" lvl="0" indent="-285750">
                        <a:buFont typeface="Arial" panose="020B0604020202020204" pitchFamily="34" charset="0"/>
                        <a:buChar char="•"/>
                      </a:pPr>
                      <a:r>
                        <a:rPr lang="en-AU" sz="1400" i="0" dirty="0" smtClean="0">
                          <a:solidFill>
                            <a:schemeClr val="tx1"/>
                          </a:solidFill>
                        </a:rPr>
                        <a:t>It is time to align NR-U to focus success on start of transmission to enable compliance &amp; fairness</a:t>
                      </a:r>
                    </a:p>
                  </a:txBody>
                  <a:tcPr/>
                </a:tc>
                <a:extLst>
                  <a:ext uri="{0D108BD9-81ED-4DB2-BD59-A6C34878D82A}">
                    <a16:rowId xmlns:a16="http://schemas.microsoft.com/office/drawing/2014/main" val="2958770977"/>
                  </a:ext>
                </a:extLst>
              </a:tr>
              <a:tr h="322698">
                <a:tc>
                  <a:txBody>
                    <a:bodyPr/>
                    <a:lstStyle/>
                    <a:p>
                      <a:r>
                        <a:rPr lang="en-AU" sz="1400" b="1" dirty="0" smtClean="0"/>
                        <a:t>Links</a:t>
                      </a:r>
                      <a:endParaRPr lang="en-AU" sz="1400" b="1" dirty="0"/>
                    </a:p>
                  </a:txBody>
                  <a:tcPr/>
                </a:tc>
                <a:tc>
                  <a:txBody>
                    <a:bodyPr/>
                    <a:lstStyle/>
                    <a:p>
                      <a:r>
                        <a:rPr lang="en-AU" sz="1400" b="0" i="0" kern="1200" dirty="0" smtClean="0">
                          <a:solidFill>
                            <a:schemeClr val="dk1"/>
                          </a:solidFill>
                          <a:effectLst/>
                          <a:latin typeface="+mn-lt"/>
                          <a:ea typeface="+mn-ea"/>
                          <a:cs typeface="+mn-cs"/>
                          <a:hlinkClick r:id="rId3"/>
                        </a:rPr>
                        <a:t>NR-U’s definition of success for LBT needs to be realigned with 802.11 and European rules</a:t>
                      </a:r>
                      <a:endParaRPr lang="en-AU" sz="1100" dirty="0">
                        <a:solidFill>
                          <a:srgbClr val="FF0000"/>
                        </a:solidFill>
                      </a:endParaRPr>
                    </a:p>
                  </a:txBody>
                  <a:tcPr/>
                </a:tc>
                <a:extLst>
                  <a:ext uri="{0D108BD9-81ED-4DB2-BD59-A6C34878D82A}">
                    <a16:rowId xmlns:a16="http://schemas.microsoft.com/office/drawing/2014/main" val="1764192485"/>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548924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(second) </a:t>
            </a:r>
            <a:r>
              <a:rPr lang="en-AU" i="1" dirty="0" smtClean="0"/>
              <a:t>Coexistence Workshop </a:t>
            </a:r>
            <a:r>
              <a:rPr lang="en-AU" dirty="0" smtClean="0"/>
              <a:t>in Vienna in July 2019 is adjourned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
        <p:nvSpPr>
          <p:cNvPr id="6" name="Title 1"/>
          <p:cNvSpPr txBox="1">
            <a:spLocks/>
          </p:cNvSpPr>
          <p:nvPr/>
        </p:nvSpPr>
        <p:spPr bwMode="auto">
          <a:xfrm>
            <a:off x="685800" y="5562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a:lstStyle>
          <a:p>
            <a:r>
              <a:rPr lang="en-AU" kern="0" dirty="0" smtClean="0"/>
              <a:t>… but let’s hope it represents a new beginning for </a:t>
            </a:r>
            <a:r>
              <a:rPr lang="en-AU" kern="0" dirty="0" smtClean="0"/>
              <a:t>better </a:t>
            </a:r>
            <a:r>
              <a:rPr lang="en-AU" kern="0" dirty="0" smtClean="0"/>
              <a:t>coexistence between Wi-Fi &amp; LAA/NR-U</a:t>
            </a:r>
            <a:endParaRPr lang="en-AU" kern="0" dirty="0"/>
          </a:p>
        </p:txBody>
      </p:sp>
      <p:pic>
        <p:nvPicPr>
          <p:cNvPr id="3" name="Picture 2"/>
          <p:cNvPicPr>
            <a:picLocks noChangeAspect="1"/>
          </p:cNvPicPr>
          <p:nvPr/>
        </p:nvPicPr>
        <p:blipFill>
          <a:blip r:embed="rId2"/>
          <a:stretch>
            <a:fillRect/>
          </a:stretch>
        </p:blipFill>
        <p:spPr>
          <a:xfrm>
            <a:off x="2895600" y="2286000"/>
            <a:ext cx="3048000" cy="2788596"/>
          </a:xfrm>
          <a:prstGeom prst="rect">
            <a:avLst/>
          </a:prstGeom>
        </p:spPr>
      </p:pic>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Decisions: the </a:t>
            </a:r>
            <a:r>
              <a:rPr lang="en-AU" i="1" dirty="0" smtClean="0"/>
              <a:t>Coexistence Workshop </a:t>
            </a:r>
            <a:r>
              <a:rPr lang="en-AU" dirty="0" smtClean="0"/>
              <a:t>has no decision making authority</a:t>
            </a:r>
            <a:endParaRPr lang="en-AU" dirty="0"/>
          </a:p>
        </p:txBody>
      </p:sp>
      <p:sp>
        <p:nvSpPr>
          <p:cNvPr id="3" name="Content Placeholder 2"/>
          <p:cNvSpPr>
            <a:spLocks noGrp="1"/>
          </p:cNvSpPr>
          <p:nvPr>
            <p:ph idx="1"/>
          </p:nvPr>
        </p:nvSpPr>
        <p:spPr/>
        <p:txBody>
          <a:bodyPr/>
          <a:lstStyle/>
          <a:p>
            <a:pPr lvl="1"/>
            <a:r>
              <a:rPr lang="en-AU" dirty="0" smtClean="0"/>
              <a:t>The Coexistence Workshop will focus on:</a:t>
            </a:r>
          </a:p>
          <a:p>
            <a:pPr lvl="2"/>
            <a:r>
              <a:rPr lang="en-AU" dirty="0" smtClean="0"/>
              <a:t>Sharing …</a:t>
            </a:r>
            <a:endParaRPr lang="en-AU" dirty="0"/>
          </a:p>
          <a:p>
            <a:pPr lvl="2"/>
            <a:r>
              <a:rPr lang="en-AU" dirty="0"/>
              <a:t>Assessing </a:t>
            </a:r>
            <a:r>
              <a:rPr lang="en-AU" dirty="0" smtClean="0"/>
              <a:t>…</a:t>
            </a:r>
            <a:endParaRPr lang="en-AU" dirty="0"/>
          </a:p>
          <a:p>
            <a:pPr lvl="2"/>
            <a:r>
              <a:rPr lang="en-AU" dirty="0"/>
              <a:t>Discussing </a:t>
            </a:r>
            <a:r>
              <a:rPr lang="en-AU" dirty="0" smtClean="0"/>
              <a:t>…</a:t>
            </a:r>
          </a:p>
          <a:p>
            <a:pPr lvl="1"/>
            <a:r>
              <a:rPr lang="en-AU" dirty="0" smtClean="0"/>
              <a:t>However, </a:t>
            </a:r>
            <a:r>
              <a:rPr lang="en-AU" dirty="0"/>
              <a:t>the </a:t>
            </a:r>
            <a:r>
              <a:rPr lang="en-AU" i="1" dirty="0"/>
              <a:t>Coexistence Workshop </a:t>
            </a:r>
            <a:r>
              <a:rPr lang="en-AU" dirty="0" smtClean="0"/>
              <a:t>has </a:t>
            </a:r>
            <a:r>
              <a:rPr lang="en-AU" b="1" dirty="0" smtClean="0"/>
              <a:t>no authority to make any decisions </a:t>
            </a:r>
            <a:r>
              <a:rPr lang="en-AU" dirty="0" smtClean="0"/>
              <a:t>on behalf of:</a:t>
            </a:r>
          </a:p>
          <a:p>
            <a:pPr lvl="2"/>
            <a:r>
              <a:rPr lang="en-AU" dirty="0" smtClean="0"/>
              <a:t>IEEE 802.11 WG in relation to 802.11ax/be</a:t>
            </a:r>
          </a:p>
          <a:p>
            <a:pPr lvl="2"/>
            <a:r>
              <a:rPr lang="en-AU" dirty="0" smtClean="0"/>
              <a:t>3GPP RAN in relation to NR-U</a:t>
            </a:r>
          </a:p>
          <a:p>
            <a:pPr lvl="2"/>
            <a:r>
              <a:rPr lang="en-AU" dirty="0" smtClean="0"/>
              <a:t>… or anyone else!</a:t>
            </a:r>
          </a:p>
          <a:p>
            <a:pPr lvl="1"/>
            <a:r>
              <a:rPr lang="en-AU" dirty="0" smtClean="0"/>
              <a:t>Rather, it is hoped that today's workshop will help </a:t>
            </a:r>
            <a:r>
              <a:rPr lang="en-AU" dirty="0"/>
              <a:t>both 3GPP RAN </a:t>
            </a:r>
            <a:r>
              <a:rPr lang="en-AU" dirty="0" smtClean="0"/>
              <a:t>&amp; </a:t>
            </a:r>
            <a:r>
              <a:rPr lang="en-AU" dirty="0"/>
              <a:t>IEEE 802.11 WG to make decisions in the future that promote fair </a:t>
            </a:r>
            <a:r>
              <a:rPr lang="en-AU" dirty="0" smtClean="0"/>
              <a:t>&amp; </a:t>
            </a:r>
            <a:r>
              <a:rPr lang="en-AU" dirty="0"/>
              <a:t>efficient coexistence between 802.11ax/be </a:t>
            </a:r>
            <a:r>
              <a:rPr lang="en-AU" dirty="0" smtClean="0"/>
              <a:t>&amp; NR-U in the 5 &amp; 6 GHz bands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a:t>
            </a:fld>
            <a:endParaRPr lang="en-US"/>
          </a:p>
        </p:txBody>
      </p:sp>
    </p:spTree>
    <p:extLst>
      <p:ext uri="{BB962C8B-B14F-4D97-AF65-F5344CB8AC3E}">
        <p14:creationId xmlns:p14="http://schemas.microsoft.com/office/powerpoint/2010/main" val="58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normal IEEE-SA rules will be used as operating guidelines for the </a:t>
            </a:r>
            <a:r>
              <a:rPr lang="en-AU" i="1" dirty="0"/>
              <a:t>Coexistence Workshop </a:t>
            </a:r>
            <a:endParaRPr lang="en-AU" dirty="0"/>
          </a:p>
        </p:txBody>
      </p:sp>
      <p:sp>
        <p:nvSpPr>
          <p:cNvPr id="3" name="Content Placeholder 2"/>
          <p:cNvSpPr>
            <a:spLocks noGrp="1"/>
          </p:cNvSpPr>
          <p:nvPr>
            <p:ph idx="1"/>
          </p:nvPr>
        </p:nvSpPr>
        <p:spPr/>
        <p:txBody>
          <a:bodyPr/>
          <a:lstStyle/>
          <a:p>
            <a:pPr lvl="1"/>
            <a:r>
              <a:rPr lang="en-AU" dirty="0" smtClean="0"/>
              <a:t>Advice has been received from IEEE-SA that normal </a:t>
            </a:r>
            <a:r>
              <a:rPr lang="en-AU" dirty="0"/>
              <a:t>IEEE-SA standards development rules do not apply to the </a:t>
            </a:r>
            <a:r>
              <a:rPr lang="en-AU" i="1" dirty="0"/>
              <a:t>Coexistence Workshop</a:t>
            </a:r>
            <a:endParaRPr lang="en-AU" dirty="0" smtClean="0"/>
          </a:p>
          <a:p>
            <a:pPr lvl="1"/>
            <a:r>
              <a:rPr lang="en-AU" dirty="0" smtClean="0"/>
              <a:t>However, it was suggested that the normal rules should be used as operating guidelines for the </a:t>
            </a:r>
            <a:r>
              <a:rPr lang="en-AU" i="1" dirty="0"/>
              <a:t>Coexistence Workshop</a:t>
            </a:r>
            <a:endParaRPr lang="en-AU" dirty="0" smtClean="0"/>
          </a:p>
          <a:p>
            <a:pPr lvl="1"/>
            <a:r>
              <a:rPr lang="en-AU" dirty="0" smtClean="0"/>
              <a:t>Important operating guidelines include:</a:t>
            </a:r>
          </a:p>
          <a:p>
            <a:pPr lvl="2"/>
            <a:r>
              <a:rPr lang="en-AU" dirty="0" smtClean="0"/>
              <a:t>Follow all applicable laws including anti-trust &amp; competition laws</a:t>
            </a:r>
          </a:p>
          <a:p>
            <a:pPr lvl="2"/>
            <a:r>
              <a:rPr lang="en-AU" dirty="0" smtClean="0"/>
              <a:t>Don’t discuss the interpretation, validity or essentiality of patents</a:t>
            </a:r>
          </a:p>
          <a:p>
            <a:pPr lvl="2"/>
            <a:r>
              <a:rPr lang="en-AU" dirty="0" smtClean="0"/>
              <a:t>Don’t discuss licensing rates, terms or conditions</a:t>
            </a:r>
          </a:p>
          <a:p>
            <a:pPr lvl="2"/>
            <a:r>
              <a:rPr lang="en-AU" dirty="0" smtClean="0"/>
              <a:t>Don’t discuss or engage in the fixing of product prices, allocation of customers or division of sales markets</a:t>
            </a:r>
          </a:p>
          <a:p>
            <a:pPr lvl="1"/>
            <a:r>
              <a:rPr lang="en-US" dirty="0"/>
              <a:t>In addition, </a:t>
            </a:r>
            <a:r>
              <a:rPr lang="en-US" dirty="0" smtClean="0"/>
              <a:t>before speaking, participants are asked to identify any organizations to which they are affiliated</a:t>
            </a:r>
          </a:p>
          <a:p>
            <a:pPr lvl="2"/>
            <a:r>
              <a:rPr lang="en-US" dirty="0" smtClean="0"/>
              <a:t>Note: participants are requested </a:t>
            </a:r>
            <a:r>
              <a:rPr lang="en-US" dirty="0"/>
              <a:t>to not </a:t>
            </a:r>
            <a:r>
              <a:rPr lang="en-US" dirty="0" smtClean="0"/>
              <a:t>assert </a:t>
            </a:r>
            <a:r>
              <a:rPr lang="en-US" dirty="0"/>
              <a:t>they are representing the position of any </a:t>
            </a:r>
            <a:r>
              <a:rPr lang="en-US" dirty="0" smtClean="0"/>
              <a:t>organization </a:t>
            </a:r>
            <a:r>
              <a:rPr lang="en-US" dirty="0"/>
              <a:t>without authority </a:t>
            </a:r>
            <a:r>
              <a:rPr lang="en-US" dirty="0" smtClean="0"/>
              <a:t>from that organization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a:t>
            </a:fld>
            <a:endParaRPr lang="en-US"/>
          </a:p>
        </p:txBody>
      </p:sp>
    </p:spTree>
    <p:extLst>
      <p:ext uri="{BB962C8B-B14F-4D97-AF65-F5344CB8AC3E}">
        <p14:creationId xmlns:p14="http://schemas.microsoft.com/office/powerpoint/2010/main" val="45768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the </a:t>
            </a:r>
            <a:r>
              <a:rPr lang="en-AU" i="1" dirty="0"/>
              <a:t>Coexistence Workshop </a:t>
            </a:r>
            <a:r>
              <a:rPr lang="en-US" dirty="0"/>
              <a:t>will operate using accepted principles of meeting etiquette</a:t>
            </a:r>
            <a:endParaRPr lang="en-AU" dirty="0"/>
          </a:p>
        </p:txBody>
      </p:sp>
      <p:sp>
        <p:nvSpPr>
          <p:cNvPr id="3" name="Content Placeholder 2"/>
          <p:cNvSpPr>
            <a:spLocks noGrp="1"/>
          </p:cNvSpPr>
          <p:nvPr>
            <p:ph idx="1"/>
          </p:nvPr>
        </p:nvSpPr>
        <p:spPr/>
        <p:txBody>
          <a:bodyPr/>
          <a:lstStyle/>
          <a:p>
            <a:r>
              <a:rPr lang="en-US" dirty="0" smtClean="0"/>
              <a:t>Principles</a:t>
            </a:r>
          </a:p>
          <a:p>
            <a:pPr lvl="1"/>
            <a:r>
              <a:rPr lang="en-US" dirty="0" smtClean="0"/>
              <a:t>The </a:t>
            </a:r>
            <a:r>
              <a:rPr lang="en-AU" i="1" dirty="0"/>
              <a:t>Coexistence Workshop</a:t>
            </a:r>
            <a:r>
              <a:rPr lang="en-US" dirty="0" smtClean="0"/>
              <a:t> </a:t>
            </a:r>
            <a:r>
              <a:rPr lang="en-US" dirty="0"/>
              <a:t>will be conducted in an orderly </a:t>
            </a:r>
            <a:r>
              <a:rPr lang="en-US" dirty="0" smtClean="0"/>
              <a:t>&amp; </a:t>
            </a:r>
            <a:r>
              <a:rPr lang="en-US" dirty="0"/>
              <a:t>professional manner</a:t>
            </a:r>
          </a:p>
          <a:p>
            <a:pPr lvl="1"/>
            <a:r>
              <a:rPr lang="en-US" dirty="0"/>
              <a:t>Participants shall </a:t>
            </a:r>
            <a:r>
              <a:rPr lang="en-US" dirty="0" smtClean="0"/>
              <a:t>only address </a:t>
            </a:r>
            <a:r>
              <a:rPr lang="en-US" dirty="0"/>
              <a:t>the “technical” content </a:t>
            </a:r>
            <a:endParaRPr lang="en-US" dirty="0" smtClean="0"/>
          </a:p>
          <a:p>
            <a:pPr lvl="1"/>
            <a:r>
              <a:rPr lang="en-US" dirty="0" smtClean="0"/>
              <a:t>Participants shall refrain </a:t>
            </a:r>
            <a:r>
              <a:rPr lang="en-US" dirty="0"/>
              <a:t>from making personal comments to or about </a:t>
            </a:r>
            <a:r>
              <a:rPr lang="en-US" dirty="0" smtClean="0"/>
              <a:t>others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a:t>
            </a:fld>
            <a:endParaRPr lang="en-US"/>
          </a:p>
        </p:txBody>
      </p:sp>
    </p:spTree>
    <p:extLst>
      <p:ext uri="{BB962C8B-B14F-4D97-AF65-F5344CB8AC3E}">
        <p14:creationId xmlns:p14="http://schemas.microsoft.com/office/powerpoint/2010/main" val="140012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Materials</a:t>
            </a:r>
            <a:r>
              <a:rPr lang="en-AU" i="1" dirty="0" smtClean="0"/>
              <a:t>: Coexistence </a:t>
            </a:r>
            <a:r>
              <a:rPr lang="en-AU" i="1" dirty="0"/>
              <a:t>Workshop</a:t>
            </a:r>
            <a:r>
              <a:rPr lang="en-AU" dirty="0" smtClean="0"/>
              <a:t> agenda, presentations &amp; papers are available on-line</a:t>
            </a:r>
            <a:endParaRPr lang="en-AU" dirty="0"/>
          </a:p>
        </p:txBody>
      </p:sp>
      <p:sp>
        <p:nvSpPr>
          <p:cNvPr id="3" name="Content Placeholder 2"/>
          <p:cNvSpPr>
            <a:spLocks noGrp="1"/>
          </p:cNvSpPr>
          <p:nvPr>
            <p:ph idx="1"/>
          </p:nvPr>
        </p:nvSpPr>
        <p:spPr/>
        <p:txBody>
          <a:bodyPr/>
          <a:lstStyle/>
          <a:p>
            <a:pPr lvl="1"/>
            <a:r>
              <a:rPr lang="en-AU" dirty="0" smtClean="0"/>
              <a:t>All of the materials associated with today’s </a:t>
            </a:r>
            <a:r>
              <a:rPr lang="en-AU" i="1" dirty="0"/>
              <a:t>Coexistence </a:t>
            </a:r>
            <a:r>
              <a:rPr lang="en-AU" i="1" dirty="0" smtClean="0"/>
              <a:t>Workshop</a:t>
            </a:r>
            <a:r>
              <a:rPr lang="en-AU" dirty="0" smtClean="0"/>
              <a:t>, including agenda, presentation and attendance list, are available on-line:</a:t>
            </a:r>
          </a:p>
          <a:p>
            <a:pPr lvl="2"/>
            <a:r>
              <a:rPr lang="en-AU" dirty="0" smtClean="0"/>
              <a:t>See </a:t>
            </a:r>
            <a:r>
              <a:rPr lang="en-AU" dirty="0" smtClean="0">
                <a:solidFill>
                  <a:srgbClr val="FF0000"/>
                </a:solidFill>
              </a:rPr>
              <a:t>&lt;website&gt;</a:t>
            </a:r>
          </a:p>
          <a:p>
            <a:pPr lvl="1"/>
            <a:r>
              <a:rPr lang="en-AU" dirty="0" smtClean="0"/>
              <a:t>Additional documents will be uploaded as soon as possible after the </a:t>
            </a:r>
            <a:r>
              <a:rPr lang="en-AU" i="1" dirty="0"/>
              <a:t>Coexistence Workshop</a:t>
            </a:r>
            <a:r>
              <a:rPr lang="en-AU" dirty="0" smtClean="0"/>
              <a:t>, including:</a:t>
            </a:r>
          </a:p>
          <a:p>
            <a:pPr lvl="2"/>
            <a:r>
              <a:rPr lang="en-AU" dirty="0" smtClean="0"/>
              <a:t>Updates to presentations</a:t>
            </a:r>
          </a:p>
          <a:p>
            <a:pPr lvl="2"/>
            <a:r>
              <a:rPr lang="en-AU" dirty="0" smtClean="0"/>
              <a:t>Workshop minutes</a:t>
            </a:r>
          </a:p>
          <a:p>
            <a:pPr lvl="1"/>
            <a:r>
              <a:rPr lang="en-AU" dirty="0" smtClean="0"/>
              <a:t>The IEEE 802.11 Coexistence SC Chair will investigate having the material indexed by IEEE </a:t>
            </a:r>
            <a:r>
              <a:rPr lang="en-AU" dirty="0" err="1" smtClean="0"/>
              <a:t>Xplore</a:t>
            </a:r>
            <a:endParaRPr lang="en-AU" dirty="0" smtClean="0"/>
          </a:p>
          <a:p>
            <a:pPr lvl="1"/>
            <a:r>
              <a:rPr lang="en-AU" dirty="0" smtClean="0"/>
              <a:t>Thank you to Guido Hiertz (Ericsson) who has agreed to act as the Recording Secretary for today’s </a:t>
            </a:r>
            <a:r>
              <a:rPr lang="en-AU" i="1" dirty="0"/>
              <a:t>Coexistence Workshop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02268644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5593</Words>
  <Application>Microsoft Office PowerPoint</Application>
  <PresentationFormat>On-screen Show (4:3)</PresentationFormat>
  <Paragraphs>726</Paragraphs>
  <Slides>54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Times New Roman</vt:lpstr>
      <vt:lpstr>Wingdings</vt:lpstr>
      <vt:lpstr>802-11-Submission</vt:lpstr>
      <vt:lpstr>Agenda for IEEE 802.11 Coexistence Workshop  in Vienna on 17 July 2019</vt:lpstr>
      <vt:lpstr>Agenda for Coexistence Workshop</vt:lpstr>
      <vt:lpstr>PowerPoint Presentation</vt:lpstr>
      <vt:lpstr>Sponsors: a big thank you to the three major sponsors of today’s Coexistence Workshop</vt:lpstr>
      <vt:lpstr>Goals: the Coexistence Workshop will focus on discussion of sharing by 802.11ax/be &amp; NR-U </vt:lpstr>
      <vt:lpstr>Decisions: the Coexistence Workshop has no decision making authority</vt:lpstr>
      <vt:lpstr>Rules: normal IEEE-SA rules will be used as operating guidelines for the Coexistence Workshop </vt:lpstr>
      <vt:lpstr>Rules: the Coexistence Workshop will operate using accepted principles of meeting etiquette</vt:lpstr>
      <vt:lpstr>Materials: Coexistence Workshop agenda, presentations &amp; papers are available on-line</vt:lpstr>
      <vt:lpstr>Schedule: the Coexistence Workshop schedule includes 7.5 hours of meeting &amp; 2 hours of eating/drinking</vt:lpstr>
      <vt:lpstr>Schedule: timing will be strict … and speakers will be cut off!</vt:lpstr>
      <vt:lpstr>Dinner: details</vt:lpstr>
      <vt:lpstr>PowerPoint Presentation</vt:lpstr>
      <vt:lpstr>The problem: a group of blindfolded people need to form a rope into an equilateral triangle </vt:lpstr>
      <vt:lpstr>The solution: various groups have different approaches … not all leading to success</vt:lpstr>
      <vt:lpstr>IEEE 802.11 WG &amp; 3GPP RAN are currently operating somewhere between the “chaos” &amp; “directed” modes</vt:lpstr>
      <vt:lpstr>The challenge for IEEE 802.11 WG &amp; 3GPP RAN is better coordinate our coexistence activities</vt:lpstr>
      <vt:lpstr>Humour: 3GPP RAN1 &amp; IEEE 802.11 WG culturally seem to align with their protocols </vt:lpstr>
      <vt:lpstr>PowerPoint Presentation</vt:lpstr>
      <vt:lpstr>The Chairs of IEEE 802.11 WG &amp; 3GPP RAN will welcome participants to the Coexistence Workshop</vt:lpstr>
      <vt:lpstr>Agenda for Coexistence Workshop</vt:lpstr>
      <vt:lpstr>Invited: 3GPP RAN will present “Status Report for Release 16 NR-U”  </vt:lpstr>
      <vt:lpstr>Invited: IEEE 802.11 TGax will present “High Efficiency WLAN (802.11ax) Overview”    </vt:lpstr>
      <vt:lpstr>Invited: IEEE 802.11 TGbe will present “Enhancements for extremely high throughput (EHT) Wi-Fi”  </vt:lpstr>
      <vt:lpstr>Invited: ETSI BRAN will present “ETSI BRAN Update”   </vt:lpstr>
      <vt:lpstr>Invited: a regulator will present “A 6 GHz regulatory update”    </vt:lpstr>
      <vt:lpstr>PowerPoint Presentation</vt:lpstr>
      <vt:lpstr>Agenda for Coexistence Workshop</vt:lpstr>
      <vt:lpstr>Submitted: HPE will present “LAA/Wi-Fi coexistence evaluations with commercial hardware”</vt:lpstr>
      <vt:lpstr>Submitted: Uni of Chicago will present “Coexistence of LTE-LAA and Wi-Fi: analysis, simulation &amp; experiments”   </vt:lpstr>
      <vt:lpstr>Agenda for Coexistence Workshop</vt:lpstr>
      <vt:lpstr>Submitted: WBA will present “How the combination of Wi-Fi &amp; cellular complements the 5G experience”   </vt:lpstr>
      <vt:lpstr>Submitted: Ericsson will present “Coexistence in 6 GHz License-Exempt Spectrum”  </vt:lpstr>
      <vt:lpstr>Submitted: Cisco will present on “LBT should remain the basis of fair &amp; efficient coexistence …”  </vt:lpstr>
      <vt:lpstr>Submitted: Cablelabs will present “NR-U/Wi-Fi Coexistence in 5/6 GHz bands” </vt:lpstr>
      <vt:lpstr>Submitted: Huawei will present “Performance evaluation of channel access mechanisms in 6 GHz spectrum”   </vt:lpstr>
      <vt:lpstr>Submitted: Ericsson will present “Coexistence Mechanisms”  </vt:lpstr>
      <vt:lpstr>Submitted: Quantenna will present “Efficient and Fair Medium Sharing Enabled by a Common Preamble”   </vt:lpstr>
      <vt:lpstr>Submitted: Orange will present “Orange view on co-existence between NR-U and Wi-Fi”   </vt:lpstr>
      <vt:lpstr>Submitted: Broadcom will present “On a common preamble between Wi-Fi and NR-U”   </vt:lpstr>
      <vt:lpstr>Submitted: IITP RAS will present “Collision Detection for Fair LAA/Wi-Fi Coexistence”   </vt:lpstr>
      <vt:lpstr>Submitted: AT&amp;T will present “Common Preamble Design in the 6 GHz Band – Merits and Challenges”</vt:lpstr>
      <vt:lpstr>PowerPoint Presentation</vt:lpstr>
      <vt:lpstr>Agenda for Coexistence Workshop</vt:lpstr>
      <vt:lpstr>3-P1: Panel on “common preambles”</vt:lpstr>
      <vt:lpstr>Submitted: Cisco will present “The use of no LBT for DRS is not justified by history”    </vt:lpstr>
      <vt:lpstr>Submitted: Huawei will present “LBT for short control messages”  </vt:lpstr>
      <vt:lpstr>Submitted: Broadcom will present “On standalone transmissions with short-LBT”   </vt:lpstr>
      <vt:lpstr>3-P2: Panel on “short/no LBT”</vt:lpstr>
      <vt:lpstr>Submitted: Mediatek will present “Coex simulation and analysis”    </vt:lpstr>
      <vt:lpstr>Submitted: CONNECT Centre will present “An experimental evaluation of coexistence challenges … “  </vt:lpstr>
      <vt:lpstr>Submitted: Octoscope will present “A testbed architecture for 6 GHz Wi-Fi/NR-U Coexistence Testing”  </vt:lpstr>
      <vt:lpstr>Submitted: Cisco will present on NR-U’s definition of success for LBT  </vt:lpstr>
      <vt:lpstr>The (second) Coexistence Workshop in Vienna in July 2019 is adjourned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2019-07-10T01:19:37Z</dcterms:modified>
</cp:coreProperties>
</file>