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64"/>
  </p:notesMasterIdLst>
  <p:handoutMasterIdLst>
    <p:handoutMasterId r:id="rId65"/>
  </p:handoutMasterIdLst>
  <p:sldIdLst>
    <p:sldId id="269" r:id="rId2"/>
    <p:sldId id="1535" r:id="rId3"/>
    <p:sldId id="1585" r:id="rId4"/>
    <p:sldId id="1586" r:id="rId5"/>
    <p:sldId id="1537" r:id="rId6"/>
    <p:sldId id="1534" r:id="rId7"/>
    <p:sldId id="1538" r:id="rId8"/>
    <p:sldId id="1539" r:id="rId9"/>
    <p:sldId id="1536" r:id="rId10"/>
    <p:sldId id="1540" r:id="rId11"/>
    <p:sldId id="1541" r:id="rId12"/>
    <p:sldId id="1428" r:id="rId13"/>
    <p:sldId id="1431" r:id="rId14"/>
    <p:sldId id="1542" r:id="rId15"/>
    <p:sldId id="1543" r:id="rId16"/>
    <p:sldId id="1544" r:id="rId17"/>
    <p:sldId id="1545" r:id="rId18"/>
    <p:sldId id="1546" r:id="rId19"/>
    <p:sldId id="1618" r:id="rId20"/>
    <p:sldId id="1547" r:id="rId21"/>
    <p:sldId id="1561" r:id="rId22"/>
    <p:sldId id="1609" r:id="rId23"/>
    <p:sldId id="1610" r:id="rId24"/>
    <p:sldId id="1611" r:id="rId25"/>
    <p:sldId id="1553" r:id="rId26"/>
    <p:sldId id="1612" r:id="rId27"/>
    <p:sldId id="1590" r:id="rId28"/>
    <p:sldId id="1591" r:id="rId29"/>
    <p:sldId id="1549" r:id="rId30"/>
    <p:sldId id="1476" r:id="rId31"/>
    <p:sldId id="1554" r:id="rId32"/>
    <p:sldId id="1557" r:id="rId33"/>
    <p:sldId id="1558" r:id="rId34"/>
    <p:sldId id="1559" r:id="rId35"/>
    <p:sldId id="1560" r:id="rId36"/>
    <p:sldId id="1616" r:id="rId37"/>
    <p:sldId id="1615" r:id="rId38"/>
    <p:sldId id="1593" r:id="rId39"/>
    <p:sldId id="1594" r:id="rId40"/>
    <p:sldId id="1603" r:id="rId41"/>
    <p:sldId id="1592" r:id="rId42"/>
    <p:sldId id="1563" r:id="rId43"/>
    <p:sldId id="1600" r:id="rId44"/>
    <p:sldId id="1565" r:id="rId45"/>
    <p:sldId id="1598" r:id="rId46"/>
    <p:sldId id="1599" r:id="rId47"/>
    <p:sldId id="1601" r:id="rId48"/>
    <p:sldId id="1617" r:id="rId49"/>
    <p:sldId id="1604" r:id="rId50"/>
    <p:sldId id="1605" r:id="rId51"/>
    <p:sldId id="1596" r:id="rId52"/>
    <p:sldId id="1602" r:id="rId53"/>
    <p:sldId id="1613" r:id="rId54"/>
    <p:sldId id="1567" r:id="rId55"/>
    <p:sldId id="1597" r:id="rId56"/>
    <p:sldId id="1606" r:id="rId57"/>
    <p:sldId id="1614" r:id="rId58"/>
    <p:sldId id="1564" r:id="rId59"/>
    <p:sldId id="1574" r:id="rId60"/>
    <p:sldId id="1576" r:id="rId61"/>
    <p:sldId id="1608" r:id="rId62"/>
    <p:sldId id="305" r:id="rId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66" d="100"/>
          <a:sy n="66" d="100"/>
        </p:scale>
        <p:origin x="115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34</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42</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44</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54</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58</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61</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15219" y="363379"/>
            <a:ext cx="31302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19/11-19-1083-00-coex-coexistence-in-6-ghz-license-exempt-spectrum.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19/11-19-1111-00-coex-lbt-in-unlicensed-for-workshop.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19/11-19-1088-00-coex-coexistence-mechanisms.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in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 July 2019</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bwMode="auto">
          <a:xfrm rot="19242590">
            <a:off x="3060985" y="3038449"/>
            <a:ext cx="2819400" cy="181191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8800" b="1" i="0" u="none" strike="noStrike" cap="none" normalizeH="0" baseline="0" dirty="0" smtClean="0">
                <a:ln>
                  <a:noFill/>
                </a:ln>
                <a:solidFill>
                  <a:srgbClr val="FF0000"/>
                </a:solidFill>
                <a:effectLst/>
                <a:latin typeface="+mj-lt"/>
              </a:rPr>
              <a:t>Draft</a:t>
            </a:r>
            <a:endParaRPr kumimoji="0" lang="en-AU" sz="8800" b="1" i="0" u="none" strike="noStrike" cap="none" normalizeH="0" baseline="0" dirty="0" smtClean="0">
              <a:ln>
                <a:noFill/>
              </a:ln>
              <a:solidFill>
                <a:srgbClr val="FF0000"/>
              </a:solidFill>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Principles</a:t>
            </a:r>
          </a:p>
          <a:p>
            <a:pPr lvl="1"/>
            <a:r>
              <a:rPr lang="en-US" dirty="0" smtClean="0"/>
              <a:t>The </a:t>
            </a:r>
            <a:r>
              <a:rPr lang="en-US" dirty="0" smtClean="0"/>
              <a:t>workshop </a:t>
            </a:r>
            <a:r>
              <a:rPr lang="en-US" dirty="0"/>
              <a:t>will be conducted in an orderly and 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140012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a:t>
            </a:r>
          </a:p>
          <a:p>
            <a:pPr marL="0" indent="0"/>
            <a:r>
              <a:rPr lang="en-AU" dirty="0" smtClean="0"/>
              <a:t>Participation</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1847735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Workshop </a:t>
            </a:r>
            <a:r>
              <a:rPr lang="en-AU" dirty="0" smtClean="0"/>
              <a:t>invitations were sent to and accepted by seven organisations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5179359"/>
              </p:ext>
            </p:extLst>
          </p:nvPr>
        </p:nvGraphicFramePr>
        <p:xfrm>
          <a:off x="1143000" y="2438400"/>
          <a:ext cx="6842659"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extLst>
                  <a:ext uri="{0D108BD9-81ED-4DB2-BD59-A6C34878D82A}">
                    <a16:rowId xmlns:a16="http://schemas.microsoft.com/office/drawing/2014/main" val="2684624685"/>
                  </a:ext>
                </a:extLst>
              </a:tr>
              <a:tr h="205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u="none" strike="noStrike" dirty="0" smtClean="0">
                          <a:effectLst/>
                          <a:latin typeface="+mn-lt"/>
                        </a:rPr>
                        <a:t>Wi-Fi Alliance</a:t>
                      </a:r>
                      <a:endParaRPr lang="en-AU" sz="1600" b="0" i="0" u="none" strike="noStrike" dirty="0" smtClean="0">
                        <a:solidFill>
                          <a:srgbClr val="000000"/>
                        </a:solidFill>
                        <a:effectLst/>
                        <a:latin typeface="+mn-lt"/>
                      </a:endParaRPr>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extLst>
                  <a:ext uri="{0D108BD9-81ED-4DB2-BD59-A6C34878D82A}">
                    <a16:rowId xmlns:a16="http://schemas.microsoft.com/office/drawing/2014/main" val="2900659785"/>
                  </a:ext>
                </a:extLst>
              </a:tr>
              <a:tr h="316523">
                <a:tc>
                  <a:txBody>
                    <a:bodyPr/>
                    <a:lstStyle/>
                    <a:p>
                      <a:pPr algn="l" fontAlgn="b"/>
                      <a:r>
                        <a:rPr lang="en-AU" sz="1600" u="none" strike="noStrike" dirty="0" smtClean="0">
                          <a:effectLst/>
                          <a:latin typeface="+mn-lt"/>
                        </a:rPr>
                        <a:t>Wireless</a:t>
                      </a:r>
                      <a:r>
                        <a:rPr lang="en-AU" sz="1600" u="none" strike="noStrike" baseline="0" dirty="0" smtClean="0">
                          <a:effectLst/>
                          <a:latin typeface="+mn-lt"/>
                        </a:rPr>
                        <a:t> Broadband Alliance</a:t>
                      </a:r>
                      <a:endParaRPr lang="en-AU" sz="1600" b="0" i="0" u="none" strike="noStrike" dirty="0">
                        <a:solidFill>
                          <a:srgbClr val="000000"/>
                        </a:solidFill>
                        <a:effectLst/>
                        <a:latin typeface="+mn-lt"/>
                      </a:endParaRPr>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309624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Coexistence </a:t>
            </a:r>
            <a:r>
              <a:rPr lang="en-AU" i="1" dirty="0"/>
              <a:t>Workshop </a:t>
            </a:r>
            <a:r>
              <a:rPr lang="en-AU" dirty="0" smtClean="0"/>
              <a:t>has 140 registered participants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29674400"/>
              </p:ext>
            </p:extLst>
          </p:nvPr>
        </p:nvGraphicFramePr>
        <p:xfrm>
          <a:off x="3200400" y="1750680"/>
          <a:ext cx="4343400" cy="4499040"/>
        </p:xfrm>
        <a:graphic>
          <a:graphicData uri="http://schemas.openxmlformats.org/drawingml/2006/table">
            <a:tbl>
              <a:tblPr>
                <a:tableStyleId>{5C22544A-7EE6-4342-B048-85BDC9FD1C3A}</a:tableStyleId>
              </a:tblPr>
              <a:tblGrid>
                <a:gridCol w="3048000">
                  <a:extLst>
                    <a:ext uri="{9D8B030D-6E8A-4147-A177-3AD203B41FA5}">
                      <a16:colId xmlns:a16="http://schemas.microsoft.com/office/drawing/2014/main" val="488948269"/>
                    </a:ext>
                  </a:extLst>
                </a:gridCol>
                <a:gridCol w="1295400">
                  <a:extLst>
                    <a:ext uri="{9D8B030D-6E8A-4147-A177-3AD203B41FA5}">
                      <a16:colId xmlns:a16="http://schemas.microsoft.com/office/drawing/2014/main" val="3124636796"/>
                    </a:ext>
                  </a:extLst>
                </a:gridCol>
              </a:tblGrid>
              <a:tr h="310243">
                <a:tc>
                  <a:txBody>
                    <a:bodyPr/>
                    <a:lstStyle/>
                    <a:p>
                      <a:pPr algn="l" fontAlgn="b"/>
                      <a:r>
                        <a:rPr lang="en-AU" sz="1400" b="1" i="0" u="none" strike="noStrike" dirty="0" smtClean="0">
                          <a:solidFill>
                            <a:srgbClr val="000000"/>
                          </a:solidFill>
                          <a:effectLst/>
                          <a:latin typeface="+mn-lt"/>
                        </a:rPr>
                        <a:t>Category</a:t>
                      </a:r>
                      <a:endParaRPr lang="en-AU" sz="14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400" b="1" i="0" u="none" strike="noStrike" dirty="0" smtClean="0">
                          <a:solidFill>
                            <a:srgbClr val="000000"/>
                          </a:solidFill>
                          <a:effectLst/>
                          <a:latin typeface="+mn-lt"/>
                        </a:rPr>
                        <a:t>Registered</a:t>
                      </a:r>
                      <a:endParaRPr lang="en-AU" sz="14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2269600"/>
                  </a:ext>
                </a:extLst>
              </a:tr>
              <a:tr h="310243">
                <a:tc>
                  <a:txBody>
                    <a:bodyPr/>
                    <a:lstStyle/>
                    <a:p>
                      <a:pPr algn="l" fontAlgn="b"/>
                      <a:r>
                        <a:rPr lang="en-AU" sz="1400" u="none" strike="noStrike" dirty="0">
                          <a:effectLst/>
                          <a:latin typeface="+mn-lt"/>
                        </a:rPr>
                        <a:t>3GPP RAN </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400" b="0" i="0" u="none" strike="noStrike" dirty="0" smtClean="0">
                          <a:solidFill>
                            <a:schemeClr val="tx1"/>
                          </a:solidFill>
                          <a:effectLst/>
                          <a:latin typeface="+mn-lt"/>
                        </a:rPr>
                        <a:t>16</a:t>
                      </a:r>
                      <a:endParaRPr lang="en-AU" sz="1400" b="0" i="0" u="none" strike="noStrike" dirty="0">
                        <a:solidFill>
                          <a:schemeClr val="tx1"/>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841701"/>
                  </a:ext>
                </a:extLst>
              </a:tr>
              <a:tr h="310243">
                <a:tc>
                  <a:txBody>
                    <a:bodyPr/>
                    <a:lstStyle/>
                    <a:p>
                      <a:pPr algn="l" fontAlgn="b"/>
                      <a:r>
                        <a:rPr lang="en-AU" sz="1400" u="none" strike="noStrike" dirty="0">
                          <a:effectLst/>
                          <a:latin typeface="+mn-lt"/>
                        </a:rPr>
                        <a:t>3GPP RAN1 </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extLst>
                  <a:ext uri="{0D108BD9-81ED-4DB2-BD59-A6C34878D82A}">
                    <a16:rowId xmlns:a16="http://schemas.microsoft.com/office/drawing/2014/main" val="432281390"/>
                  </a:ext>
                </a:extLst>
              </a:tr>
              <a:tr h="310243">
                <a:tc>
                  <a:txBody>
                    <a:bodyPr/>
                    <a:lstStyle/>
                    <a:p>
                      <a:pPr algn="l" fontAlgn="b"/>
                      <a:r>
                        <a:rPr lang="en-AU" sz="1400" u="none" strike="noStrike" dirty="0" smtClean="0">
                          <a:effectLst/>
                          <a:latin typeface="+mn-lt"/>
                        </a:rPr>
                        <a:t>Wi-Fi Alliance</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400" b="0" i="0" u="none" strike="noStrike" dirty="0" smtClean="0">
                          <a:solidFill>
                            <a:schemeClr val="tx1"/>
                          </a:solidFill>
                          <a:effectLst/>
                          <a:latin typeface="+mn-lt"/>
                        </a:rPr>
                        <a:t>7</a:t>
                      </a:r>
                      <a:endParaRPr lang="en-AU" sz="1400" b="0" i="0" u="none" strike="noStrike" dirty="0">
                        <a:solidFill>
                          <a:schemeClr val="tx1"/>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3243917"/>
                  </a:ext>
                </a:extLst>
              </a:tr>
              <a:tr h="310243">
                <a:tc>
                  <a:txBody>
                    <a:bodyPr/>
                    <a:lstStyle/>
                    <a:p>
                      <a:pPr algn="l" fontAlgn="b"/>
                      <a:r>
                        <a:rPr lang="en-AU" sz="1400" u="none" strike="noStrike" dirty="0" smtClean="0">
                          <a:effectLst/>
                          <a:latin typeface="+mn-lt"/>
                        </a:rPr>
                        <a:t>Wireless</a:t>
                      </a:r>
                      <a:r>
                        <a:rPr lang="en-AU" sz="1400" u="none" strike="noStrike" baseline="0" dirty="0" smtClean="0">
                          <a:effectLst/>
                          <a:latin typeface="+mn-lt"/>
                        </a:rPr>
                        <a:t> Broadband Alliance</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extLst>
                  <a:ext uri="{0D108BD9-81ED-4DB2-BD59-A6C34878D82A}">
                    <a16:rowId xmlns:a16="http://schemas.microsoft.com/office/drawing/2014/main" val="834486091"/>
                  </a:ext>
                </a:extLst>
              </a:tr>
              <a:tr h="310243">
                <a:tc>
                  <a:txBody>
                    <a:bodyPr/>
                    <a:lstStyle/>
                    <a:p>
                      <a:pPr algn="l" fontAlgn="b"/>
                      <a:r>
                        <a:rPr lang="en-AU" sz="1400" u="none" strike="noStrike" dirty="0">
                          <a:effectLst/>
                          <a:latin typeface="+mn-lt"/>
                        </a:rPr>
                        <a:t>ETSI BRAN </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extLst>
                  <a:ext uri="{0D108BD9-81ED-4DB2-BD59-A6C34878D82A}">
                    <a16:rowId xmlns:a16="http://schemas.microsoft.com/office/drawing/2014/main" val="2019574958"/>
                  </a:ext>
                </a:extLst>
              </a:tr>
              <a:tr h="310243">
                <a:tc>
                  <a:txBody>
                    <a:bodyPr/>
                    <a:lstStyle/>
                    <a:p>
                      <a:pPr algn="l" fontAlgn="b"/>
                      <a:r>
                        <a:rPr lang="en-AU" sz="1400" u="none" strike="noStrike" dirty="0">
                          <a:effectLst/>
                          <a:latin typeface="+mn-lt"/>
                        </a:rPr>
                        <a:t>GSMA</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extLst>
                  <a:ext uri="{0D108BD9-81ED-4DB2-BD59-A6C34878D82A}">
                    <a16:rowId xmlns:a16="http://schemas.microsoft.com/office/drawing/2014/main" val="3461119776"/>
                  </a:ext>
                </a:extLst>
              </a:tr>
              <a:tr h="310243">
                <a:tc>
                  <a:txBody>
                    <a:bodyPr/>
                    <a:lstStyle/>
                    <a:p>
                      <a:pPr algn="l" fontAlgn="b"/>
                      <a:r>
                        <a:rPr lang="en-AU" sz="1400" u="none" strike="noStrike" dirty="0">
                          <a:effectLst/>
                          <a:latin typeface="+mn-lt"/>
                        </a:rPr>
                        <a:t>5G ACIA</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extLst>
                  <a:ext uri="{0D108BD9-81ED-4DB2-BD59-A6C34878D82A}">
                    <a16:rowId xmlns:a16="http://schemas.microsoft.com/office/drawing/2014/main" val="1695177702"/>
                  </a:ext>
                </a:extLst>
              </a:tr>
              <a:tr h="310243">
                <a:tc>
                  <a:txBody>
                    <a:bodyPr/>
                    <a:lstStyle/>
                    <a:p>
                      <a:pPr algn="l" fontAlgn="b"/>
                      <a:r>
                        <a:rPr lang="en-AU" sz="1400" u="none" strike="noStrike">
                          <a:effectLst/>
                          <a:latin typeface="+mn-lt"/>
                        </a:rPr>
                        <a:t>IEEE 802</a:t>
                      </a:r>
                      <a:endParaRPr lang="en-AU" sz="14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400" b="0" i="0" u="none" strike="noStrike" dirty="0" smtClean="0">
                          <a:solidFill>
                            <a:schemeClr val="tx1"/>
                          </a:solidFill>
                          <a:effectLst/>
                          <a:latin typeface="+mn-lt"/>
                        </a:rPr>
                        <a:t>94</a:t>
                      </a:r>
                      <a:endParaRPr lang="en-AU" sz="1400" b="0" i="0" u="none" strike="noStrike" dirty="0">
                        <a:solidFill>
                          <a:schemeClr val="tx1"/>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571610"/>
                  </a:ext>
                </a:extLst>
              </a:tr>
              <a:tr h="310243">
                <a:tc>
                  <a:txBody>
                    <a:bodyPr/>
                    <a:lstStyle/>
                    <a:p>
                      <a:pPr algn="l" fontAlgn="b"/>
                      <a:r>
                        <a:rPr lang="en-AU" sz="1400" u="none" strike="noStrike" dirty="0">
                          <a:effectLst/>
                          <a:latin typeface="+mn-lt"/>
                        </a:rPr>
                        <a:t>IEEE </a:t>
                      </a:r>
                      <a:r>
                        <a:rPr lang="en-AU" sz="1400" u="none" strike="noStrike" dirty="0" smtClean="0">
                          <a:effectLst/>
                          <a:latin typeface="+mn-lt"/>
                        </a:rPr>
                        <a:t>802.11 WG</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extLst>
                  <a:ext uri="{0D108BD9-81ED-4DB2-BD59-A6C34878D82A}">
                    <a16:rowId xmlns:a16="http://schemas.microsoft.com/office/drawing/2014/main" val="944773942"/>
                  </a:ext>
                </a:extLst>
              </a:tr>
              <a:tr h="310243">
                <a:tc>
                  <a:txBody>
                    <a:bodyPr/>
                    <a:lstStyle/>
                    <a:p>
                      <a:pPr algn="l" fontAlgn="b"/>
                      <a:r>
                        <a:rPr lang="en-AU" sz="1400" u="none" strike="noStrike" dirty="0">
                          <a:effectLst/>
                          <a:latin typeface="+mn-lt"/>
                        </a:rPr>
                        <a:t>Open</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extLst>
                  <a:ext uri="{0D108BD9-81ED-4DB2-BD59-A6C34878D82A}">
                    <a16:rowId xmlns:a16="http://schemas.microsoft.com/office/drawing/2014/main" val="780873070"/>
                  </a:ext>
                </a:extLst>
              </a:tr>
              <a:tr h="310243">
                <a:tc>
                  <a:txBody>
                    <a:bodyPr/>
                    <a:lstStyle/>
                    <a:p>
                      <a:pPr algn="l" fontAlgn="b"/>
                      <a:r>
                        <a:rPr lang="en-AU" sz="1400" u="none" strike="noStrike" dirty="0">
                          <a:effectLst/>
                          <a:latin typeface="+mn-lt"/>
                        </a:rPr>
                        <a:t>Speakers</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b="0" i="0" u="none" strike="noStrike" dirty="0" smtClean="0">
                          <a:solidFill>
                            <a:schemeClr val="tx1"/>
                          </a:solidFill>
                          <a:effectLst/>
                          <a:latin typeface="+mn-lt"/>
                        </a:rPr>
                        <a:t>21</a:t>
                      </a:r>
                      <a:endParaRPr lang="en-AU" sz="1400" b="0" i="0" u="none" strike="noStrike" dirty="0">
                        <a:solidFill>
                          <a:schemeClr val="tx1"/>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14746"/>
                  </a:ext>
                </a:extLst>
              </a:tr>
              <a:tr h="310243">
                <a:tc>
                  <a:txBody>
                    <a:bodyPr/>
                    <a:lstStyle/>
                    <a:p>
                      <a:pPr algn="l" fontAlgn="b"/>
                      <a:r>
                        <a:rPr lang="en-AU" sz="1400" b="0" i="0" u="none" strike="noStrike" dirty="0" smtClean="0">
                          <a:solidFill>
                            <a:srgbClr val="000000"/>
                          </a:solidFill>
                          <a:effectLst/>
                          <a:latin typeface="+mn-lt"/>
                        </a:rPr>
                        <a:t>Sponsors</a:t>
                      </a:r>
                      <a:endParaRPr lang="en-AU" sz="14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b="0" i="0" u="none" strike="noStrike" dirty="0" smtClean="0">
                          <a:solidFill>
                            <a:schemeClr val="tx1"/>
                          </a:solidFill>
                          <a:effectLst/>
                          <a:latin typeface="+mn-lt"/>
                        </a:rPr>
                        <a:t>2</a:t>
                      </a:r>
                      <a:endParaRPr lang="en-AU" sz="1400" b="0" i="0" u="none" strike="noStrike" dirty="0">
                        <a:solidFill>
                          <a:schemeClr val="tx1"/>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58702"/>
                  </a:ext>
                </a:extLst>
              </a:tr>
              <a:tr h="310243">
                <a:tc>
                  <a:txBody>
                    <a:bodyPr/>
                    <a:lstStyle/>
                    <a:p>
                      <a:pPr algn="l" fontAlgn="b"/>
                      <a:r>
                        <a:rPr lang="en-AU" sz="1400" b="1" i="0" u="none" strike="noStrike" dirty="0" smtClean="0">
                          <a:solidFill>
                            <a:srgbClr val="000000"/>
                          </a:solidFill>
                          <a:effectLst/>
                          <a:latin typeface="+mn-lt"/>
                        </a:rPr>
                        <a:t>Total</a:t>
                      </a:r>
                      <a:endParaRPr lang="en-AU" sz="14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400" b="1" i="0" u="none" strike="noStrike" dirty="0" smtClean="0">
                          <a:solidFill>
                            <a:schemeClr val="tx1"/>
                          </a:solidFill>
                          <a:effectLst/>
                          <a:latin typeface="+mn-lt"/>
                        </a:rPr>
                        <a:t>140</a:t>
                      </a:r>
                      <a:endParaRPr lang="en-AU" sz="1400" b="1" i="0" u="none" strike="noStrike" dirty="0">
                        <a:solidFill>
                          <a:schemeClr val="tx1"/>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0683247"/>
                  </a:ext>
                </a:extLst>
              </a:tr>
            </a:tbl>
          </a:graphicData>
        </a:graphic>
      </p:graphicFrame>
      <p:sp>
        <p:nvSpPr>
          <p:cNvPr id="8" name="Rectangle 7"/>
          <p:cNvSpPr/>
          <p:nvPr/>
        </p:nvSpPr>
        <p:spPr bwMode="auto">
          <a:xfrm>
            <a:off x="685801" y="4953000"/>
            <a:ext cx="21336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Includes people from various unknown categories</a:t>
            </a:r>
          </a:p>
        </p:txBody>
      </p:sp>
      <p:sp>
        <p:nvSpPr>
          <p:cNvPr id="3" name="Left Brace 2"/>
          <p:cNvSpPr/>
          <p:nvPr/>
        </p:nvSpPr>
        <p:spPr bwMode="auto">
          <a:xfrm>
            <a:off x="2895600" y="4953000"/>
            <a:ext cx="228600" cy="609600"/>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Left Brace 13"/>
          <p:cNvSpPr/>
          <p:nvPr/>
        </p:nvSpPr>
        <p:spPr bwMode="auto">
          <a:xfrm>
            <a:off x="2895600" y="2057400"/>
            <a:ext cx="228600" cy="609600"/>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685800" y="2057400"/>
            <a:ext cx="21336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Slightly</a:t>
            </a:r>
            <a:r>
              <a:rPr kumimoji="0" lang="en-AU" sz="1600" b="0" i="0" u="none" strike="noStrike" cap="none" normalizeH="0" dirty="0" smtClean="0">
                <a:ln>
                  <a:noFill/>
                </a:ln>
                <a:solidFill>
                  <a:schemeClr val="tx1"/>
                </a:solidFill>
                <a:effectLst/>
                <a:latin typeface="+mj-lt"/>
              </a:rPr>
              <a:t> less than expected/hoped</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282031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 </a:t>
            </a:r>
          </a:p>
          <a:p>
            <a:pPr marL="0" indent="0"/>
            <a:r>
              <a:rPr lang="en-AU" dirty="0" smtClean="0"/>
              <a:t>Materials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23368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Coexistence Workshop materials will be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presentations are available on-line:</a:t>
            </a:r>
          </a:p>
          <a:p>
            <a:pPr lvl="2"/>
            <a:r>
              <a:rPr lang="en-AU" dirty="0" smtClean="0"/>
              <a:t>See </a:t>
            </a:r>
            <a:r>
              <a:rPr lang="en-AU" dirty="0" smtClean="0">
                <a:solidFill>
                  <a:srgbClr val="FF0000"/>
                </a:solidFill>
              </a:rPr>
              <a:t>&lt;website&gt;</a:t>
            </a:r>
          </a:p>
          <a:p>
            <a:pPr lvl="1"/>
            <a:r>
              <a:rPr lang="en-AU" dirty="0" smtClean="0"/>
              <a:t>Additional documents will be uploaded as soon as possible after the Workshop, including:</a:t>
            </a:r>
          </a:p>
          <a:p>
            <a:pPr lvl="2"/>
            <a:r>
              <a:rPr lang="en-AU" dirty="0" smtClean="0"/>
              <a:t>Updates to presentations</a:t>
            </a:r>
          </a:p>
          <a:p>
            <a:pPr lvl="2"/>
            <a:r>
              <a:rPr lang="en-AU" dirty="0" smtClean="0"/>
              <a:t>Workshop minutes</a:t>
            </a:r>
          </a:p>
          <a:p>
            <a:pPr lvl="2"/>
            <a:r>
              <a:rPr lang="en-AU" dirty="0" smtClean="0"/>
              <a:t>Attendance list</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Recording Secretary for today’s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02268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a:t>
            </a:r>
            <a:endParaRPr lang="en-AU" dirty="0"/>
          </a:p>
          <a:p>
            <a:pPr marL="0" indent="0"/>
            <a:r>
              <a:rPr lang="en-AU" dirty="0" smtClean="0"/>
              <a:t>Schedule</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06367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High level Coexistence Workshop schedule </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endParaRPr lang="en-AU" dirty="0"/>
          </a:p>
          <a:p>
            <a:pPr lvl="1"/>
            <a:r>
              <a:rPr lang="en-AU" dirty="0" smtClean="0"/>
              <a:t>Note: all sessions will start </a:t>
            </a:r>
            <a:r>
              <a:rPr lang="en-AU" dirty="0" smtClean="0"/>
              <a:t>promptly at </a:t>
            </a:r>
            <a:r>
              <a:rPr lang="en-AU" dirty="0" smtClean="0"/>
              <a:t>the advertised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846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Coexistence </a:t>
            </a:r>
            <a:r>
              <a:rPr lang="en-AU" dirty="0" smtClean="0"/>
              <a:t>Workshop will include invited papers followed by a variety of submitted papers</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a:t>
            </a:r>
            <a:r>
              <a:rPr lang="en-AU" sz="1400" dirty="0" smtClean="0"/>
              <a:t>(VHT) status</a:t>
            </a:r>
            <a:endParaRPr lang="en-AU" sz="1400" dirty="0"/>
          </a:p>
          <a:p>
            <a:pPr lvl="2">
              <a:spcBef>
                <a:spcPts val="200"/>
              </a:spcBef>
            </a:pPr>
            <a:r>
              <a:rPr lang="en-AU" sz="1400" dirty="0" smtClean="0"/>
              <a:t>3GPP </a:t>
            </a:r>
            <a:r>
              <a:rPr lang="en-AU" sz="1400" dirty="0"/>
              <a:t>NR-U status </a:t>
            </a:r>
          </a:p>
          <a:p>
            <a:pPr lvl="2">
              <a:spcBef>
                <a:spcPts val="200"/>
              </a:spcBef>
            </a:pPr>
            <a:r>
              <a:rPr lang="en-AU" sz="1400" dirty="0" smtClean="0"/>
              <a:t>IEEE 802.11be (EHT) </a:t>
            </a:r>
            <a:r>
              <a:rPr lang="en-AU" sz="1400" dirty="0"/>
              <a:t>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a:t>
            </a:r>
            <a:r>
              <a:rPr lang="en-AU" sz="1400" dirty="0" smtClean="0"/>
              <a:t>6 GHz </a:t>
            </a:r>
            <a:r>
              <a:rPr lang="en-AU" sz="1400" dirty="0"/>
              <a:t>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a:t>
            </a:r>
            <a:r>
              <a:rPr lang="en-AU" sz="1400" dirty="0" smtClean="0"/>
              <a:t>5 GHz 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smtClean="0"/>
              <a:t>steps?</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 from website</a:t>
            </a:r>
          </a:p>
        </p:txBody>
      </p:sp>
    </p:spTree>
    <p:extLst>
      <p:ext uri="{BB962C8B-B14F-4D97-AF65-F5344CB8AC3E}">
        <p14:creationId xmlns:p14="http://schemas.microsoft.com/office/powerpoint/2010/main" val="393658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Timing will be strict and speakers will be cut off!</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726" y="1981200"/>
            <a:ext cx="5914547" cy="424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Coexistence Workshop </a:t>
            </a:r>
            <a:r>
              <a:rPr lang="en-AU" dirty="0" smtClean="0"/>
              <a:t>sessions 0 &amp; 1</a:t>
            </a:r>
            <a:r>
              <a:rPr lang="en-AU" dirty="0"/>
              <a:t/>
            </a:r>
            <a:br>
              <a:rPr lang="en-AU" dirty="0"/>
            </a:b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t>Chair</a:t>
            </a:r>
          </a:p>
          <a:p>
            <a:pPr lvl="1"/>
            <a:r>
              <a:rPr lang="en-AU" dirty="0" smtClean="0"/>
              <a:t>Andrew Myles (IEEE 802.11 Coexistence SC Chair, Cisco)</a:t>
            </a:r>
          </a:p>
          <a:p>
            <a:r>
              <a:rPr lang="en-AU" dirty="0" smtClean="0"/>
              <a:t>Agenda</a:t>
            </a:r>
          </a:p>
          <a:p>
            <a:pPr lvl="1"/>
            <a:r>
              <a:rPr lang="en-AU" dirty="0" smtClean="0"/>
              <a:t>Session 0: Welcome &amp; logistics</a:t>
            </a:r>
            <a:endParaRPr lang="en-AU" dirty="0" smtClean="0"/>
          </a:p>
          <a:p>
            <a:pPr lvl="2"/>
            <a:r>
              <a:rPr lang="en-AU" dirty="0" smtClean="0"/>
              <a:t>Sponsors</a:t>
            </a:r>
          </a:p>
          <a:p>
            <a:pPr lvl="2"/>
            <a:r>
              <a:rPr lang="en-AU" dirty="0"/>
              <a:t>G</a:t>
            </a:r>
            <a:r>
              <a:rPr lang="en-AU" dirty="0" smtClean="0"/>
              <a:t>oals</a:t>
            </a:r>
            <a:endParaRPr lang="en-AU" dirty="0" smtClean="0"/>
          </a:p>
          <a:p>
            <a:pPr lvl="2"/>
            <a:r>
              <a:rPr lang="en-AU" dirty="0"/>
              <a:t>O</a:t>
            </a:r>
            <a:r>
              <a:rPr lang="en-AU" dirty="0" smtClean="0"/>
              <a:t>perating guidelines</a:t>
            </a:r>
          </a:p>
          <a:p>
            <a:pPr lvl="2"/>
            <a:r>
              <a:rPr lang="en-AU" dirty="0" smtClean="0"/>
              <a:t>Materials</a:t>
            </a:r>
            <a:endParaRPr lang="en-AU" dirty="0" smtClean="0"/>
          </a:p>
          <a:p>
            <a:pPr lvl="2"/>
            <a:r>
              <a:rPr lang="en-AU" dirty="0" smtClean="0"/>
              <a:t>Schedule</a:t>
            </a:r>
          </a:p>
          <a:p>
            <a:pPr lvl="2"/>
            <a:r>
              <a:rPr lang="en-AU" dirty="0" smtClean="0"/>
              <a:t>Opening remarks</a:t>
            </a:r>
          </a:p>
          <a:p>
            <a:pPr lvl="2"/>
            <a:r>
              <a:rPr lang="en-AU" dirty="0" smtClean="0"/>
              <a:t>Chairs’ welcomes</a:t>
            </a:r>
            <a:endParaRPr lang="en-AU" dirty="0"/>
          </a:p>
          <a:p>
            <a:pPr lvl="1"/>
            <a:r>
              <a:rPr lang="en-AU" dirty="0" smtClean="0"/>
              <a:t>Session 1: Invited </a:t>
            </a:r>
            <a:r>
              <a:rPr lang="en-AU" dirty="0" smtClean="0"/>
              <a:t>keynotes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Dinner details</a:t>
            </a:r>
            <a:endParaRPr lang="en-AU" dirty="0">
              <a:solidFill>
                <a:srgbClr val="FF0000"/>
              </a:solidFill>
            </a:endParaRP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4146934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 </a:t>
            </a:r>
          </a:p>
          <a:p>
            <a:pPr marL="0" indent="0"/>
            <a:r>
              <a:rPr lang="en-AU" dirty="0" smtClean="0"/>
              <a:t>IEEE 802.11 </a:t>
            </a:r>
            <a:r>
              <a:rPr lang="en-AU" dirty="0" err="1" smtClean="0"/>
              <a:t>Coex</a:t>
            </a:r>
            <a:r>
              <a:rPr lang="en-AU" dirty="0" smtClean="0"/>
              <a:t> SC </a:t>
            </a:r>
            <a:r>
              <a:rPr lang="en-AU" dirty="0" smtClean="0"/>
              <a:t>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70307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a:t>
            </a:r>
          </a:p>
          <a:p>
            <a:pPr lvl="2"/>
            <a:r>
              <a:rPr lang="en-AU" dirty="0" smtClean="0"/>
              <a:t>3GPP RAN</a:t>
            </a:r>
          </a:p>
          <a:p>
            <a:pPr lvl="1"/>
            <a:r>
              <a:rPr lang="en-AU" dirty="0" smtClean="0"/>
              <a:t>Communications are poor</a:t>
            </a:r>
          </a:p>
          <a:p>
            <a:pPr lvl="2"/>
            <a:r>
              <a:rPr lang="en-AU" dirty="0" smtClean="0"/>
              <a:t>Infrequent workshops</a:t>
            </a:r>
          </a:p>
          <a:p>
            <a:pPr lvl="2"/>
            <a:r>
              <a:rPr lang="en-AU" dirty="0" smtClean="0"/>
              <a:t>Ineffective “LS ping pong”</a:t>
            </a:r>
          </a:p>
          <a:p>
            <a:pPr lvl="2"/>
            <a:r>
              <a:rPr lang="en-AU" dirty="0" smtClean="0"/>
              <a:t>Insufficient common members</a:t>
            </a:r>
          </a:p>
          <a:p>
            <a:pPr lvl="2"/>
            <a:r>
              <a:rPr lang="en-AU" dirty="0" smtClean="0"/>
              <a:t>Little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significant risk of messing up 5 &amp; 6 GHz unlicensed spectrum </a:t>
            </a:r>
          </a:p>
          <a:p>
            <a:pPr lvl="1"/>
            <a:r>
              <a:rPr lang="en-AU" dirty="0" smtClean="0"/>
              <a:t>Fortunately, we are operating in the “directed” mode too …</a:t>
            </a:r>
          </a:p>
          <a:p>
            <a:pPr lvl="1"/>
            <a:r>
              <a:rPr lang="en-AU" dirty="0" smtClean="0"/>
              <a:t>… with ETSI BRAN directing us</a:t>
            </a:r>
          </a:p>
          <a:p>
            <a:pPr lvl="1"/>
            <a:r>
              <a:rPr lang="en-AU" dirty="0" smtClean="0"/>
              <a:t>… but also limiting innovation</a:t>
            </a:r>
          </a:p>
          <a:p>
            <a:pPr lvl="1"/>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a:t>
            </a:r>
            <a:r>
              <a:rPr lang="en-AU" dirty="0" smtClean="0"/>
              <a:t>hybrid “chaos/directed</a:t>
            </a:r>
            <a:r>
              <a:rPr lang="en-AU" dirty="0" smtClean="0"/>
              <a:t>”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t>
            </a:r>
            <a:r>
              <a:rPr lang="en-AU" dirty="0" smtClean="0"/>
              <a:t>almost certainly </a:t>
            </a:r>
            <a:r>
              <a:rPr lang="en-AU" dirty="0" smtClean="0"/>
              <a:t>not enough</a:t>
            </a:r>
          </a:p>
          <a:p>
            <a:pPr lvl="1"/>
            <a:r>
              <a:rPr lang="en-AU" dirty="0" smtClean="0"/>
              <a:t>Of course, working together effectively will be hard</a:t>
            </a:r>
          </a:p>
          <a:p>
            <a:pPr lvl="2"/>
            <a:r>
              <a:rPr lang="en-AU" dirty="0" smtClean="0"/>
              <a:t>Difficult technical issues</a:t>
            </a:r>
          </a:p>
          <a:p>
            <a:pPr lvl="3"/>
            <a:r>
              <a:rPr lang="en-AU" dirty="0" smtClean="0"/>
              <a:t>LBT is horrible in many ways</a:t>
            </a:r>
          </a:p>
          <a:p>
            <a:pPr lvl="3"/>
            <a:r>
              <a:rPr lang="en-AU" dirty="0" smtClean="0"/>
              <a:t>But the alternative is not obvious</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4063251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a:t>
            </a:r>
            <a:r>
              <a:rPr lang="en-AU" dirty="0" smtClean="0"/>
              <a:t>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a:t>
            </a:r>
            <a:endParaRPr lang="en-AU"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99610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and 3GPP RAN will welcome participants to the 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
        <p:nvSpPr>
          <p:cNvPr id="9" name="Rectangle 8"/>
          <p:cNvSpPr/>
          <p:nvPr/>
        </p:nvSpPr>
        <p:spPr bwMode="auto">
          <a:xfrm>
            <a:off x="1524000" y="6096000"/>
            <a:ext cx="6178823" cy="3794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smtClean="0">
                <a:solidFill>
                  <a:srgbClr val="FF0000"/>
                </a:solidFill>
                <a:latin typeface="+mj-lt"/>
              </a:rPr>
              <a:t>(17 June)</a:t>
            </a:r>
            <a:r>
              <a:rPr kumimoji="0" lang="en-AU" sz="1200" b="0" i="0" u="none" strike="noStrike" cap="none" normalizeH="0" baseline="0" dirty="0" smtClean="0">
                <a:ln>
                  <a:noFill/>
                </a:ln>
                <a:solidFill>
                  <a:srgbClr val="FF0000"/>
                </a:solidFill>
                <a:effectLst/>
                <a:latin typeface="+mj-lt"/>
              </a:rPr>
              <a:t> Need to ask</a:t>
            </a:r>
            <a:r>
              <a:rPr kumimoji="0" lang="en-AU" sz="1200" b="0" i="0" u="none" strike="noStrike" cap="none" normalizeH="0" dirty="0" smtClean="0">
                <a:ln>
                  <a:noFill/>
                </a:ln>
                <a:solidFill>
                  <a:srgbClr val="FF0000"/>
                </a:solidFill>
                <a:effectLst/>
                <a:latin typeface="+mj-lt"/>
              </a:rPr>
              <a:t> Doroth</a:t>
            </a:r>
            <a:r>
              <a:rPr lang="en-AU" dirty="0" smtClean="0">
                <a:solidFill>
                  <a:srgbClr val="FF0000"/>
                </a:solidFill>
                <a:latin typeface="+mj-lt"/>
              </a:rPr>
              <a:t>y &amp; </a:t>
            </a:r>
            <a:r>
              <a:rPr lang="en-AU" dirty="0" err="1" smtClean="0">
                <a:solidFill>
                  <a:srgbClr val="FF0000"/>
                </a:solidFill>
                <a:latin typeface="+mj-lt"/>
              </a:rPr>
              <a:t>Balasz</a:t>
            </a:r>
            <a:r>
              <a:rPr lang="en-AU" dirty="0" smtClean="0">
                <a:solidFill>
                  <a:srgbClr val="FF0000"/>
                </a:solidFill>
                <a:latin typeface="+mj-lt"/>
              </a:rPr>
              <a:t> to prepare something; asked on 17 June – Dorothy confirmed</a:t>
            </a:r>
            <a:endParaRPr kumimoji="0" lang="en-AU" sz="12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a:t>
            </a:r>
            <a:r>
              <a:rPr lang="en-AU" dirty="0"/>
              <a:t> </a:t>
            </a:r>
            <a:r>
              <a:rPr lang="en-AU" dirty="0" smtClean="0"/>
              <a:t>– </a:t>
            </a:r>
          </a:p>
          <a:p>
            <a:pPr marL="0" indent="0"/>
            <a:r>
              <a:rPr lang="en-AU" dirty="0"/>
              <a:t>I</a:t>
            </a:r>
            <a:r>
              <a:rPr lang="en-AU" dirty="0" smtClean="0"/>
              <a:t>nvited keynotes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3358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Workshop </a:t>
            </a:r>
            <a:r>
              <a:rPr lang="en-AU" dirty="0" smtClean="0"/>
              <a:t>–</a:t>
            </a:r>
          </a:p>
          <a:p>
            <a:pPr marL="0" indent="0"/>
            <a:r>
              <a:rPr lang="en-AU" dirty="0" smtClean="0"/>
              <a:t>Sponsors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331262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Five invited </a:t>
            </a:r>
            <a:r>
              <a:rPr lang="en-AU" dirty="0"/>
              <a:t>papers have been arranged</a:t>
            </a:r>
            <a:br>
              <a:rPr lang="en-AU" dirty="0"/>
            </a:br>
            <a:endParaRPr lang="en-AU" dirty="0"/>
          </a:p>
        </p:txBody>
      </p:sp>
      <p:sp>
        <p:nvSpPr>
          <p:cNvPr id="3" name="Content Placeholder 2"/>
          <p:cNvSpPr>
            <a:spLocks noGrp="1"/>
          </p:cNvSpPr>
          <p:nvPr>
            <p:ph idx="1"/>
          </p:nvPr>
        </p:nvSpPr>
        <p:spPr/>
        <p:txBody>
          <a:bodyPr/>
          <a:lstStyle/>
          <a:p>
            <a:r>
              <a:rPr lang="en-AU" dirty="0" smtClean="0"/>
              <a:t>Invited papers</a:t>
            </a:r>
          </a:p>
          <a:p>
            <a:pPr lvl="1"/>
            <a:r>
              <a:rPr lang="en-AU" dirty="0" smtClean="0"/>
              <a:t>3GPP RAN/RAN1 on NR-U</a:t>
            </a:r>
          </a:p>
          <a:p>
            <a:pPr lvl="2"/>
            <a:r>
              <a:rPr lang="en-AU" dirty="0" smtClean="0"/>
              <a:t>A paper on 3GPP process was presented during the 802.11 WG plenary</a:t>
            </a:r>
          </a:p>
          <a:p>
            <a:pPr lvl="1"/>
            <a:r>
              <a:rPr lang="en-AU" dirty="0" smtClean="0"/>
              <a:t>IEEE 802.11 WG on 802.11ax</a:t>
            </a:r>
          </a:p>
          <a:p>
            <a:pPr lvl="1"/>
            <a:r>
              <a:rPr lang="en-AU" dirty="0" smtClean="0"/>
              <a:t>IEEE 802.11 WG on 802.11be</a:t>
            </a:r>
          </a:p>
          <a:p>
            <a:pPr lvl="1"/>
            <a:r>
              <a:rPr lang="en-AU" dirty="0" smtClean="0"/>
              <a:t>ETSI BRAN on European Harmonised Standards</a:t>
            </a:r>
          </a:p>
          <a:p>
            <a:pPr lvl="1"/>
            <a:r>
              <a:rPr lang="en-AU" dirty="0" smtClean="0"/>
              <a:t>Andy Gowans on 6 GHz regulation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3346166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AU" dirty="0" smtClean="0"/>
              <a:t>“</a:t>
            </a:r>
            <a:r>
              <a:rPr lang="en-US" i="1" dirty="0" smtClean="0"/>
              <a:t>Status </a:t>
            </a:r>
            <a:r>
              <a:rPr lang="en-US" i="1" dirty="0"/>
              <a:t>Report for </a:t>
            </a:r>
            <a:r>
              <a:rPr lang="en-US" i="1" dirty="0" smtClean="0"/>
              <a:t>Release 16 </a:t>
            </a:r>
            <a:r>
              <a:rPr lang="en-US" i="1" dirty="0"/>
              <a:t>NR-U on Channel Access Related </a:t>
            </a:r>
            <a:r>
              <a:rPr lang="en-US" i="1" dirty="0" smtClean="0"/>
              <a:t>Design”</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7541885"/>
              </p:ext>
            </p:extLst>
          </p:nvPr>
        </p:nvGraphicFramePr>
        <p:xfrm>
          <a:off x="685799" y="1981201"/>
          <a:ext cx="7858125"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dirty="0" smtClean="0"/>
                        <a:t>Status Report for </a:t>
                      </a:r>
                      <a:r>
                        <a:rPr lang="en-US" sz="1400" dirty="0" smtClean="0"/>
                        <a:t>Release</a:t>
                      </a:r>
                      <a:r>
                        <a:rPr lang="en-US" sz="1400" baseline="0" dirty="0" smtClean="0"/>
                        <a:t> </a:t>
                      </a:r>
                      <a:r>
                        <a:rPr lang="en-US" sz="1400" dirty="0" smtClean="0"/>
                        <a:t>16 </a:t>
                      </a:r>
                      <a:r>
                        <a:rPr lang="en-US" sz="1400" dirty="0" smtClean="0"/>
                        <a:t>NR-U on Channel Access Related Design</a:t>
                      </a:r>
                      <a:endParaRPr lang="en-AU" sz="1400"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a:t>
                      </a:r>
                      <a:r>
                        <a:rPr lang="en-AU" sz="1400" dirty="0" smtClean="0"/>
                        <a:t>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TBD</a:t>
                      </a:r>
                      <a:endParaRPr lang="en-AU" sz="1400" dirty="0"/>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dirty="0" smtClean="0"/>
              <a:t>“</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3534313"/>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t>High Efficiency WLAN (802.11ax) Overview</a:t>
                      </a:r>
                      <a:endParaRPr lang="en-AU" sz="1400"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dirty="0" smtClean="0"/>
                        <a:t>(</a:t>
                      </a:r>
                      <a:r>
                        <a:rPr lang="en-AU" sz="1400" baseline="0" dirty="0" smtClean="0"/>
                        <a:t>Huawei</a:t>
                      </a:r>
                      <a:r>
                        <a:rPr lang="en-AU" sz="1400" baseline="0" dirty="0" smtClean="0"/>
                        <a:t>)</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a:t>
                      </a:r>
                      <a:r>
                        <a:rPr lang="en-AU" sz="1400" dirty="0" smtClean="0"/>
                        <a:t>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smtClean="0"/>
              <a:t>Enhancements </a:t>
            </a:r>
            <a:r>
              <a:rPr lang="en-AU" i="1" dirty="0"/>
              <a:t>for extremely high throughput (EHT) </a:t>
            </a:r>
            <a:r>
              <a:rPr lang="en-AU" i="1" dirty="0" smtClean="0"/>
              <a:t>Wi-Fi”</a:t>
            </a:r>
            <a:r>
              <a:rPr lang="en-AU" i="1" dirty="0"/>
              <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5730567"/>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Enhancements for extremely high throughput (EHT) Wi-Fi</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rgbClr val="FF0000"/>
                          </a:solidFill>
                        </a:rPr>
                        <a:t>Alfred </a:t>
                      </a:r>
                      <a:r>
                        <a:rPr lang="en-AU" sz="1400" dirty="0" err="1" smtClean="0">
                          <a:solidFill>
                            <a:srgbClr val="FF0000"/>
                          </a:solidFill>
                        </a:rPr>
                        <a:t>Asterjadhi</a:t>
                      </a:r>
                      <a:r>
                        <a:rPr lang="en-AU" sz="1400" dirty="0" smtClean="0">
                          <a:solidFill>
                            <a:srgbClr val="FF0000"/>
                          </a:solidFill>
                        </a:rPr>
                        <a:t> </a:t>
                      </a:r>
                      <a:r>
                        <a:rPr lang="en-AU" sz="1400" dirty="0" smtClean="0">
                          <a:solidFill>
                            <a:srgbClr val="FF0000"/>
                          </a:solidFill>
                        </a:rPr>
                        <a:t>(Qualcomm) </a:t>
                      </a:r>
                      <a:r>
                        <a:rPr lang="en-AU" sz="1400" dirty="0" smtClean="0">
                          <a:solidFill>
                            <a:srgbClr val="FF0000"/>
                          </a:solidFill>
                        </a:rPr>
                        <a:t>will confirm on 1 July 2019</a:t>
                      </a:r>
                      <a:endParaRPr lang="en-AU" sz="1400" dirty="0">
                        <a:solidFill>
                          <a:srgbClr val="FF0000"/>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1887610"/>
              </p:ext>
            </p:extLst>
          </p:nvPr>
        </p:nvGraphicFramePr>
        <p:xfrm>
          <a:off x="685799" y="1981201"/>
          <a:ext cx="7858125" cy="23953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dirty="0" smtClean="0"/>
                        <a:t>ETSI BRAN Update</a:t>
                      </a:r>
                      <a:endParaRPr lang="en-AU" sz="1400"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a:t>
                      </a:r>
                      <a:r>
                        <a:rPr lang="en-AU" sz="1400" baseline="0" dirty="0" smtClean="0"/>
                        <a:t>(Broadcom</a:t>
                      </a:r>
                      <a:r>
                        <a:rPr lang="en-AU" sz="1400" baseline="0" dirty="0" smtClean="0"/>
                        <a:t>)</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solidFill>
                            <a:srgbClr val="FF0000"/>
                          </a:solidFill>
                        </a:rPr>
                        <a:t>An invited paper regulatory update on EN 301 893 and similar work for 6 GHz based a request that</a:t>
                      </a:r>
                      <a:r>
                        <a:rPr lang="en-AU" sz="1400" baseline="0" dirty="0" smtClean="0">
                          <a:solidFill>
                            <a:srgbClr val="FF0000"/>
                          </a:solidFill>
                        </a:rPr>
                        <a:t> </a:t>
                      </a:r>
                      <a:r>
                        <a:rPr lang="en-US" sz="1400" i="1" dirty="0" smtClean="0">
                          <a:solidFill>
                            <a:srgbClr val="FF0000"/>
                          </a:solidFill>
                        </a:rPr>
                        <a:t>you arrange for one or more BRAN participants to develop appropriate material for the invited paper that describes progress in the aspects of EN 301 893 related to coexistence and any plans for activities to address similar issues in the 6 GHz band.</a:t>
                      </a:r>
                      <a:endParaRPr lang="en-AU" sz="1400" i="1"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t>
            </a:r>
            <a:r>
              <a:rPr lang="en-AU" dirty="0" smtClean="0"/>
              <a:t>a regulator </a:t>
            </a:r>
            <a:r>
              <a:rPr lang="en-AU" dirty="0" smtClean="0"/>
              <a:t>will </a:t>
            </a:r>
            <a:r>
              <a:rPr lang="en-AU" dirty="0"/>
              <a:t>present </a:t>
            </a:r>
            <a:r>
              <a:rPr lang="en-AU" dirty="0" smtClean="0"/>
              <a:t>“</a:t>
            </a:r>
            <a:r>
              <a:rPr lang="en-AU" i="1" dirty="0"/>
              <a:t>A</a:t>
            </a:r>
            <a:r>
              <a:rPr lang="en-AU" i="1" dirty="0" smtClean="0"/>
              <a:t> </a:t>
            </a:r>
            <a:r>
              <a:rPr lang="en-AU" i="1" dirty="0" smtClean="0"/>
              <a:t>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588377"/>
              </p:ext>
            </p:extLst>
          </p:nvPr>
        </p:nvGraphicFramePr>
        <p:xfrm>
          <a:off x="685799" y="1981201"/>
          <a:ext cx="7858125"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A 6 GHz regulatory update</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A brief summary of the situation for access to 6 GHz globally and any likely associated rules</a:t>
                      </a:r>
                      <a:endParaRPr lang="en-AU" sz="14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 </a:t>
            </a:r>
          </a:p>
          <a:p>
            <a:pPr marL="0" indent="0"/>
            <a:r>
              <a:rPr lang="en-AU" dirty="0" smtClean="0"/>
              <a:t>Submitted presentations </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379887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Coexistence Workshop </a:t>
            </a:r>
            <a:r>
              <a:rPr lang="en-AU" dirty="0" smtClean="0"/>
              <a:t>sessions 2 &amp; 3</a:t>
            </a:r>
            <a:r>
              <a:rPr lang="en-AU" dirty="0"/>
              <a:t/>
            </a:r>
            <a:br>
              <a:rPr lang="en-AU" dirty="0"/>
            </a:b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t>Chair</a:t>
            </a:r>
          </a:p>
          <a:p>
            <a:pPr lvl="1"/>
            <a:r>
              <a:rPr lang="en-AU" dirty="0" smtClean="0"/>
              <a:t>Dorothy Stanley (IEEE 802.11 WG Chair, HPE)</a:t>
            </a:r>
          </a:p>
          <a:p>
            <a:r>
              <a:rPr lang="en-AU" dirty="0" smtClean="0"/>
              <a:t>Agenda</a:t>
            </a:r>
          </a:p>
          <a:p>
            <a:pPr marL="0" lvl="1" indent="-160337"/>
            <a:r>
              <a:rPr lang="en-AU" dirty="0"/>
              <a:t>Deployment </a:t>
            </a:r>
            <a:r>
              <a:rPr lang="en-AU" dirty="0" smtClean="0"/>
              <a:t>experience</a:t>
            </a:r>
          </a:p>
          <a:p>
            <a:pPr marL="0" lvl="1" indent="-160337"/>
            <a:r>
              <a:rPr lang="en-AU" dirty="0"/>
              <a:t>Coexistence </a:t>
            </a:r>
            <a:r>
              <a:rPr lang="en-AU" dirty="0" smtClean="0"/>
              <a:t>topics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3498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 </a:t>
            </a:r>
          </a:p>
          <a:p>
            <a:pPr marL="0" indent="0"/>
            <a:r>
              <a:rPr lang="en-AU" dirty="0" smtClean="0"/>
              <a:t>Deployment experience</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863302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880202"/>
              </p:ext>
            </p:extLst>
          </p:nvPr>
        </p:nvGraphicFramePr>
        <p:xfrm>
          <a:off x="685800" y="1981201"/>
          <a:ext cx="7772400" cy="414285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a:t>
                      </a:r>
                      <a:r>
                        <a:rPr lang="en-AU" sz="1400" dirty="0" smtClean="0"/>
                        <a:t>min,</a:t>
                      </a:r>
                      <a:r>
                        <a:rPr lang="en-AU" sz="1400" baseline="0" dirty="0" smtClean="0"/>
                        <a:t> including</a:t>
                      </a:r>
                      <a:r>
                        <a:rPr lang="en-AU" sz="1400" dirty="0" smtClean="0"/>
                        <a:t> </a:t>
                      </a:r>
                      <a:r>
                        <a:rPr lang="en-AU" sz="1400" dirty="0" smtClean="0"/>
                        <a:t>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9978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very big thank you to the three major sponsors of today’s IEEE 802 Coexistence Workshop</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5993552"/>
              </p:ext>
            </p:extLst>
          </p:nvPr>
        </p:nvGraphicFramePr>
        <p:xfrm>
          <a:off x="685800" y="1828800"/>
          <a:ext cx="7772400" cy="42673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335879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 </a:t>
            </a:r>
          </a:p>
          <a:p>
            <a:pPr marL="0" indent="0"/>
            <a:r>
              <a:rPr lang="en-AU" dirty="0" smtClean="0"/>
              <a:t>Coexistence topics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552433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How </a:t>
            </a:r>
            <a:r>
              <a:rPr lang="en-AU" i="1" dirty="0" smtClean="0"/>
              <a:t>the combination of Wi-Fi &amp; cellular complements the </a:t>
            </a:r>
            <a:r>
              <a:rPr lang="en-AU" i="1" dirty="0"/>
              <a:t>5G </a:t>
            </a:r>
            <a:r>
              <a:rPr lang="en-AU" i="1" dirty="0" smtClean="0"/>
              <a:t>experience”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5477770"/>
              </p:ext>
            </p:extLst>
          </p:nvPr>
        </p:nvGraphicFramePr>
        <p:xfrm>
          <a:off x="685799" y="2133600"/>
          <a:ext cx="7858125" cy="32132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dirty="0" smtClean="0">
                          <a:solidFill>
                            <a:schemeClr val="tx1"/>
                          </a:solidFill>
                        </a:rPr>
                        <a:t>RAN and core convergence/coexistence in action: How the combination of Wi-Fi &amp; cellular complements the 5G experience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a:t>
                      </a:r>
                      <a:r>
                        <a:rPr lang="en-AU" sz="1400" dirty="0" smtClean="0">
                          <a:solidFill>
                            <a:schemeClr val="tx1"/>
                          </a:solidFill>
                        </a:rPr>
                        <a:t>WBA General Manager), </a:t>
                      </a:r>
                      <a:r>
                        <a:rPr lang="en-AU" sz="1400" dirty="0" smtClean="0">
                          <a:solidFill>
                            <a:schemeClr val="tx1"/>
                          </a:solidFill>
                        </a:rPr>
                        <a:t>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700"/>
                        </a:spcBef>
                        <a:spcAft>
                          <a:spcPts val="0"/>
                        </a:spcAft>
                        <a:buClrTx/>
                        <a:buSzTx/>
                        <a:buFontTx/>
                        <a:buNone/>
                        <a:tabLst/>
                        <a:defRPr/>
                      </a:pPr>
                      <a:r>
                        <a:rPr lang="en-AU" sz="1400" dirty="0" smtClean="0">
                          <a:solidFill>
                            <a:srgbClr val="FF0000"/>
                          </a:solidFill>
                        </a:rPr>
                        <a:t>In this session, Tiago Rodrigues, WBA General Manager, will share the results of (WBA) work streams and advocate a future of collaboration and integration between Wi-Fi and cellular technologies</a:t>
                      </a:r>
                    </a:p>
                    <a:p>
                      <a:pPr marL="0" marR="0" lvl="0" indent="0" algn="l" defTabSz="914400" rtl="0" eaLnBrk="1" fontAlgn="auto" latinLnBrk="0" hangingPunct="1">
                        <a:lnSpc>
                          <a:spcPct val="100000"/>
                        </a:lnSpc>
                        <a:spcBef>
                          <a:spcPts val="700"/>
                        </a:spcBef>
                        <a:spcAft>
                          <a:spcPts val="0"/>
                        </a:spcAft>
                        <a:buClrTx/>
                        <a:buSzTx/>
                        <a:buFontTx/>
                        <a:buNone/>
                        <a:tabLst/>
                        <a:defRPr/>
                      </a:pPr>
                      <a:r>
                        <a:rPr lang="en-AU" sz="1400" dirty="0" smtClean="0">
                          <a:solidFill>
                            <a:srgbClr val="FF0000"/>
                          </a:solidFill>
                        </a:rPr>
                        <a:t>From a WBA standpoint we have decided to work on a global industry survey to also complement our presentation and raise key data points on 6 GHz band utilization plans.</a:t>
                      </a:r>
                    </a:p>
                    <a:p>
                      <a:pPr marL="0" marR="0" lvl="0" indent="0" algn="l" defTabSz="914400" rtl="0" eaLnBrk="1" fontAlgn="auto" latinLnBrk="0" hangingPunct="1">
                        <a:lnSpc>
                          <a:spcPct val="100000"/>
                        </a:lnSpc>
                        <a:spcBef>
                          <a:spcPts val="700"/>
                        </a:spcBef>
                        <a:spcAft>
                          <a:spcPts val="0"/>
                        </a:spcAft>
                        <a:buClrTx/>
                        <a:buSzTx/>
                        <a:buFontTx/>
                        <a:buNone/>
                        <a:tabLst/>
                        <a:defRPr/>
                      </a:pPr>
                      <a:r>
                        <a:rPr lang="en-AU" sz="1400" dirty="0" smtClean="0">
                          <a:solidFill>
                            <a:srgbClr val="FF0000"/>
                          </a:solidFill>
                        </a:rPr>
                        <a:t>Asked for updated</a:t>
                      </a:r>
                      <a:r>
                        <a:rPr lang="en-AU" sz="1400" baseline="0" dirty="0" smtClean="0">
                          <a:solidFill>
                            <a:srgbClr val="FF0000"/>
                          </a:solidFill>
                        </a:rPr>
                        <a:t> abstract on 24 June and reminded of deadline</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dirty="0" smtClean="0"/>
              <a:t>“</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5407025"/>
              </p:ext>
            </p:extLst>
          </p:nvPr>
        </p:nvGraphicFramePr>
        <p:xfrm>
          <a:off x="685800" y="1981201"/>
          <a:ext cx="7772400" cy="34621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hlinkClick r:id="rId2"/>
                        </a:rPr>
                        <a:t>11-19-1083-00</a:t>
                      </a:r>
                      <a:endParaRPr lang="en-AU" sz="1400" dirty="0">
                        <a:solidFill>
                          <a:srgbClr val="FF0000"/>
                        </a:solidFill>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894582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8232363"/>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dirty="0" smtClean="0">
                          <a:solidFill>
                            <a:schemeClr val="tx1"/>
                          </a:solidFill>
                        </a:rPr>
                        <a:t>LBT should remain the basis of fair &amp; efficient coexistence in 6 GHz unlicensed spectrum</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hlinkClick r:id="rId3"/>
                        </a:rPr>
                        <a:t>11-19-1111-00</a:t>
                      </a:r>
                      <a:endParaRPr lang="en-AU" sz="14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8946581"/>
              </p:ext>
            </p:extLst>
          </p:nvPr>
        </p:nvGraphicFramePr>
        <p:xfrm>
          <a:off x="685800" y="1981201"/>
          <a:ext cx="7772400" cy="282205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smtClean="0"/>
                        <a:t>NR-U/Wi-Fi Coexistence in 5/6 GHz bands</a:t>
                      </a:r>
                      <a:endParaRPr lang="en-AU" sz="1400"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129101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8064204"/>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a:t>
                      </a:r>
                      <a:r>
                        <a:rPr lang="en-AU" sz="1400" dirty="0" smtClean="0">
                          <a:solidFill>
                            <a:schemeClr val="tx1"/>
                          </a:solidFill>
                        </a:rPr>
                        <a:t>of channel access mechanisms evaluated</a:t>
                      </a:r>
                    </a:p>
                    <a:p>
                      <a:pPr marL="182563" indent="-182563">
                        <a:buFont typeface="Arial" panose="020B0604020202020204" pitchFamily="34" charset="0"/>
                        <a:buChar char="•"/>
                      </a:pPr>
                      <a:r>
                        <a:rPr lang="en-AU" sz="1400" dirty="0" smtClean="0">
                          <a:solidFill>
                            <a:schemeClr val="tx1"/>
                          </a:solidFill>
                        </a:rPr>
                        <a:t>Evaluation </a:t>
                      </a:r>
                      <a:r>
                        <a:rPr lang="en-AU" sz="1400" dirty="0" smtClean="0">
                          <a:solidFill>
                            <a:schemeClr val="tx1"/>
                          </a:solidFill>
                        </a:rPr>
                        <a:t>assumptions and methodologies</a:t>
                      </a:r>
                    </a:p>
                    <a:p>
                      <a:pPr marL="182563" indent="-182563">
                        <a:buFont typeface="Arial" panose="020B0604020202020204" pitchFamily="34" charset="0"/>
                        <a:buChar char="•"/>
                      </a:pPr>
                      <a:r>
                        <a:rPr lang="en-AU" sz="1400" dirty="0" smtClean="0">
                          <a:solidFill>
                            <a:schemeClr val="tx1"/>
                          </a:solidFill>
                        </a:rPr>
                        <a:t>Results </a:t>
                      </a:r>
                      <a:r>
                        <a:rPr lang="en-AU" sz="1400" dirty="0" smtClean="0">
                          <a:solidFill>
                            <a:schemeClr val="tx1"/>
                          </a:solidFill>
                        </a:rPr>
                        <a:t>and conclusions</a:t>
                      </a:r>
                    </a:p>
                    <a:p>
                      <a:pPr marL="182563" indent="-182563">
                        <a:buFont typeface="Arial" panose="020B0604020202020204" pitchFamily="34" charset="0"/>
                        <a:buChar char="•"/>
                      </a:pPr>
                      <a:r>
                        <a:rPr lang="en-AU" sz="1400" dirty="0" smtClean="0">
                          <a:solidFill>
                            <a:schemeClr val="tx1"/>
                          </a:solidFill>
                        </a:rPr>
                        <a:t>Wideband </a:t>
                      </a:r>
                      <a:r>
                        <a:rPr lang="en-AU" sz="1400" dirty="0" smtClean="0">
                          <a:solidFill>
                            <a:schemeClr val="tx1"/>
                          </a:solidFill>
                        </a:rPr>
                        <a:t>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111626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a:t>
            </a:r>
            <a:r>
              <a:rPr lang="en-US" i="1" dirty="0" smtClean="0"/>
              <a:t>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6343797"/>
              </p:ext>
            </p:extLst>
          </p:nvPr>
        </p:nvGraphicFramePr>
        <p:xfrm>
          <a:off x="685799" y="1981201"/>
          <a:ext cx="7858125"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Coexistence </a:t>
                      </a:r>
                      <a:r>
                        <a:rPr lang="en-AU" sz="1400" i="1" dirty="0" smtClean="0"/>
                        <a:t>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a:t>
                      </a:r>
                      <a:r>
                        <a:rPr lang="en-AU" sz="1400" baseline="0" dirty="0" smtClean="0"/>
                        <a:t>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hlinkClick r:id="rId2"/>
                        </a:rPr>
                        <a:t>11-19-1088-00</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594413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5921466"/>
              </p:ext>
            </p:extLst>
          </p:nvPr>
        </p:nvGraphicFramePr>
        <p:xfrm>
          <a:off x="685800" y="1981201"/>
          <a:ext cx="7772400" cy="35510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a:t>
                      </a:r>
                      <a:r>
                        <a:rPr lang="en-AU" sz="1400" dirty="0" smtClean="0"/>
                        <a:t>min, </a:t>
                      </a:r>
                      <a:r>
                        <a:rPr lang="en-AU" sz="1400" dirty="0" smtClean="0"/>
                        <a:t>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617671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0853170"/>
              </p:ext>
            </p:extLst>
          </p:nvPr>
        </p:nvGraphicFramePr>
        <p:xfrm>
          <a:off x="685800" y="1981201"/>
          <a:ext cx="7772400" cy="30354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a:t>
                      </a:r>
                      <a:r>
                        <a:rPr lang="en-AU" sz="1400" dirty="0" smtClean="0"/>
                        <a:t>min, </a:t>
                      </a:r>
                      <a:r>
                        <a:rPr lang="en-AU" sz="1400" dirty="0" smtClean="0"/>
                        <a:t>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93792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smtClean="0"/>
              <a:t>Coexistence Workshop –</a:t>
            </a:r>
          </a:p>
          <a:p>
            <a:pPr marL="0" indent="0"/>
            <a:r>
              <a:rPr lang="en-AU" dirty="0"/>
              <a:t>G</a:t>
            </a:r>
            <a:r>
              <a:rPr lang="en-AU" dirty="0" smtClean="0"/>
              <a:t>oals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3525327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0163518"/>
              </p:ext>
            </p:extLst>
          </p:nvPr>
        </p:nvGraphicFramePr>
        <p:xfrm>
          <a:off x="685800" y="1981201"/>
          <a:ext cx="7772400" cy="342657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a:t>
                      </a:r>
                      <a:r>
                        <a:rPr lang="en-AU" sz="1400" dirty="0" smtClean="0"/>
                        <a:t>min, </a:t>
                      </a:r>
                      <a:r>
                        <a:rPr lang="en-AU" sz="1400" dirty="0" smtClean="0"/>
                        <a:t>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044499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616302"/>
              </p:ext>
            </p:extLst>
          </p:nvPr>
        </p:nvGraphicFramePr>
        <p:xfrm>
          <a:off x="685800" y="1981201"/>
          <a:ext cx="7772400" cy="20575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a:t>
                      </a:r>
                      <a:r>
                        <a:rPr lang="en-AU" sz="1400" dirty="0" smtClean="0"/>
                        <a:t>min, </a:t>
                      </a:r>
                      <a:r>
                        <a:rPr lang="en-AU" sz="1400" dirty="0" smtClean="0"/>
                        <a:t>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rgbClr val="FF0000"/>
                          </a:solidFill>
                        </a:rPr>
                        <a:t>In our work, we propose a modification of channel access rules of LTE-LAA/NR-U in order to achieve fairness with Wi-Fi deployments.</a:t>
                      </a:r>
                      <a:r>
                        <a:rPr lang="en-AU" sz="1400" baseline="0" dirty="0" smtClean="0">
                          <a:solidFill>
                            <a:srgbClr val="FF0000"/>
                          </a:solidFill>
                        </a:rPr>
                        <a:t> ...</a:t>
                      </a:r>
                    </a:p>
                    <a:p>
                      <a:pPr>
                        <a:spcBef>
                          <a:spcPts val="700"/>
                        </a:spcBef>
                      </a:pPr>
                      <a:r>
                        <a:rPr lang="en-AU" sz="1400" baseline="0" dirty="0" smtClean="0">
                          <a:solidFill>
                            <a:srgbClr val="FF0000"/>
                          </a:solidFill>
                        </a:rPr>
                        <a:t>Asked to provide shorter abstract and reminded of deadline on 24 June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952205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8534768"/>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Ralf Bendlin (AT&amp;T)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a:t>
                      </a:r>
                      <a:r>
                        <a:rPr lang="en-AU" sz="1400" dirty="0" smtClean="0"/>
                        <a:t>min, </a:t>
                      </a:r>
                      <a:r>
                        <a:rPr lang="en-AU" sz="1400" dirty="0" smtClean="0"/>
                        <a:t>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r>
                        <a:rPr lang="en-AU" sz="1400" dirty="0" smtClean="0">
                          <a:solidFill>
                            <a:schemeClr val="tx1"/>
                          </a:solidFill>
                        </a:rPr>
                        <a:t>.</a:t>
                      </a:r>
                      <a:endParaRPr lang="en-AU" sz="1400" dirty="0" smtClean="0">
                        <a:solidFill>
                          <a:schemeClr val="tx1"/>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846631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a:t>
            </a:r>
            <a:r>
              <a:rPr lang="en-AU" dirty="0" smtClean="0"/>
              <a:t>Stanley (HP Enterprise)</a:t>
            </a:r>
            <a:endParaRPr lang="en-AU" dirty="0" smtClean="0"/>
          </a:p>
          <a:p>
            <a:r>
              <a:rPr lang="en-AU" dirty="0" smtClean="0"/>
              <a:t>Participants</a:t>
            </a:r>
          </a:p>
          <a:p>
            <a:pPr lvl="1"/>
            <a:r>
              <a:rPr lang="en-AU" dirty="0"/>
              <a:t>Sorour Falahati (Ericsson)</a:t>
            </a:r>
          </a:p>
          <a:p>
            <a:pPr lvl="1"/>
            <a:r>
              <a:rPr lang="en-AU" dirty="0" smtClean="0"/>
              <a:t>Ralf </a:t>
            </a:r>
            <a:r>
              <a:rPr lang="en-AU" dirty="0"/>
              <a:t>Bendlin (AT&amp;T</a:t>
            </a:r>
            <a:r>
              <a:rPr lang="en-AU" dirty="0" smtClean="0"/>
              <a:t>)</a:t>
            </a:r>
          </a:p>
          <a:p>
            <a:pPr lvl="1"/>
            <a:r>
              <a:rPr lang="en-AU" dirty="0"/>
              <a:t>Vyacheslav Loginov (IITP RAS</a:t>
            </a:r>
            <a:r>
              <a:rPr lang="en-AU" dirty="0" smtClean="0"/>
              <a:t>)</a:t>
            </a:r>
          </a:p>
          <a:p>
            <a:pPr lvl="1"/>
            <a:r>
              <a:rPr lang="en-AU" dirty="0"/>
              <a:t>Sindhu Verma (Broadcom</a:t>
            </a:r>
            <a:r>
              <a:rPr lang="en-AU" dirty="0" smtClean="0"/>
              <a:t>)</a:t>
            </a:r>
          </a:p>
          <a:p>
            <a:pPr lvl="1"/>
            <a:r>
              <a:rPr lang="en-AU" dirty="0"/>
              <a:t>Benoit Graves (Orange</a:t>
            </a:r>
            <a:r>
              <a:rPr lang="en-AU" dirty="0" smtClean="0"/>
              <a:t>)</a:t>
            </a:r>
          </a:p>
          <a:p>
            <a:pPr lvl="1"/>
            <a:r>
              <a:rPr lang="en-AU" dirty="0"/>
              <a:t>Imran Latif (</a:t>
            </a:r>
            <a:r>
              <a:rPr lang="en-AU" dirty="0" err="1"/>
              <a:t>Quantenna</a:t>
            </a:r>
            <a:r>
              <a:rPr lang="en-AU" dirty="0"/>
              <a:t>)</a:t>
            </a:r>
          </a:p>
          <a:p>
            <a:pPr marL="1588" lvl="1" indent="0">
              <a:buNone/>
            </a:pP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452259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711587"/>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dirty="0" smtClean="0">
                          <a:solidFill>
                            <a:schemeClr val="tx1"/>
                          </a:solidFill>
                        </a:rPr>
                        <a:t>The use of no LBT for DRS is not justified by history</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a:t>
                      </a:r>
                      <a:r>
                        <a:rPr lang="en-AU" sz="1400" dirty="0" smtClean="0"/>
                        <a:t>min, </a:t>
                      </a:r>
                      <a:r>
                        <a:rPr lang="en-AU" sz="1400" dirty="0" smtClean="0"/>
                        <a:t>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9534508"/>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a:t>
                      </a:r>
                      <a:r>
                        <a:rPr lang="en-AU" sz="1400" dirty="0" smtClean="0"/>
                        <a:t>min, </a:t>
                      </a:r>
                      <a:r>
                        <a:rPr lang="en-AU" sz="1400" dirty="0" smtClean="0"/>
                        <a:t>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506055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700961"/>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a:t>
                      </a:r>
                      <a:r>
                        <a:rPr lang="en-AU" sz="1400" dirty="0" smtClean="0"/>
                        <a:t>min, </a:t>
                      </a:r>
                      <a:r>
                        <a:rPr lang="en-AU" sz="1400" dirty="0" smtClean="0"/>
                        <a:t>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endParaRPr lang="en-AU" sz="1400" dirty="0" smtClean="0">
                        <a:solidFill>
                          <a:schemeClr val="tx1"/>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0760964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052707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0559486"/>
              </p:ext>
            </p:extLst>
          </p:nvPr>
        </p:nvGraphicFramePr>
        <p:xfrm>
          <a:off x="685799" y="2133600"/>
          <a:ext cx="7858125" cy="22708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rgbClr val="FF0000"/>
                          </a:solidFill>
                        </a:rPr>
                        <a:t>Proper setting of EDCA Parameters can be used to mitigate the effects of medium utilization (subject to further study)</a:t>
                      </a:r>
                    </a:p>
                    <a:p>
                      <a:pPr lvl="0">
                        <a:spcBef>
                          <a:spcPts val="700"/>
                        </a:spcBef>
                      </a:pPr>
                      <a:r>
                        <a:rPr lang="en-AU" sz="1400" i="0" dirty="0" smtClean="0">
                          <a:solidFill>
                            <a:srgbClr val="FF0000"/>
                          </a:solidFill>
                        </a:rPr>
                        <a:t>Due to the use of licensed channel, LAA has advantage in medium utilization in some </a:t>
                      </a:r>
                      <a:r>
                        <a:rPr lang="en-AU" sz="1400" i="0" dirty="0" smtClean="0">
                          <a:solidFill>
                            <a:srgbClr val="FF0000"/>
                          </a:solidFill>
                        </a:rPr>
                        <a:t>cases</a:t>
                      </a:r>
                      <a:endParaRPr lang="en-AU" sz="1400" i="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5839498"/>
              </p:ext>
            </p:extLst>
          </p:nvPr>
        </p:nvGraphicFramePr>
        <p:xfrm>
          <a:off x="685800" y="1828800"/>
          <a:ext cx="7772400" cy="43054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An Experimental Evaluation of Coexistence Challenges of Wi-Fi and LTE in the unlicensed band</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LTE technologies, which have traditionally evolved from different techno-socio-economic perspectives of data communication, face many challenges when coexisting in the unlicensed spectrum. In this paper, we experimentally evaluate the coexistence challenges using three deployment scenarios that:</a:t>
                      </a:r>
                    </a:p>
                    <a:p>
                      <a:pPr marL="342900" indent="-342900">
                        <a:spcBef>
                          <a:spcPts val="300"/>
                        </a:spcBef>
                        <a:buAutoNum type="arabicParenR"/>
                      </a:pPr>
                      <a:r>
                        <a:rPr lang="en-AU" sz="1400" dirty="0" smtClean="0">
                          <a:solidFill>
                            <a:schemeClr val="tx1"/>
                          </a:solidFill>
                        </a:rPr>
                        <a:t>Have difference in relative transmission power levels </a:t>
                      </a:r>
                    </a:p>
                    <a:p>
                      <a:pPr marL="342900" indent="-342900">
                        <a:spcBef>
                          <a:spcPts val="300"/>
                        </a:spcBef>
                        <a:buAutoNum type="arabicParenR"/>
                      </a:pPr>
                      <a:r>
                        <a:rPr lang="en-AU" sz="1400" dirty="0" smtClean="0">
                          <a:solidFill>
                            <a:schemeClr val="tx1"/>
                          </a:solidFill>
                        </a:rPr>
                        <a:t>Demonstrate impact of co-channel interference and adjacent channel interference</a:t>
                      </a:r>
                    </a:p>
                    <a:p>
                      <a:pPr marL="342900" indent="-342900">
                        <a:spcBef>
                          <a:spcPts val="300"/>
                        </a:spcBef>
                        <a:buAutoNum type="arabicParenR"/>
                      </a:pPr>
                      <a:r>
                        <a:rPr lang="en-AU" sz="1400" dirty="0" smtClean="0">
                          <a:solidFill>
                            <a:schemeClr val="tx1"/>
                          </a:solidFill>
                        </a:rPr>
                        <a:t>Use different transmission bandwidths.</a:t>
                      </a:r>
                    </a:p>
                    <a:p>
                      <a:pPr marL="0" indent="0">
                        <a:spcBef>
                          <a:spcPts val="700"/>
                        </a:spcBef>
                        <a:buNone/>
                      </a:pPr>
                      <a:r>
                        <a:rPr lang="en-AU" sz="1400" dirty="0" smtClean="0">
                          <a:solidFill>
                            <a:schemeClr val="tx1"/>
                          </a:solidFill>
                        </a:rPr>
                        <a:t>Our experiments quantify the relative throughput performance of Wi-Fi and LTE clients for the three deployment scenarios. Our results will produce realistic insights for addressing the practical coexistence challenges faced by Wi-Fi and LTE technologies in the unlicensed </a:t>
                      </a:r>
                      <a:r>
                        <a:rPr lang="en-AU" sz="1400" dirty="0" smtClean="0">
                          <a:solidFill>
                            <a:schemeClr val="tx1"/>
                          </a:solidFill>
                        </a:rPr>
                        <a:t>spectrum</a:t>
                      </a:r>
                      <a:endParaRPr lang="en-AU" sz="1400" dirty="0" smtClean="0">
                        <a:solidFill>
                          <a:schemeClr val="tx1"/>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428562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Coexistence Workshop</a:t>
            </a:r>
            <a:r>
              <a:rPr lang="en-AU" dirty="0" smtClean="0"/>
              <a:t> will focus on discussion of sharing by 802.11ax/be &amp; NR-U </a:t>
            </a:r>
            <a:endParaRPr lang="en-AU" dirty="0"/>
          </a:p>
        </p:txBody>
      </p:sp>
      <p:sp>
        <p:nvSpPr>
          <p:cNvPr id="3" name="Content Placeholder 2"/>
          <p:cNvSpPr>
            <a:spLocks noGrp="1"/>
          </p:cNvSpPr>
          <p:nvPr>
            <p:ph idx="1"/>
          </p:nvPr>
        </p:nvSpPr>
        <p:spPr/>
        <p:txBody>
          <a:bodyPr/>
          <a:lstStyle/>
          <a:p>
            <a:r>
              <a:rPr lang="en-AU" dirty="0"/>
              <a:t>Coexistence Workshop</a:t>
            </a:r>
            <a:r>
              <a:rPr lang="en-AU" dirty="0" smtClean="0"/>
              <a:t> 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1287212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9937411"/>
              </p:ext>
            </p:extLst>
          </p:nvPr>
        </p:nvGraphicFramePr>
        <p:xfrm>
          <a:off x="685800" y="1981201"/>
          <a:ext cx="7772400" cy="30354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696683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8202957"/>
              </p:ext>
            </p:extLst>
          </p:nvPr>
        </p:nvGraphicFramePr>
        <p:xfrm>
          <a:off x="685799" y="2133600"/>
          <a:ext cx="7858125" cy="36754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dirty="0" smtClean="0">
                          <a:solidFill>
                            <a:schemeClr val="tx1"/>
                          </a:solidFill>
                        </a:rPr>
                        <a:t>NR-U’s definition of </a:t>
                      </a:r>
                      <a:r>
                        <a:rPr lang="en-AU" sz="1400" i="1" dirty="0" smtClean="0">
                          <a:solidFill>
                            <a:schemeClr val="tx1"/>
                          </a:solidFill>
                        </a:rPr>
                        <a:t>success</a:t>
                      </a:r>
                      <a:r>
                        <a:rPr lang="en-AU" sz="1400" dirty="0" smtClean="0">
                          <a:solidFill>
                            <a:schemeClr val="tx1"/>
                          </a:solidFill>
                        </a:rPr>
                        <a:t> for LBT needs to be realigned with 802.11 and European rules</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rgbClr val="FF0000"/>
                          </a:solidFill>
                        </a:rPr>
                        <a:t>0 min, reserve</a:t>
                      </a:r>
                      <a:r>
                        <a:rPr lang="en-AU" sz="1400" baseline="0" dirty="0" smtClean="0">
                          <a:solidFill>
                            <a:srgbClr val="FF0000"/>
                          </a:solidFill>
                        </a:rPr>
                        <a:t> topic</a:t>
                      </a:r>
                      <a:endParaRPr lang="en-AU" sz="1400" dirty="0">
                        <a:solidFill>
                          <a:srgbClr val="FF0000"/>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hlinkClick r:id="rId3"/>
                        </a:rPr>
                        <a:t>11-19-1110-00</a:t>
                      </a:r>
                      <a:endParaRPr lang="en-AU" sz="14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a:t>
            </a:r>
            <a:r>
              <a:rPr lang="en-AU" dirty="0" smtClean="0"/>
              <a:t>Vienna in July 2019 is </a:t>
            </a:r>
            <a:r>
              <a:rPr lang="en-AU" dirty="0" smtClean="0"/>
              <a:t>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
        <p:nvSpPr>
          <p:cNvPr id="6" name="Title 1"/>
          <p:cNvSpPr txBox="1">
            <a:spLocks/>
          </p:cNvSpPr>
          <p:nvPr/>
        </p:nvSpPr>
        <p:spPr bwMode="auto">
          <a:xfrm>
            <a:off x="685800" y="50292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coordination &amp; cooperation between IEEE 802.11 WG &amp; 3GPP RAN</a:t>
            </a:r>
            <a:endParaRPr lang="en-AU" kern="0" dirty="0"/>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dirty="0"/>
              <a:t>Coexistence </a:t>
            </a:r>
            <a:r>
              <a:rPr lang="en-AU" dirty="0" smtClean="0"/>
              <a:t>Workshop –</a:t>
            </a:r>
          </a:p>
          <a:p>
            <a:pPr marL="0" indent="0"/>
            <a:r>
              <a:rPr lang="en-AU" dirty="0"/>
              <a:t>O</a:t>
            </a:r>
            <a:r>
              <a:rPr lang="en-AU" dirty="0" smtClean="0"/>
              <a:t>perating guidelines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26980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Coexistence Workshop </a:t>
            </a:r>
            <a:r>
              <a:rPr lang="en-AU" dirty="0" smtClean="0"/>
              <a:t>will focus on:</a:t>
            </a:r>
          </a:p>
          <a:p>
            <a:pPr lvl="2"/>
            <a:r>
              <a:rPr lang="en-AU" i="1" dirty="0" smtClean="0"/>
              <a:t>Sharing …</a:t>
            </a:r>
            <a:endParaRPr lang="en-AU" i="1" dirty="0"/>
          </a:p>
          <a:p>
            <a:pPr lvl="2"/>
            <a:r>
              <a:rPr lang="en-AU" i="1" dirty="0"/>
              <a:t>Assessing </a:t>
            </a:r>
            <a:r>
              <a:rPr lang="en-AU" i="1" dirty="0" smtClean="0"/>
              <a:t>…</a:t>
            </a:r>
            <a:endParaRPr lang="en-AU" i="1" dirty="0"/>
          </a:p>
          <a:p>
            <a:pPr lvl="2"/>
            <a:r>
              <a:rPr lang="en-AU" i="1" dirty="0"/>
              <a:t>Discussing </a:t>
            </a:r>
            <a:r>
              <a:rPr lang="en-AU" i="1" dirty="0" smtClean="0"/>
              <a:t>…</a:t>
            </a:r>
            <a:endParaRPr lang="en-AU" dirty="0" smtClean="0"/>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a:t>
            </a:r>
            <a:r>
              <a:rPr lang="en-AU" dirty="0" smtClean="0"/>
              <a:t>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58775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staff that normal </a:t>
            </a:r>
            <a:r>
              <a:rPr lang="en-AU" dirty="0"/>
              <a:t>IEEE-SA standards development rules do not apply to the </a:t>
            </a:r>
            <a:r>
              <a:rPr lang="en-AU" dirty="0" smtClean="0"/>
              <a:t>Workshop</a:t>
            </a:r>
          </a:p>
          <a:p>
            <a:pPr lvl="1"/>
            <a:r>
              <a:rPr lang="en-AU" dirty="0" smtClean="0"/>
              <a:t>However, it is suggested that the normal rules should be used </a:t>
            </a:r>
            <a:r>
              <a:rPr lang="en-AU" dirty="0" smtClean="0"/>
              <a:t>as operating guidelines for </a:t>
            </a:r>
            <a:r>
              <a:rPr lang="en-AU" dirty="0" smtClean="0"/>
              <a:t>the </a:t>
            </a:r>
            <a:r>
              <a:rPr lang="en-AU" dirty="0"/>
              <a:t>Coexistence </a:t>
            </a:r>
            <a:r>
              <a:rPr lang="en-AU" dirty="0" smtClean="0"/>
              <a:t>Workshop</a:t>
            </a:r>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45768517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5588</Words>
  <Application>Microsoft Office PowerPoint</Application>
  <PresentationFormat>On-screen Show (4:3)</PresentationFormat>
  <Paragraphs>785</Paragraphs>
  <Slides>62</Slides>
  <Notes>7</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Times New Roman</vt:lpstr>
      <vt:lpstr>Wingdings</vt:lpstr>
      <vt:lpstr>802-11-Submission</vt:lpstr>
      <vt:lpstr>Agenda for Coexistence Workshop  in Vienna in July 2019</vt:lpstr>
      <vt:lpstr>Agenda for Coexistence Workshop sessions 0 &amp; 1 </vt:lpstr>
      <vt:lpstr>PowerPoint Presentation</vt:lpstr>
      <vt:lpstr>A very big thank you to the three major sponsors of today’s IEEE 802 Coexistence Workshop</vt:lpstr>
      <vt:lpstr>PowerPoint Presentation</vt:lpstr>
      <vt:lpstr>The Coexistence Workshop will focus on discussion of sharing by 802.11ax/be &amp; NR-U </vt:lpstr>
      <vt:lpstr>PowerPoint Presentation</vt:lpstr>
      <vt:lpstr>The Coexistence Workshop has no decision making authority</vt:lpstr>
      <vt:lpstr>Normal IEEE-SA rules will be used as operating guidelines for the Coexistence Workshop </vt:lpstr>
      <vt:lpstr>The Coexistence Workshop will operate using accepted principles of meeting etiquette</vt:lpstr>
      <vt:lpstr>PowerPoint Presentation</vt:lpstr>
      <vt:lpstr>Coexistence Workshop invitations were sent to and accepted by seven organisations</vt:lpstr>
      <vt:lpstr>The Coexistence Workshop has 140 registered participants</vt:lpstr>
      <vt:lpstr>PowerPoint Presentation</vt:lpstr>
      <vt:lpstr>Coexistence Workshop materials will be available on-line</vt:lpstr>
      <vt:lpstr>PowerPoint Presentation</vt:lpstr>
      <vt:lpstr>The Coex Workshop schedule includes 7.5 hours of meeting and 2 hours of eating/drinking</vt:lpstr>
      <vt:lpstr>The Coexistence Workshop will include invited papers followed by a variety of submitted papers</vt:lpstr>
      <vt:lpstr>Timing will be strict and speakers will be cut off!</vt:lpstr>
      <vt:lpstr>Dinner details</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and 3GPP RAN will welcome participants to the Coexistence Workshop</vt:lpstr>
      <vt:lpstr>PowerPoint Presentation</vt:lpstr>
      <vt:lpstr>Five invited papers have been arranged </vt:lpstr>
      <vt:lpstr>Invited: 3GPP RAN will present “Status Report for Release 16 NR-U on Channel Access Related Design”  </vt:lpstr>
      <vt:lpstr>Invited: IEEE 802.11 TGax will present “High Efficiency WLAN (802.11ax) Overview”    </vt:lpstr>
      <vt:lpstr>Invited: IEEE 802.11 TGbe will present “Enhancements for extremely high throughput (EHT) Wi-Fi”  </vt:lpstr>
      <vt:lpstr>Invited: ETSI BRAN will present “ETSI BRAN Update”   </vt:lpstr>
      <vt:lpstr>Invited: a regulator will present “A 6 GHz regulatory update”    </vt:lpstr>
      <vt:lpstr>PowerPoint Presentation</vt:lpstr>
      <vt:lpstr>Agenda for Coexistence Workshop sessions 2 &amp; 3 </vt:lpstr>
      <vt:lpstr>PowerPoint Presentation</vt:lpstr>
      <vt:lpstr>Submitted: HPE will present “LAA/Wi-Fi coexistence evaluations with commercial hardware”</vt:lpstr>
      <vt:lpstr>Submitted: Uni of Chicago will present “Coexistence of LTE-LAA and Wi-Fi: analysis, simulation &amp; experiments”   </vt:lpstr>
      <vt:lpstr>PowerPoint Presentation</vt:lpstr>
      <vt:lpstr>Submitted: WBA will present “How the combination of Wi-Fi &amp; cellular complements the 5G experience”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2019-07-03T07:24:46Z</dcterms:modified>
</cp:coreProperties>
</file>