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5" r:id="rId4"/>
    <p:sldId id="288" r:id="rId5"/>
    <p:sldId id="296" r:id="rId6"/>
    <p:sldId id="303" r:id="rId7"/>
    <p:sldId id="302" r:id="rId8"/>
    <p:sldId id="268" r:id="rId9"/>
    <p:sldId id="264" r:id="rId10"/>
    <p:sldId id="304" r:id="rId11"/>
    <p:sldId id="307" r:id="rId12"/>
    <p:sldId id="308" r:id="rId13"/>
    <p:sldId id="30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>
      <p:cViewPr varScale="1">
        <p:scale>
          <a:sx n="112" d="100"/>
          <a:sy n="112" d="100"/>
        </p:scale>
        <p:origin x="108" y="5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2922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802.11-19/1104r2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NGV PHY Performance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567171"/>
              </p:ext>
            </p:extLst>
          </p:nvPr>
        </p:nvGraphicFramePr>
        <p:xfrm>
          <a:off x="987425" y="2414588"/>
          <a:ext cx="10156825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14588"/>
                        <a:ext cx="10156825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shall support </a:t>
            </a:r>
            <a:r>
              <a:rPr lang="en-US" dirty="0" smtClean="0"/>
              <a:t>a BCC mode with no Midamble insertion.”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14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45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Data-Aided Channel Estimation (DACE)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9355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Legacy frame format was designed assuming that the channel coherence time is greater than the maximum packet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This assumption is violated in most V2X scenarios even at moderate speeds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Current state-of-the-art V2X chipsets usually involve a Data-Aided Channel Estimation (DACE) scheme for tracking the wireless 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3966299" y="5877272"/>
            <a:ext cx="4358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Fig. Block </a:t>
            </a:r>
            <a:r>
              <a:rPr lang="en-US" sz="1800" dirty="0">
                <a:solidFill>
                  <a:schemeClr val="tx1"/>
                </a:solidFill>
              </a:rPr>
              <a:t>diagram of </a:t>
            </a:r>
            <a:r>
              <a:rPr lang="en-US" sz="1800" dirty="0" smtClean="0">
                <a:solidFill>
                  <a:schemeClr val="tx1"/>
                </a:solidFill>
              </a:rPr>
              <a:t>DACE, taken from [2]</a:t>
            </a:r>
            <a:endParaRPr lang="en-US" sz="1800" dirty="0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700" y="3803306"/>
            <a:ext cx="4822084" cy="201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4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Midamble Channel Estimation (MCE)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10361084" cy="193559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>
                    <a:solidFill>
                      <a:schemeClr val="tx1"/>
                    </a:solidFill>
                  </a:rPr>
                  <a:t>Midamble Channel Estimation (MCE) is an alternative channel tracking mechanism which uses reference symbols in-between DATA symbols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>
                    <a:solidFill>
                      <a:schemeClr val="tx1"/>
                    </a:solidFill>
                  </a:rPr>
                  <a:t>This simplifies reception</a:t>
                </a:r>
                <a:r>
                  <a:rPr lang="el-GR" sz="20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at the expense of efficiency</a:t>
                </a:r>
                <a:r>
                  <a:rPr lang="el-GR" sz="20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l-GR" sz="2000" i="1" dirty="0">
                    <a:solidFill>
                      <a:schemeClr val="tx1"/>
                    </a:solidFill>
                  </a:rPr>
                  <a:t>ε</a:t>
                </a:r>
                <a:r>
                  <a:rPr lang="en-US" sz="2000" i="1" baseline="-25000" dirty="0">
                    <a:solidFill>
                      <a:schemeClr val="tx1"/>
                    </a:solidFill>
                  </a:rPr>
                  <a:t>M</a:t>
                </a:r>
                <a:r>
                  <a:rPr lang="el-GR" sz="20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 (preamble not </a:t>
                </a:r>
                <a:r>
                  <a:rPr lang="en-US" sz="2000" b="0" dirty="0">
                    <a:solidFill>
                      <a:schemeClr val="tx1"/>
                    </a:solidFill>
                  </a:rPr>
                  <a:t>taken into 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account)</a:t>
                </a:r>
              </a:p>
              <a:p>
                <a:pPr marL="0" indent="0"/>
                <a:r>
                  <a:rPr lang="en-US" sz="2000" b="0" dirty="0">
                    <a:solidFill>
                      <a:schemeClr val="tx1"/>
                    </a:solidFill>
                  </a:rPr>
                  <a:t>	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			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𝛭</m:t>
                        </m:r>
                      </m:sub>
                    </m:sSub>
                    <m:r>
                      <a:rPr lang="el-GR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𝛭</m:t>
                        </m:r>
                      </m:num>
                      <m:den>
                        <m: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𝛭</m:t>
                        </m:r>
                        <m:r>
                          <a:rPr lang="el-GR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US" sz="2000" dirty="0" smtClean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>
                    <a:solidFill>
                      <a:schemeClr val="tx1"/>
                    </a:solidFill>
                  </a:rPr>
                  <a:t>e.g. </a:t>
                </a:r>
                <a:r>
                  <a:rPr lang="el-GR" sz="1800" b="0" i="1" dirty="0" smtClean="0">
                    <a:solidFill>
                      <a:schemeClr val="tx1"/>
                    </a:solidFill>
                  </a:rPr>
                  <a:t>ε</a:t>
                </a:r>
                <a:r>
                  <a:rPr lang="en-US" sz="1800" b="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lang="el-GR" sz="1800" b="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66.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7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%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,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l-GR" sz="1800" b="0" i="1" dirty="0" smtClean="0">
                    <a:solidFill>
                      <a:schemeClr val="tx1"/>
                    </a:solidFill>
                  </a:rPr>
                  <a:t>ε</a:t>
                </a:r>
                <a:r>
                  <a:rPr lang="en-US" sz="1800" b="0" baseline="-25000" dirty="0" smtClean="0">
                    <a:solidFill>
                      <a:schemeClr val="tx1"/>
                    </a:solidFill>
                  </a:rPr>
                  <a:t>4 </a:t>
                </a:r>
                <a:r>
                  <a:rPr lang="el-GR" sz="1800" b="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80.0%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,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l-GR" sz="1800" b="0" i="1" dirty="0" smtClean="0">
                    <a:solidFill>
                      <a:schemeClr val="tx1"/>
                    </a:solidFill>
                  </a:rPr>
                  <a:t>ε</a:t>
                </a:r>
                <a:r>
                  <a:rPr lang="en-US" sz="1800" b="0" baseline="-25000" dirty="0" smtClean="0">
                    <a:solidFill>
                      <a:schemeClr val="tx1"/>
                    </a:solidFill>
                  </a:rPr>
                  <a:t>8 </a:t>
                </a:r>
                <a:r>
                  <a:rPr lang="el-GR" sz="1800" b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88.9%</a:t>
                </a:r>
                <a:endParaRPr lang="pl-PL" sz="18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10361084" cy="1935595"/>
              </a:xfrm>
              <a:blipFill rotWithShape="0">
                <a:blip r:embed="rId2"/>
                <a:stretch>
                  <a:fillRect l="-529" t="-1572" b="-5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767408" y="4466729"/>
            <a:ext cx="1440000" cy="2880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STF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2207408" y="4466729"/>
            <a:ext cx="1440000" cy="2880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LTF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3647408" y="4466729"/>
            <a:ext cx="720000" cy="288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SIG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436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508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580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652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724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796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868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940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1012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1084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767408" y="5445224"/>
            <a:ext cx="1440000" cy="2880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STF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2207408" y="5445224"/>
            <a:ext cx="1440000" cy="2880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LTF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3647408" y="5445224"/>
            <a:ext cx="720000" cy="288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SIG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6527408" y="5444961"/>
            <a:ext cx="720000" cy="2880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MID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508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580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4367408" y="5444961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724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10127408" y="5444961"/>
            <a:ext cx="720000" cy="2880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MID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7967408" y="5444961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940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8687408" y="5444961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1084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679524" y="4005064"/>
            <a:ext cx="10087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802.11p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9524" y="4998367"/>
            <a:ext cx="31726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Midamble format</a:t>
            </a:r>
            <a:r>
              <a:rPr lang="el-GR" sz="2000" dirty="0" smtClean="0">
                <a:solidFill>
                  <a:schemeClr val="tx1"/>
                </a:solidFill>
              </a:rPr>
              <a:t> (</a:t>
            </a:r>
            <a:r>
              <a:rPr lang="en-US" sz="2000" dirty="0" smtClean="0">
                <a:solidFill>
                  <a:schemeClr val="tx1"/>
                </a:solidFill>
              </a:rPr>
              <a:t>e.g. M=4</a:t>
            </a:r>
            <a:r>
              <a:rPr lang="el-GR" sz="2000" dirty="0">
                <a:solidFill>
                  <a:schemeClr val="tx1"/>
                </a:solidFill>
              </a:rPr>
              <a:t>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6" name="Right Brace 35"/>
          <p:cNvSpPr/>
          <p:nvPr/>
        </p:nvSpPr>
        <p:spPr bwMode="auto">
          <a:xfrm rot="5400000">
            <a:off x="5015881" y="4434555"/>
            <a:ext cx="140818" cy="288223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ight Brace 36"/>
          <p:cNvSpPr/>
          <p:nvPr/>
        </p:nvSpPr>
        <p:spPr bwMode="auto">
          <a:xfrm rot="5400000">
            <a:off x="8634816" y="4427416"/>
            <a:ext cx="126540" cy="288223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793581" y="5868534"/>
            <a:ext cx="5854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M=4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8394699" y="5884776"/>
            <a:ext cx="5854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M=4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3330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264024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presents </a:t>
            </a:r>
            <a:r>
              <a:rPr lang="en-US" dirty="0" smtClean="0"/>
              <a:t>an update to the open source 802.11p/</a:t>
            </a:r>
            <a:r>
              <a:rPr lang="en-US" dirty="0" err="1" smtClean="0"/>
              <a:t>bd</a:t>
            </a:r>
            <a:r>
              <a:rPr lang="en-US" dirty="0" smtClean="0"/>
              <a:t> simulation model which now includes some of the potential features of the NGV PHY. Additionally, results from performance investigations using this model </a:t>
            </a:r>
            <a:r>
              <a:rPr lang="en-GB" dirty="0" smtClean="0"/>
              <a:t>are presented and discussed. 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Open source 802.11p model [1] available at: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u="sng" dirty="0">
                <a:solidFill>
                  <a:schemeClr val="accent6"/>
                </a:solidFill>
              </a:rPr>
              <a:t>https://</a:t>
            </a:r>
            <a:r>
              <a:rPr lang="en-US" u="sng" dirty="0" smtClean="0">
                <a:solidFill>
                  <a:schemeClr val="accent6"/>
                </a:solidFill>
              </a:rPr>
              <a:t>github.com/u-blox/ubx-v2x/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u="sng" dirty="0" smtClean="0">
              <a:solidFill>
                <a:schemeClr val="accent6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Branch with potential NGV features available at: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u="sng" dirty="0" smtClean="0">
                <a:solidFill>
                  <a:schemeClr val="accent6"/>
                </a:solidFill>
              </a:rPr>
              <a:t>https</a:t>
            </a:r>
            <a:r>
              <a:rPr lang="en-US" b="0" u="sng" dirty="0">
                <a:solidFill>
                  <a:schemeClr val="accent6"/>
                </a:solidFill>
              </a:rPr>
              <a:t>://</a:t>
            </a:r>
            <a:r>
              <a:rPr lang="en-US" b="0" u="sng" dirty="0" smtClean="0">
                <a:solidFill>
                  <a:schemeClr val="accent6"/>
                </a:solidFill>
              </a:rPr>
              <a:t>github.com/u-blox/ubx-v2x/tree/ngv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4"/>
          </a:xfrm>
        </p:spPr>
        <p:txBody>
          <a:bodyPr/>
          <a:lstStyle/>
          <a:p>
            <a:pPr marL="0" indent="0"/>
            <a:r>
              <a:rPr lang="en-US" b="0" dirty="0" smtClean="0"/>
              <a:t>The ubx-v2x model was updated with the following (potential) NGV features:</a:t>
            </a:r>
          </a:p>
          <a:p>
            <a:pPr marL="0" indent="0"/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LDPC encoding / decoding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LDPC tone mapping / </a:t>
            </a:r>
            <a:r>
              <a:rPr lang="en-US" dirty="0" err="1" smtClean="0"/>
              <a:t>demapping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Midamble insertion / 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802.11ac DC2 20 MHz numerology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MCS8: 64-QAM 5/6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MCS9: 256-QAM </a:t>
            </a:r>
            <a:r>
              <a:rPr lang="en-US" dirty="0" smtClean="0"/>
              <a:t>3/4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7" name="Picture 2" descr="https://i1.wp.com/www.cablefree.net/wp-content/uploads/2015/01/CableFree-80211ac-channels-subcarriers.png?ssl=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7" t="10746" r="51698" b="59456"/>
          <a:stretch/>
        </p:blipFill>
        <p:spPr bwMode="auto">
          <a:xfrm>
            <a:off x="8472264" y="2394764"/>
            <a:ext cx="3096344" cy="168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i1.wp.com/www.cablefree.net/wp-content/uploads/2015/01/CableFree-80211ac-channels-subcarriers.png?ssl=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13" t="10746" r="17936" b="59456"/>
          <a:stretch/>
        </p:blipFill>
        <p:spPr bwMode="auto">
          <a:xfrm>
            <a:off x="8472264" y="4091353"/>
            <a:ext cx="2951608" cy="168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2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 PHY configurations: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Standard 802.11p @ 10 MHz with DACE [2]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NGV PHY* with BCC &amp; DACE</a:t>
            </a:r>
            <a:endParaRPr lang="en-US" b="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NGV PHY* </a:t>
            </a:r>
            <a:r>
              <a:rPr lang="en-US" dirty="0"/>
              <a:t>with </a:t>
            </a:r>
            <a:r>
              <a:rPr lang="en-US" dirty="0" smtClean="0"/>
              <a:t>LDPC </a:t>
            </a:r>
            <a:r>
              <a:rPr lang="en-US" dirty="0"/>
              <a:t>&amp; </a:t>
            </a:r>
            <a:r>
              <a:rPr lang="en-US" dirty="0" smtClean="0"/>
              <a:t>MCE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457200" lvl="1" indent="0"/>
            <a:r>
              <a:rPr lang="en-US" dirty="0" smtClean="0"/>
              <a:t>* NGV PHY assumptions: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802.11ac, 20 MHz DC2 numerology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MCS 0-7 (standard 802.11p)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MCS8: 64-QAM 5/6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MCS9: 256-QAM 3/4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14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Payload length:</a:t>
            </a:r>
            <a:r>
              <a:rPr lang="en-US" b="0" dirty="0"/>
              <a:t> 400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DACE (applicable to PHY #1 &amp; PHY #2):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Viterbi TB = 96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Latency = [5, 4, 3, 3, 2, 2, 2, 2, 2, 2] OFDM symbols for MCS 0 to 9 respectively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models [3, 4]: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Rural LoS </a:t>
            </a:r>
            <a:r>
              <a:rPr lang="en-US" dirty="0"/>
              <a:t>(144 km/h, low frequency selectivity)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Highway </a:t>
            </a:r>
            <a:r>
              <a:rPr lang="en-US" b="0" dirty="0" err="1" smtClean="0"/>
              <a:t>NLoS</a:t>
            </a:r>
            <a:r>
              <a:rPr lang="en-US" b="0" dirty="0" smtClean="0"/>
              <a:t> </a:t>
            </a:r>
            <a:r>
              <a:rPr lang="en-US" dirty="0"/>
              <a:t>(252 km/h, high frequency selectivity)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Doppler is Asymmetric Jakes (C2C definition)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Impairments:</a:t>
            </a:r>
            <a:r>
              <a:rPr lang="en-US" b="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AWGN</a:t>
            </a:r>
            <a:endParaRPr lang="el-GR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CFO: </a:t>
            </a:r>
            <a:r>
              <a:rPr lang="en-US" i="1" dirty="0" smtClean="0"/>
              <a:t>U</a:t>
            </a:r>
            <a:r>
              <a:rPr lang="en-US" dirty="0" smtClean="0"/>
              <a:t>(-5,5) ppm on both </a:t>
            </a:r>
            <a:r>
              <a:rPr lang="en-US" dirty="0" err="1" smtClean="0"/>
              <a:t>Tx</a:t>
            </a:r>
            <a:r>
              <a:rPr lang="en-US" dirty="0" smtClean="0"/>
              <a:t> and Rx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7" name="Content Placeholder 11">
            <a:extLst>
              <a:ext uri="{FF2B5EF4-FFF2-40B4-BE49-F238E27FC236}">
                <a16:creationId xmlns="" xmlns:a16="http://schemas.microsoft.com/office/drawing/2014/main" id="{36186BE2-F0F5-4195-BFCF-55F30FE376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01" t="11338" r="2745" b="6880"/>
          <a:stretch/>
        </p:blipFill>
        <p:spPr>
          <a:xfrm>
            <a:off x="7896200" y="3861048"/>
            <a:ext cx="3744416" cy="107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86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4878917" cy="1065213"/>
          </a:xfrm>
        </p:spPr>
        <p:txBody>
          <a:bodyPr/>
          <a:lstStyle/>
          <a:p>
            <a:pPr algn="l"/>
            <a:r>
              <a:rPr lang="en-US" sz="2800" dirty="0"/>
              <a:t>Rural LoS Performance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/>
              <a:t>Low SNR (</a:t>
            </a:r>
            <a:r>
              <a:rPr lang="el-GR" sz="1800" i="1" dirty="0"/>
              <a:t>ρ</a:t>
            </a:r>
            <a:r>
              <a:rPr lang="el-GR" sz="1800" dirty="0"/>
              <a:t> </a:t>
            </a:r>
            <a:r>
              <a:rPr lang="en-US" sz="1800" dirty="0"/>
              <a:t>&lt;</a:t>
            </a:r>
            <a:r>
              <a:rPr lang="el-GR" sz="1800" dirty="0"/>
              <a:t> </a:t>
            </a:r>
            <a:r>
              <a:rPr lang="en-US" sz="1800" dirty="0"/>
              <a:t>10 dB) range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BCC marginally better than legacy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LDPC marginally worse than legacy</a:t>
            </a:r>
          </a:p>
          <a:p>
            <a:pPr marL="414900">
              <a:buFont typeface="Arial" panose="020B0604020202020204" pitchFamily="34" charset="0"/>
              <a:buChar char="•"/>
            </a:pPr>
            <a:endParaRPr lang="en-US" sz="1800" b="0" dirty="0"/>
          </a:p>
          <a:p>
            <a:r>
              <a:rPr lang="en-US" sz="1800" dirty="0"/>
              <a:t>Mid SNR (10 dB &lt; </a:t>
            </a:r>
            <a:r>
              <a:rPr lang="el-GR" sz="1800" i="1" dirty="0"/>
              <a:t>ρ</a:t>
            </a:r>
            <a:r>
              <a:rPr lang="en-US" sz="1800" dirty="0"/>
              <a:t> &lt; 20 dB) range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</a:t>
            </a:r>
            <a:r>
              <a:rPr lang="en-US" sz="1800" b="0" dirty="0" smtClean="0"/>
              <a:t>BCC/LDPC better </a:t>
            </a:r>
            <a:r>
              <a:rPr lang="en-US" sz="1800" b="0" dirty="0"/>
              <a:t>than legacy</a:t>
            </a:r>
          </a:p>
          <a:p>
            <a:pPr marL="41490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High SNR (</a:t>
            </a:r>
            <a:r>
              <a:rPr lang="el-GR" sz="1800" i="1" dirty="0"/>
              <a:t>ρ</a:t>
            </a:r>
            <a:r>
              <a:rPr lang="en-US" sz="1800" dirty="0"/>
              <a:t> </a:t>
            </a:r>
            <a:r>
              <a:rPr lang="el-GR" sz="1800" dirty="0"/>
              <a:t>&gt;</a:t>
            </a:r>
            <a:r>
              <a:rPr lang="en-US" sz="1800" dirty="0"/>
              <a:t> 20 dB) range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</a:t>
            </a:r>
            <a:r>
              <a:rPr lang="en-US" sz="1800" b="0" dirty="0" smtClean="0"/>
              <a:t>BCC/LDPC </a:t>
            </a:r>
            <a:r>
              <a:rPr lang="en-US" sz="1800" b="0" dirty="0"/>
              <a:t>significantly better than </a:t>
            </a:r>
            <a:r>
              <a:rPr lang="en-US" sz="1800" b="0" dirty="0" smtClean="0"/>
              <a:t>legacy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LDPC would probably benefit from an even higher MCS (</a:t>
            </a:r>
            <a:r>
              <a:rPr lang="en-US" sz="1800" b="0" dirty="0" err="1" smtClean="0"/>
              <a:t>eg</a:t>
            </a:r>
            <a:r>
              <a:rPr lang="en-US" sz="1800" b="0" dirty="0" smtClean="0"/>
              <a:t>. QAM-256, 5/6)</a:t>
            </a:r>
            <a:endParaRPr lang="en-US" sz="1800" b="0" dirty="0"/>
          </a:p>
          <a:p>
            <a:pPr marL="72000" indent="0"/>
            <a:endParaRPr lang="en-US" sz="18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8048" y="632423"/>
            <a:ext cx="5216283" cy="5817807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82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5077884" cy="1065213"/>
          </a:xfrm>
        </p:spPr>
        <p:txBody>
          <a:bodyPr/>
          <a:lstStyle/>
          <a:p>
            <a:pPr algn="l"/>
            <a:r>
              <a:rPr lang="en-US" sz="2800" dirty="0"/>
              <a:t>Highway </a:t>
            </a:r>
            <a:r>
              <a:rPr lang="en-US" sz="2800" dirty="0" err="1"/>
              <a:t>NLoS</a:t>
            </a:r>
            <a:r>
              <a:rPr lang="en-US" sz="2800" dirty="0"/>
              <a:t> Performance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/>
              <a:t>Low SNR </a:t>
            </a:r>
            <a:r>
              <a:rPr lang="en-US" sz="1800" dirty="0" smtClean="0"/>
              <a:t>(</a:t>
            </a:r>
            <a:r>
              <a:rPr lang="el-GR" sz="1800" i="1" dirty="0"/>
              <a:t>ρ</a:t>
            </a:r>
            <a:r>
              <a:rPr lang="el-GR" sz="1800" dirty="0" smtClean="0"/>
              <a:t> </a:t>
            </a:r>
            <a:r>
              <a:rPr lang="en-US" sz="1800" dirty="0" smtClean="0"/>
              <a:t>&lt;</a:t>
            </a:r>
            <a:r>
              <a:rPr lang="el-GR" sz="1800" dirty="0" smtClean="0"/>
              <a:t> </a:t>
            </a:r>
            <a:r>
              <a:rPr lang="en-US" sz="1800" dirty="0" smtClean="0"/>
              <a:t>10 dB) range</a:t>
            </a:r>
            <a:endParaRPr lang="en-US" sz="1800" dirty="0"/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</a:t>
            </a:r>
            <a:r>
              <a:rPr lang="en-US" sz="1800" b="0" dirty="0" smtClean="0"/>
              <a:t>BCC/LDPC similar performance to legacy</a:t>
            </a:r>
            <a:endParaRPr lang="en-US" sz="1800" b="0" dirty="0"/>
          </a:p>
          <a:p>
            <a:pPr marL="414900">
              <a:buFont typeface="Arial" panose="020B0604020202020204" pitchFamily="34" charset="0"/>
              <a:buChar char="•"/>
            </a:pPr>
            <a:endParaRPr lang="en-US" sz="1800" b="0" dirty="0"/>
          </a:p>
          <a:p>
            <a:r>
              <a:rPr lang="en-US" sz="1800" dirty="0" smtClean="0"/>
              <a:t>Mid SNR (10 dB &lt; </a:t>
            </a:r>
            <a:r>
              <a:rPr lang="el-GR" sz="1800" i="1" dirty="0"/>
              <a:t>ρ</a:t>
            </a:r>
            <a:r>
              <a:rPr lang="en-US" sz="1800" dirty="0" smtClean="0"/>
              <a:t> &lt; 20 </a:t>
            </a:r>
            <a:r>
              <a:rPr lang="en-US" sz="1800" dirty="0"/>
              <a:t>dB) </a:t>
            </a:r>
            <a:r>
              <a:rPr lang="en-US" sz="1800" dirty="0" smtClean="0"/>
              <a:t>range</a:t>
            </a:r>
            <a:endParaRPr lang="en-US" sz="1800" dirty="0"/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BCC marginally better than legacy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LDPC worse than legacy</a:t>
            </a:r>
            <a:endParaRPr lang="en-US" sz="1800" b="0" dirty="0"/>
          </a:p>
          <a:p>
            <a:pPr marL="41490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High SNR </a:t>
            </a:r>
            <a:r>
              <a:rPr lang="en-US" sz="1800" dirty="0" smtClean="0"/>
              <a:t>(</a:t>
            </a:r>
            <a:r>
              <a:rPr lang="el-GR" sz="1800" i="1" dirty="0" smtClean="0"/>
              <a:t>ρ</a:t>
            </a:r>
            <a:r>
              <a:rPr lang="en-US" sz="1800" dirty="0" smtClean="0"/>
              <a:t> </a:t>
            </a:r>
            <a:r>
              <a:rPr lang="el-GR" sz="1800" dirty="0" smtClean="0"/>
              <a:t>&gt;</a:t>
            </a:r>
            <a:r>
              <a:rPr lang="en-US" sz="1800" dirty="0" smtClean="0"/>
              <a:t> </a:t>
            </a:r>
            <a:r>
              <a:rPr lang="en-US" sz="1800" dirty="0"/>
              <a:t>20 dB) </a:t>
            </a:r>
            <a:r>
              <a:rPr lang="en-US" sz="1800" dirty="0" smtClean="0"/>
              <a:t>range</a:t>
            </a:r>
            <a:endParaRPr lang="en-US" sz="1800" dirty="0"/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BCC significantly better </a:t>
            </a:r>
            <a:r>
              <a:rPr lang="en-US" sz="1800" b="0" dirty="0"/>
              <a:t>than legacy</a:t>
            </a:r>
            <a:endParaRPr lang="en-US" sz="1800" b="0" dirty="0" smtClean="0"/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LDPC on average similar to legacy</a:t>
            </a:r>
            <a:endParaRPr 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56040" y="617253"/>
            <a:ext cx="5256584" cy="586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 updated MATLAB model was presented which can be used as a basis for link-level NGV simulations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As in previous studies, performance studies showed that there are many cases where the (BCC + DACE) PHY provides significant gains against an (LDPC + MCE) 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Irrespective of the FEC / channel tracking method throughput improvements were confirmed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higher modulation schemes (</a:t>
            </a:r>
            <a:r>
              <a:rPr lang="en-US" dirty="0" err="1" smtClean="0"/>
              <a:t>eg</a:t>
            </a:r>
            <a:r>
              <a:rPr lang="en-US" b="0" dirty="0" smtClean="0"/>
              <a:t>. 256-QAM)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higher coding rates (</a:t>
            </a:r>
            <a:r>
              <a:rPr lang="en-US" b="0" dirty="0" err="1" smtClean="0"/>
              <a:t>eg</a:t>
            </a:r>
            <a:r>
              <a:rPr lang="en-US" b="0" dirty="0" smtClean="0"/>
              <a:t>. 5/6)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extended numerology (</a:t>
            </a:r>
            <a:r>
              <a:rPr lang="en-US" dirty="0" err="1" smtClean="0"/>
              <a:t>eg</a:t>
            </a:r>
            <a:r>
              <a:rPr lang="en-US" dirty="0" smtClean="0"/>
              <a:t>. 11ac 10MHz DC2)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38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[1] I. </a:t>
            </a:r>
            <a:r>
              <a:rPr lang="en-GB" sz="2000" dirty="0"/>
              <a:t>Sarris, “V2X Simulation </a:t>
            </a:r>
            <a:r>
              <a:rPr lang="en-GB" sz="2000" dirty="0" smtClean="0"/>
              <a:t>Model,” </a:t>
            </a:r>
            <a:r>
              <a:rPr lang="en-GB" sz="200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GB" sz="200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802.11-18/1480r0.</a:t>
            </a:r>
            <a:endParaRPr lang="en-GB" sz="2000" dirty="0" smtClean="0"/>
          </a:p>
          <a:p>
            <a:r>
              <a:rPr lang="en-GB" sz="2000" dirty="0" smtClean="0"/>
              <a:t>[2] A. </a:t>
            </a:r>
            <a:r>
              <a:rPr lang="en-GB" sz="2000" dirty="0" err="1" smtClean="0"/>
              <a:t>Agnoletto</a:t>
            </a:r>
            <a:r>
              <a:rPr lang="en-GB" sz="2000" dirty="0" smtClean="0"/>
              <a:t>, “Data Decoding Aided Channel Estimation Techniques for OFDM Systems in Vehicular Environment,” March 2010.</a:t>
            </a:r>
          </a:p>
          <a:p>
            <a:r>
              <a:rPr lang="en-GB" sz="2000" dirty="0" smtClean="0"/>
              <a:t>[3] </a:t>
            </a:r>
            <a:r>
              <a:rPr lang="en-GB" sz="2000" dirty="0"/>
              <a:t>M. Kahn, "IEEE 802.11 Regulatory SC DSRC Coexistence Tiger Team V2V Radio Channel Models," IEEE 802.11-14/0259r0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[4] </a:t>
            </a:r>
            <a:r>
              <a:rPr lang="en-GB" sz="2000" dirty="0"/>
              <a:t>I. Sarris, </a:t>
            </a:r>
            <a:r>
              <a:rPr lang="en-GB" sz="2000" dirty="0" smtClean="0"/>
              <a:t>“</a:t>
            </a:r>
            <a:r>
              <a:rPr lang="en-GB" sz="2000" dirty="0"/>
              <a:t>Simulation of NGV PHY</a:t>
            </a:r>
            <a:r>
              <a:rPr lang="en-GB" sz="2000" dirty="0" smtClean="0"/>
              <a:t>,” </a:t>
            </a:r>
            <a:r>
              <a:rPr lang="en-GB" sz="200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GB" sz="200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802.11-19/0311r0</a:t>
            </a:r>
            <a:r>
              <a:rPr lang="en-GB" sz="2000" kern="1200" dirty="0">
                <a:latin typeface="Times New Roman" pitchFamily="16" charset="0"/>
                <a:ea typeface="MS Gothic" charset="-128"/>
                <a:cs typeface="Arial Unicode MS" charset="0"/>
              </a:rPr>
              <a:t>.</a:t>
            </a:r>
            <a:endParaRPr lang="en-GB" sz="2000" dirty="0"/>
          </a:p>
          <a:p>
            <a:endParaRPr lang="el-GR" sz="2000" dirty="0" smtClean="0"/>
          </a:p>
          <a:p>
            <a:endParaRPr lang="en-GB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19857</TotalTime>
  <Words>904</Words>
  <Application>Microsoft Office PowerPoint</Application>
  <PresentationFormat>Widescreen</PresentationFormat>
  <Paragraphs>180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NGV PHY Performance Results</vt:lpstr>
      <vt:lpstr>Abstract</vt:lpstr>
      <vt:lpstr>Introduction</vt:lpstr>
      <vt:lpstr>Performance investigations</vt:lpstr>
      <vt:lpstr>Simulation parameters</vt:lpstr>
      <vt:lpstr>Rural LoS Performance</vt:lpstr>
      <vt:lpstr>Highway NLoS Performance</vt:lpstr>
      <vt:lpstr>Conclusions</vt:lpstr>
      <vt:lpstr>References</vt:lpstr>
      <vt:lpstr>Straw poll</vt:lpstr>
      <vt:lpstr>Backup slides</vt:lpstr>
      <vt:lpstr>Data-Aided Channel Estimation (DACE)</vt:lpstr>
      <vt:lpstr>Midamble Channel Estimation (MCE)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PHY Performance Results</dc:title>
  <dc:creator>Ioannis Sarris</dc:creator>
  <cp:lastModifiedBy>Ioannis Sarris</cp:lastModifiedBy>
  <cp:revision>290</cp:revision>
  <cp:lastPrinted>1601-01-01T00:00:00Z</cp:lastPrinted>
  <dcterms:created xsi:type="dcterms:W3CDTF">2018-09-03T12:09:18Z</dcterms:created>
  <dcterms:modified xsi:type="dcterms:W3CDTF">2019-07-17T07:37:07Z</dcterms:modified>
</cp:coreProperties>
</file>