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9" r:id="rId3"/>
    <p:sldId id="271" r:id="rId4"/>
    <p:sldId id="261" r:id="rId5"/>
    <p:sldId id="273" r:id="rId6"/>
    <p:sldId id="274" r:id="rId7"/>
    <p:sldId id="268" r:id="rId8"/>
    <p:sldId id="270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1" autoAdjust="0"/>
    <p:restoredTop sz="96349" autoAdjust="0"/>
  </p:normalViewPr>
  <p:slideViewPr>
    <p:cSldViewPr>
      <p:cViewPr varScale="1">
        <p:scale>
          <a:sx n="74" d="100"/>
          <a:sy n="74" d="100"/>
        </p:scale>
        <p:origin x="133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Jason </a:t>
            </a:r>
            <a:r>
              <a:rPr lang="en-GB" dirty="0" err="1" smtClean="0"/>
              <a:t>Yuchen</a:t>
            </a:r>
            <a:r>
              <a:rPr lang="en-GB" dirty="0" smtClean="0"/>
              <a:t> Guo, et al.,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802.11-19/1102r0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 unified transmission procedure for multi-AP coordination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2019-07-02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48321"/>
              </p:ext>
            </p:extLst>
          </p:nvPr>
        </p:nvGraphicFramePr>
        <p:xfrm>
          <a:off x="1219198" y="2821146"/>
          <a:ext cx="6629400" cy="19405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325880"/>
                <a:gridCol w="1325880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Jason Yuchen Guo</a:t>
                      </a:r>
                      <a:endParaRPr lang="en-US" sz="12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200" dirty="0" smtClean="0"/>
                        <a:t>Huawei Technologies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guoyuchen@huawei.com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Guogang</a:t>
                      </a:r>
                      <a:r>
                        <a:rPr lang="en-US" sz="1200" dirty="0" smtClean="0"/>
                        <a:t> Huang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Bo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(Boyce) Yang</a:t>
                      </a:r>
                      <a:endParaRPr lang="en-US" altLang="zh-CN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26878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In the </a:t>
            </a:r>
            <a:r>
              <a:rPr lang="en-US" altLang="zh-CN" sz="1600" b="0" dirty="0"/>
              <a:t>PAR of EHT SG, </a:t>
            </a:r>
            <a:r>
              <a:rPr lang="en-GB" sz="1600" b="0" dirty="0"/>
              <a:t>Multi-Access Point (AP) Coordination has been considered as a </a:t>
            </a:r>
            <a:r>
              <a:rPr lang="en-GB" sz="1600" b="0" dirty="0" smtClean="0"/>
              <a:t>main candidate feature [1].</a:t>
            </a:r>
          </a:p>
          <a:p>
            <a:pPr lvl="1"/>
            <a:r>
              <a:rPr lang="en-GB" sz="1000" dirty="0"/>
              <a:t>Item 5.2b</a:t>
            </a:r>
            <a:r>
              <a:rPr lang="en-GB" sz="1000" dirty="0" smtClean="0"/>
              <a:t>:</a:t>
            </a:r>
            <a:endParaRPr lang="en-US" sz="1000" dirty="0"/>
          </a:p>
          <a:p>
            <a:pPr lvl="1"/>
            <a:r>
              <a:rPr lang="en-GB" sz="1000" dirty="0"/>
              <a:t>The main candidate features that have been discussed are:</a:t>
            </a:r>
            <a:endParaRPr lang="en-US" sz="1000" dirty="0"/>
          </a:p>
          <a:p>
            <a:pPr lvl="1"/>
            <a:r>
              <a:rPr lang="en-US" sz="1000" dirty="0"/>
              <a:t>320MHz bandwidth and more efficient utilization of non-contiguous spectrum, </a:t>
            </a:r>
          </a:p>
          <a:p>
            <a:pPr lvl="1"/>
            <a:r>
              <a:rPr lang="en-GB" sz="1000" dirty="0"/>
              <a:t>Multi-band/multi-channel aggregation and operation,</a:t>
            </a:r>
            <a:endParaRPr lang="en-US" sz="1000" dirty="0"/>
          </a:p>
          <a:p>
            <a:pPr lvl="1"/>
            <a:r>
              <a:rPr lang="en-GB" sz="1000" dirty="0"/>
              <a:t>16 spatial streams and Multiple Input Multiple Output (MIMO) protocols enhancements, </a:t>
            </a:r>
            <a:endParaRPr lang="en-US" sz="1000" dirty="0"/>
          </a:p>
          <a:p>
            <a:pPr lvl="1"/>
            <a:r>
              <a:rPr lang="en-GB" sz="1000" b="1" dirty="0"/>
              <a:t>Multi-Access Point (AP) Coordination (e.g. coordinated and joint transmission)</a:t>
            </a:r>
            <a:r>
              <a:rPr lang="en-GB" sz="1000" dirty="0"/>
              <a:t>, </a:t>
            </a:r>
            <a:endParaRPr lang="en-US" sz="1000" dirty="0"/>
          </a:p>
          <a:p>
            <a:pPr lvl="1"/>
            <a:r>
              <a:rPr lang="en-GB" sz="1000" dirty="0"/>
              <a:t>Enhanced link adaptation and retransmission protocol (e.g. Hybrid Automatic Repeat Request (HARQ)),</a:t>
            </a:r>
            <a:endParaRPr lang="en-US" sz="1000" dirty="0"/>
          </a:p>
          <a:p>
            <a:pPr lvl="1"/>
            <a:r>
              <a:rPr lang="en-GB" sz="1000" dirty="0"/>
              <a:t>If needed, adaptation to regulatory rules specific to 6 GHz spectrum</a:t>
            </a:r>
            <a:endParaRPr lang="en-GB" sz="3200" b="0" dirty="0" smtClean="0"/>
          </a:p>
          <a:p>
            <a:pPr>
              <a:buFont typeface="Arial" pitchFamily="34" charset="0"/>
              <a:buChar char="•"/>
            </a:pPr>
            <a:r>
              <a:rPr lang="en-GB" altLang="zh-CN" sz="1600" b="0" dirty="0" smtClean="0"/>
              <a:t>There are many modes of Multi-AP Coordination, such as</a:t>
            </a:r>
          </a:p>
          <a:p>
            <a:pPr lvl="1">
              <a:buFont typeface="Arial" pitchFamily="34" charset="0"/>
              <a:buChar char="•"/>
            </a:pPr>
            <a:r>
              <a:rPr lang="en-GB" altLang="zh-CN" sz="1200" dirty="0" smtClean="0"/>
              <a:t>Coordinated BF [2][3][6]</a:t>
            </a:r>
          </a:p>
          <a:p>
            <a:pPr lvl="1">
              <a:buFont typeface="Arial" pitchFamily="34" charset="0"/>
              <a:buChar char="•"/>
            </a:pPr>
            <a:r>
              <a:rPr lang="en-GB" altLang="zh-CN" sz="1200" b="0" dirty="0" smtClean="0"/>
              <a:t>Coordinated OFDMA [3]</a:t>
            </a:r>
          </a:p>
          <a:p>
            <a:pPr lvl="1">
              <a:buFont typeface="Arial" pitchFamily="34" charset="0"/>
              <a:buChar char="•"/>
            </a:pPr>
            <a:r>
              <a:rPr lang="en-GB" altLang="zh-CN" sz="1200" dirty="0" smtClean="0"/>
              <a:t>Coordinated SR [4]</a:t>
            </a:r>
          </a:p>
          <a:p>
            <a:pPr lvl="1">
              <a:buFont typeface="Arial" pitchFamily="34" charset="0"/>
              <a:buChar char="•"/>
            </a:pPr>
            <a:r>
              <a:rPr lang="en-GB" altLang="zh-CN" sz="1200" b="0" dirty="0" smtClean="0"/>
              <a:t>Joint transmission [5]</a:t>
            </a:r>
          </a:p>
          <a:p>
            <a:pPr>
              <a:buFont typeface="Arial" pitchFamily="34" charset="0"/>
              <a:buChar char="•"/>
            </a:pPr>
            <a:r>
              <a:rPr lang="en-GB" altLang="zh-CN" sz="1600" b="0" dirty="0" smtClean="0"/>
              <a:t>Many contributions have shown </a:t>
            </a:r>
            <a:r>
              <a:rPr lang="en-GB" altLang="zh-CN" sz="1600" b="0" dirty="0" smtClean="0"/>
              <a:t>performance </a:t>
            </a:r>
            <a:r>
              <a:rPr lang="en-GB" altLang="zh-CN" sz="1600" b="0" dirty="0" smtClean="0"/>
              <a:t>gain in </a:t>
            </a:r>
            <a:r>
              <a:rPr lang="en-GB" altLang="zh-CN" sz="1600" b="0" dirty="0" smtClean="0"/>
              <a:t>various scenarios[2-5</a:t>
            </a:r>
            <a:r>
              <a:rPr lang="en-GB" altLang="zh-CN" sz="1600" b="0" dirty="0" smtClean="0"/>
              <a:t>]</a:t>
            </a:r>
          </a:p>
          <a:p>
            <a:pPr>
              <a:buFont typeface="Arial" pitchFamily="34" charset="0"/>
              <a:buChar char="•"/>
            </a:pPr>
            <a:r>
              <a:rPr lang="en-GB" altLang="zh-CN" sz="1600" b="0" dirty="0" smtClean="0"/>
              <a:t>In this contribution, we propose a unified transmission procedure to support the above multi-AP coordination modes</a:t>
            </a:r>
            <a:endParaRPr lang="en-US" altLang="zh-CN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Requirements of multi-AP transmission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57200" y="1751012"/>
            <a:ext cx="8229600" cy="4421188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zh-CN" sz="1600" b="0" dirty="0" smtClean="0"/>
              <a:t>Two key aspects that are needed in the unified procedure are synchronization and resource allocation.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sz="1600" b="0" dirty="0" smtClean="0"/>
              <a:t>Synchronization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In joint transmission, very tight synchronization is needed to ensure a reasonable performance [5].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In co-BF and co-OFDMA, symbol level synchronization is needed to avoid mutual interference between OBSS [6].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In co-SR, PPDU level synchronization is preferred to make the mutual interference controllable.</a:t>
            </a:r>
            <a:endParaRPr lang="en-US" altLang="zh-CN" sz="1400" b="0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sz="1600" b="0" dirty="0" smtClean="0"/>
              <a:t>Resource allocation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In all the modes, slave APs need to know how long the transmission could be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In joint transmission, slave APs need to know which </a:t>
            </a:r>
            <a:r>
              <a:rPr lang="en-US" altLang="zh-CN" sz="1400" dirty="0" smtClean="0"/>
              <a:t>data frames </a:t>
            </a:r>
            <a:r>
              <a:rPr lang="en-US" altLang="zh-CN" sz="1400" dirty="0"/>
              <a:t>to send, what transmission parameters to use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In co-OFDMA, slave APs need to know which </a:t>
            </a:r>
            <a:r>
              <a:rPr lang="en-US" altLang="zh-CN" sz="1400" dirty="0" smtClean="0"/>
              <a:t>channels/RUs </a:t>
            </a:r>
            <a:r>
              <a:rPr lang="en-US" altLang="zh-CN" sz="1400" dirty="0"/>
              <a:t>to use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In co-BF and co-SR, slave APs </a:t>
            </a:r>
            <a:r>
              <a:rPr lang="en-US" altLang="zh-CN" sz="1400" dirty="0" smtClean="0"/>
              <a:t>need to know the receiving STAs to decide the beamforming vector and transmit power</a:t>
            </a:r>
            <a:endParaRPr lang="en-US" altLang="zh-CN" sz="1400" dirty="0"/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sz="1600" b="0" dirty="0" smtClean="0"/>
              <a:t>Hence, a specific frame is needed to provide the synchronization and resource allocation functions. We propose to use a slave trigger frame to perform the above functions.</a:t>
            </a:r>
            <a:endParaRPr lang="en-US" altLang="zh-CN" sz="1050" b="0" dirty="0"/>
          </a:p>
          <a:p>
            <a:pPr eaLnBrk="1" hangingPunct="1">
              <a:buFont typeface="Arial" pitchFamily="34" charset="0"/>
              <a:buChar char="•"/>
            </a:pPr>
            <a:endParaRPr lang="en-US" altLang="zh-CN" sz="1400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749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Unified transmission procedure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57200" y="1751012"/>
            <a:ext cx="8229600" cy="3963988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zh-CN" sz="1800" b="0" dirty="0" smtClean="0"/>
              <a:t>The master AP shall transmit a slave Trigger frame (TF) to initiate the multi-AP transmission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How to determine the master AP is TBD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400" dirty="0" smtClean="0"/>
              <a:t>The master AP can be a selected AP which is pre-defined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400" b="0" dirty="0" smtClean="0"/>
              <a:t>The master AP can be any AP that successfully accesses the channel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sz="1800" b="0" dirty="0" smtClean="0">
                <a:cs typeface="+mn-cs"/>
              </a:rPr>
              <a:t>The function of the slave TF includes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Synchronization for all the </a:t>
            </a:r>
            <a:r>
              <a:rPr lang="en-US" altLang="zh-CN" sz="1600" dirty="0" smtClean="0"/>
              <a:t>APs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400" dirty="0" smtClean="0"/>
              <a:t>Make sure the transmissions from all APs start and end at the same time</a:t>
            </a:r>
          </a:p>
          <a:p>
            <a:pPr lvl="3">
              <a:buFont typeface="Arial" pitchFamily="34" charset="0"/>
              <a:buChar char="•"/>
            </a:pPr>
            <a:r>
              <a:rPr lang="en-US" altLang="zh-CN" sz="1050" dirty="0" smtClean="0"/>
              <a:t>Time/frequency/phase synchronization for joint transmission</a:t>
            </a:r>
          </a:p>
          <a:p>
            <a:pPr lvl="3">
              <a:buFont typeface="Arial" pitchFamily="34" charset="0"/>
              <a:buChar char="•"/>
            </a:pPr>
            <a:r>
              <a:rPr lang="en-US" altLang="zh-CN" sz="1050" dirty="0" smtClean="0"/>
              <a:t>Symbol level synchronization for co-BF and co-OFDMA</a:t>
            </a:r>
          </a:p>
          <a:p>
            <a:pPr lvl="3">
              <a:buFont typeface="Arial" pitchFamily="34" charset="0"/>
              <a:buChar char="•"/>
            </a:pPr>
            <a:r>
              <a:rPr lang="en-US" altLang="zh-CN" sz="1050" dirty="0" smtClean="0"/>
              <a:t>PPDU level synchronization for co-SR</a:t>
            </a:r>
            <a:endParaRPr lang="en-US" altLang="zh-CN" sz="1050" dirty="0"/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Resource allocation for the slave </a:t>
            </a:r>
            <a:r>
              <a:rPr lang="en-US" altLang="zh-CN" sz="1600" dirty="0" smtClean="0"/>
              <a:t>APs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400" dirty="0"/>
              <a:t>Notifying the slave APs which mode to </a:t>
            </a:r>
            <a:r>
              <a:rPr lang="en-US" altLang="zh-CN" sz="1400" dirty="0" smtClean="0"/>
              <a:t>use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400" dirty="0" smtClean="0"/>
              <a:t>Allocating the </a:t>
            </a:r>
            <a:r>
              <a:rPr lang="en-US" altLang="zh-CN" sz="1400" dirty="0"/>
              <a:t>time/frequency/spatial/power domain resources that can be used by each slave AP</a:t>
            </a:r>
          </a:p>
          <a:p>
            <a:pPr eaLnBrk="1" hangingPunct="1">
              <a:buFont typeface="Arial" pitchFamily="34" charset="0"/>
              <a:buChar char="•"/>
            </a:pPr>
            <a:endParaRPr lang="en-US" altLang="zh-CN" sz="1600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Examples of frame exchange sequence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57200" y="1751013"/>
            <a:ext cx="4121642" cy="646028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zh-CN" sz="1600" b="0" dirty="0" smtClean="0"/>
              <a:t>DL</a:t>
            </a:r>
            <a:r>
              <a:rPr lang="en-US" altLang="zh-CN" sz="1600" b="0" dirty="0"/>
              <a:t> </a:t>
            </a:r>
            <a:r>
              <a:rPr lang="en-US" altLang="zh-CN" sz="1600" b="0" dirty="0" smtClean="0"/>
              <a:t>procedure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b="0" dirty="0" smtClean="0"/>
              <a:t>slave TF + simultaneous DL data + UL BA</a:t>
            </a:r>
            <a:endParaRPr lang="en-US" altLang="zh-CN" sz="800" dirty="0"/>
          </a:p>
          <a:p>
            <a:pPr eaLnBrk="1" hangingPunct="1">
              <a:buFont typeface="Arial" pitchFamily="34" charset="0"/>
              <a:buChar char="•"/>
            </a:pPr>
            <a:endParaRPr lang="en-US" altLang="zh-CN" sz="1400" dirty="0" smtClean="0">
              <a:cs typeface="+mn-cs"/>
            </a:endParaRPr>
          </a:p>
        </p:txBody>
      </p:sp>
      <p:cxnSp>
        <p:nvCxnSpPr>
          <p:cNvPr id="5" name="直接连接符 4"/>
          <p:cNvCxnSpPr/>
          <p:nvPr/>
        </p:nvCxnSpPr>
        <p:spPr bwMode="auto">
          <a:xfrm>
            <a:off x="1044830" y="3767054"/>
            <a:ext cx="331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直接连接符 5"/>
          <p:cNvCxnSpPr/>
          <p:nvPr/>
        </p:nvCxnSpPr>
        <p:spPr bwMode="auto">
          <a:xfrm>
            <a:off x="1028463" y="4563576"/>
            <a:ext cx="331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直接连接符 6"/>
          <p:cNvCxnSpPr/>
          <p:nvPr/>
        </p:nvCxnSpPr>
        <p:spPr bwMode="auto">
          <a:xfrm>
            <a:off x="1036930" y="5360103"/>
            <a:ext cx="331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矩形 7"/>
          <p:cNvSpPr/>
          <p:nvPr/>
        </p:nvSpPr>
        <p:spPr bwMode="auto">
          <a:xfrm>
            <a:off x="1203658" y="3448266"/>
            <a:ext cx="790972" cy="31878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Slave TF</a:t>
            </a:r>
          </a:p>
        </p:txBody>
      </p:sp>
      <p:sp>
        <p:nvSpPr>
          <p:cNvPr id="9" name="矩形 8"/>
          <p:cNvSpPr/>
          <p:nvPr/>
        </p:nvSpPr>
        <p:spPr bwMode="auto">
          <a:xfrm>
            <a:off x="2069722" y="3462254"/>
            <a:ext cx="1600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 1</a:t>
            </a:r>
          </a:p>
        </p:txBody>
      </p:sp>
      <p:sp>
        <p:nvSpPr>
          <p:cNvPr id="10" name="矩形 9"/>
          <p:cNvSpPr/>
          <p:nvPr/>
        </p:nvSpPr>
        <p:spPr bwMode="auto">
          <a:xfrm>
            <a:off x="2064467" y="4258775"/>
            <a:ext cx="1600200" cy="3047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 2</a:t>
            </a:r>
          </a:p>
        </p:txBody>
      </p:sp>
      <p:sp>
        <p:nvSpPr>
          <p:cNvPr id="11" name="矩形 10"/>
          <p:cNvSpPr/>
          <p:nvPr/>
        </p:nvSpPr>
        <p:spPr bwMode="auto">
          <a:xfrm>
            <a:off x="2064467" y="5055299"/>
            <a:ext cx="1600200" cy="30480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 3</a:t>
            </a:r>
          </a:p>
        </p:txBody>
      </p:sp>
      <p:sp>
        <p:nvSpPr>
          <p:cNvPr id="12" name="矩形 11"/>
          <p:cNvSpPr/>
          <p:nvPr/>
        </p:nvSpPr>
        <p:spPr bwMode="auto">
          <a:xfrm>
            <a:off x="3786772" y="5360101"/>
            <a:ext cx="438944" cy="30480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  <p:sp>
        <p:nvSpPr>
          <p:cNvPr id="13" name="矩形 12"/>
          <p:cNvSpPr/>
          <p:nvPr/>
        </p:nvSpPr>
        <p:spPr bwMode="auto">
          <a:xfrm>
            <a:off x="3778305" y="4563574"/>
            <a:ext cx="438944" cy="30480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  <p:sp>
        <p:nvSpPr>
          <p:cNvPr id="14" name="矩形 13"/>
          <p:cNvSpPr/>
          <p:nvPr/>
        </p:nvSpPr>
        <p:spPr bwMode="auto">
          <a:xfrm>
            <a:off x="3793350" y="3767052"/>
            <a:ext cx="438944" cy="30480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381000" y="3415781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AP 1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(master)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79166" y="4286575"/>
            <a:ext cx="4899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 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87633" y="5068566"/>
            <a:ext cx="4899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 3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5" name="直接连接符 34"/>
          <p:cNvCxnSpPr/>
          <p:nvPr/>
        </p:nvCxnSpPr>
        <p:spPr bwMode="auto">
          <a:xfrm>
            <a:off x="5197967" y="3767052"/>
            <a:ext cx="367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接连接符 35"/>
          <p:cNvCxnSpPr/>
          <p:nvPr/>
        </p:nvCxnSpPr>
        <p:spPr bwMode="auto">
          <a:xfrm>
            <a:off x="5181600" y="4563574"/>
            <a:ext cx="367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接连接符 36"/>
          <p:cNvCxnSpPr/>
          <p:nvPr/>
        </p:nvCxnSpPr>
        <p:spPr bwMode="auto">
          <a:xfrm>
            <a:off x="5190067" y="5360101"/>
            <a:ext cx="367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矩形 37"/>
          <p:cNvSpPr/>
          <p:nvPr/>
        </p:nvSpPr>
        <p:spPr bwMode="auto">
          <a:xfrm>
            <a:off x="5257800" y="3462252"/>
            <a:ext cx="794342" cy="30470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Slave TF</a:t>
            </a:r>
          </a:p>
        </p:txBody>
      </p:sp>
      <p:sp>
        <p:nvSpPr>
          <p:cNvPr id="39" name="矩形 38"/>
          <p:cNvSpPr/>
          <p:nvPr/>
        </p:nvSpPr>
        <p:spPr bwMode="auto">
          <a:xfrm>
            <a:off x="7013637" y="3767052"/>
            <a:ext cx="1296878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 1</a:t>
            </a:r>
          </a:p>
        </p:txBody>
      </p:sp>
      <p:sp>
        <p:nvSpPr>
          <p:cNvPr id="40" name="矩形 39"/>
          <p:cNvSpPr/>
          <p:nvPr/>
        </p:nvSpPr>
        <p:spPr bwMode="auto">
          <a:xfrm>
            <a:off x="7008382" y="4563573"/>
            <a:ext cx="1296878" cy="3047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 2</a:t>
            </a:r>
          </a:p>
        </p:txBody>
      </p:sp>
      <p:sp>
        <p:nvSpPr>
          <p:cNvPr id="41" name="矩形 40"/>
          <p:cNvSpPr/>
          <p:nvPr/>
        </p:nvSpPr>
        <p:spPr bwMode="auto">
          <a:xfrm>
            <a:off x="7008382" y="5360097"/>
            <a:ext cx="1296878" cy="30480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 3</a:t>
            </a:r>
          </a:p>
        </p:txBody>
      </p:sp>
      <p:sp>
        <p:nvSpPr>
          <p:cNvPr id="42" name="矩形 41"/>
          <p:cNvSpPr/>
          <p:nvPr/>
        </p:nvSpPr>
        <p:spPr bwMode="auto">
          <a:xfrm>
            <a:off x="8418528" y="5055303"/>
            <a:ext cx="438944" cy="30480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  <p:sp>
        <p:nvSpPr>
          <p:cNvPr id="43" name="矩形 42"/>
          <p:cNvSpPr/>
          <p:nvPr/>
        </p:nvSpPr>
        <p:spPr bwMode="auto">
          <a:xfrm>
            <a:off x="8410061" y="4258776"/>
            <a:ext cx="438944" cy="30480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  <p:sp>
        <p:nvSpPr>
          <p:cNvPr id="44" name="矩形 43"/>
          <p:cNvSpPr/>
          <p:nvPr/>
        </p:nvSpPr>
        <p:spPr bwMode="auto">
          <a:xfrm>
            <a:off x="8425106" y="3462254"/>
            <a:ext cx="438944" cy="30480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4572000" y="3415779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AP 1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(master)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4670166" y="4286573"/>
            <a:ext cx="4899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 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4678633" y="5068564"/>
            <a:ext cx="4899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 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8" name="矩形 47"/>
          <p:cNvSpPr/>
          <p:nvPr/>
        </p:nvSpPr>
        <p:spPr bwMode="auto">
          <a:xfrm>
            <a:off x="6172200" y="3462252"/>
            <a:ext cx="759387" cy="2997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Basic TF</a:t>
            </a:r>
          </a:p>
        </p:txBody>
      </p:sp>
      <p:sp>
        <p:nvSpPr>
          <p:cNvPr id="49" name="矩形 48"/>
          <p:cNvSpPr/>
          <p:nvPr/>
        </p:nvSpPr>
        <p:spPr bwMode="auto">
          <a:xfrm>
            <a:off x="6188738" y="4286573"/>
            <a:ext cx="742850" cy="2752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Basic TF</a:t>
            </a:r>
          </a:p>
        </p:txBody>
      </p:sp>
      <p:sp>
        <p:nvSpPr>
          <p:cNvPr id="50" name="矩形 49"/>
          <p:cNvSpPr/>
          <p:nvPr/>
        </p:nvSpPr>
        <p:spPr bwMode="auto">
          <a:xfrm>
            <a:off x="6182541" y="5068563"/>
            <a:ext cx="737249" cy="28800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Basic TF</a:t>
            </a:r>
          </a:p>
        </p:txBody>
      </p:sp>
      <p:sp>
        <p:nvSpPr>
          <p:cNvPr id="51" name="Content Placeholder 2"/>
          <p:cNvSpPr txBox="1">
            <a:spLocks/>
          </p:cNvSpPr>
          <p:nvPr/>
        </p:nvSpPr>
        <p:spPr bwMode="auto">
          <a:xfrm>
            <a:off x="4578842" y="1751013"/>
            <a:ext cx="4121642" cy="6460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zh-CN" sz="1600" b="0" kern="0" dirty="0" smtClean="0"/>
              <a:t>UL</a:t>
            </a:r>
            <a:r>
              <a:rPr lang="en-US" altLang="zh-CN" sz="1600" b="0" kern="0" dirty="0"/>
              <a:t> </a:t>
            </a:r>
            <a:r>
              <a:rPr lang="en-US" altLang="zh-CN" sz="1600" b="0" kern="0" dirty="0" smtClean="0"/>
              <a:t>procedure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b="0" kern="0" dirty="0" smtClean="0"/>
              <a:t>slave TF + simultaneous basic TF + simultaneous </a:t>
            </a:r>
            <a:r>
              <a:rPr lang="en-US" altLang="zh-CN" sz="1200" b="0" kern="0" dirty="0"/>
              <a:t>U</a:t>
            </a:r>
            <a:r>
              <a:rPr lang="en-US" altLang="zh-CN" sz="1200" b="0" kern="0" dirty="0" smtClean="0"/>
              <a:t>L data + DL BA</a:t>
            </a:r>
            <a:endParaRPr lang="en-US" altLang="zh-CN" sz="800" kern="0" dirty="0" smtClean="0"/>
          </a:p>
          <a:p>
            <a:pPr>
              <a:buFont typeface="Arial" pitchFamily="34" charset="0"/>
              <a:buChar char="•"/>
            </a:pPr>
            <a:endParaRPr lang="en-US" altLang="zh-CN" sz="1400" kern="0" dirty="0" smtClean="0"/>
          </a:p>
        </p:txBody>
      </p:sp>
      <p:cxnSp>
        <p:nvCxnSpPr>
          <p:cNvPr id="18" name="直接连接符 17"/>
          <p:cNvCxnSpPr/>
          <p:nvPr/>
        </p:nvCxnSpPr>
        <p:spPr bwMode="auto">
          <a:xfrm>
            <a:off x="4572000" y="1600200"/>
            <a:ext cx="0" cy="4320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9539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Slave Trigger Frame format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57200" y="1751012"/>
            <a:ext cx="8229600" cy="4268788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zh-CN" sz="1600" b="0" dirty="0" smtClean="0"/>
              <a:t>Regarding the slave trigger frame format, one option is to reuse the Trigger frame format defined in </a:t>
            </a:r>
            <a:r>
              <a:rPr lang="en-US" altLang="zh-CN" sz="1600" b="0" dirty="0" err="1" smtClean="0"/>
              <a:t>TGax</a:t>
            </a:r>
            <a:r>
              <a:rPr lang="en-US" altLang="zh-CN" sz="1600" b="0" dirty="0" smtClean="0"/>
              <a:t>, which contains a Common info field and one or more User Info fields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The common info field carries the information for all slave APs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The user info field carries the information for a specific slave AP</a:t>
            </a:r>
          </a:p>
          <a:p>
            <a:pPr eaLnBrk="1" hangingPunct="1">
              <a:buFont typeface="Arial" pitchFamily="34" charset="0"/>
              <a:buChar char="•"/>
            </a:pPr>
            <a:endParaRPr lang="en-US" altLang="zh-CN" sz="1600" b="0" dirty="0" smtClean="0"/>
          </a:p>
          <a:p>
            <a:pPr eaLnBrk="1" hangingPunct="1">
              <a:buFont typeface="Arial" pitchFamily="34" charset="0"/>
              <a:buChar char="•"/>
            </a:pPr>
            <a:endParaRPr lang="en-US" altLang="zh-CN" sz="1600" b="0" dirty="0"/>
          </a:p>
          <a:p>
            <a:pPr eaLnBrk="1" hangingPunct="1">
              <a:buFont typeface="Arial" pitchFamily="34" charset="0"/>
              <a:buChar char="•"/>
            </a:pPr>
            <a:endParaRPr lang="en-US" altLang="zh-CN" sz="1600" b="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Use a reserved value </a:t>
            </a:r>
            <a:r>
              <a:rPr lang="en-US" altLang="zh-CN" sz="1600" b="0" dirty="0"/>
              <a:t>of the Trigger Type </a:t>
            </a:r>
            <a:r>
              <a:rPr lang="en-US" altLang="zh-CN" sz="1600" b="0" dirty="0" smtClean="0"/>
              <a:t>field to represent slave TF</a:t>
            </a:r>
          </a:p>
          <a:p>
            <a:pPr>
              <a:buFont typeface="Arial" pitchFamily="34" charset="0"/>
              <a:buChar char="•"/>
            </a:pPr>
            <a:endParaRPr lang="en-US" altLang="zh-CN" sz="1600" b="0" dirty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Another </a:t>
            </a:r>
            <a:r>
              <a:rPr lang="en-US" altLang="zh-CN" sz="1600" b="0" dirty="0"/>
              <a:t>option is to define a new subtype of control </a:t>
            </a:r>
            <a:r>
              <a:rPr lang="en-US" altLang="zh-CN" sz="1600" b="0" dirty="0" smtClean="0"/>
              <a:t>frame</a:t>
            </a:r>
          </a:p>
          <a:p>
            <a:pPr>
              <a:buFont typeface="Arial" pitchFamily="34" charset="0"/>
              <a:buChar char="•"/>
            </a:pPr>
            <a:endParaRPr lang="en-US" altLang="zh-CN" sz="1600" b="0" dirty="0"/>
          </a:p>
          <a:p>
            <a:pPr>
              <a:buFont typeface="Arial" pitchFamily="34" charset="0"/>
              <a:buChar char="•"/>
            </a:pPr>
            <a:endParaRPr lang="en-US" altLang="zh-CN" sz="1600" b="0" dirty="0" smtClean="0"/>
          </a:p>
          <a:p>
            <a:pPr>
              <a:buFont typeface="Arial" pitchFamily="34" charset="0"/>
              <a:buChar char="•"/>
            </a:pPr>
            <a:endParaRPr lang="en-US" altLang="zh-CN" sz="1600" b="0" dirty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Both options are considerable</a:t>
            </a:r>
            <a:endParaRPr lang="en-US" altLang="zh-CN" sz="1600" b="0" dirty="0"/>
          </a:p>
          <a:p>
            <a:pPr>
              <a:buFont typeface="Arial" pitchFamily="34" charset="0"/>
              <a:buChar char="•"/>
            </a:pPr>
            <a:endParaRPr lang="en-US" altLang="zh-CN" sz="1600" b="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993866"/>
            <a:ext cx="6972300" cy="781050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 bwMode="auto">
          <a:xfrm>
            <a:off x="848219" y="4953000"/>
            <a:ext cx="685800" cy="4572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 Control</a:t>
            </a:r>
          </a:p>
        </p:txBody>
      </p:sp>
      <p:sp>
        <p:nvSpPr>
          <p:cNvPr id="16" name="矩形 15"/>
          <p:cNvSpPr/>
          <p:nvPr/>
        </p:nvSpPr>
        <p:spPr bwMode="auto">
          <a:xfrm>
            <a:off x="1534019" y="4953000"/>
            <a:ext cx="685800" cy="4572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Duration</a:t>
            </a:r>
          </a:p>
        </p:txBody>
      </p:sp>
      <p:sp>
        <p:nvSpPr>
          <p:cNvPr id="17" name="矩形 16"/>
          <p:cNvSpPr/>
          <p:nvPr/>
        </p:nvSpPr>
        <p:spPr bwMode="auto">
          <a:xfrm>
            <a:off x="2219819" y="4953000"/>
            <a:ext cx="685800" cy="4572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RA</a:t>
            </a:r>
          </a:p>
        </p:txBody>
      </p:sp>
      <p:sp>
        <p:nvSpPr>
          <p:cNvPr id="18" name="矩形 17"/>
          <p:cNvSpPr/>
          <p:nvPr/>
        </p:nvSpPr>
        <p:spPr bwMode="auto">
          <a:xfrm>
            <a:off x="2905619" y="4953000"/>
            <a:ext cx="685800" cy="4572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TA</a:t>
            </a:r>
          </a:p>
        </p:txBody>
      </p:sp>
      <p:sp>
        <p:nvSpPr>
          <p:cNvPr id="19" name="矩形 18"/>
          <p:cNvSpPr/>
          <p:nvPr/>
        </p:nvSpPr>
        <p:spPr bwMode="auto">
          <a:xfrm>
            <a:off x="3591418" y="4953000"/>
            <a:ext cx="758825" cy="4572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Common Info</a:t>
            </a:r>
          </a:p>
        </p:txBody>
      </p:sp>
      <p:sp>
        <p:nvSpPr>
          <p:cNvPr id="20" name="矩形 19"/>
          <p:cNvSpPr/>
          <p:nvPr/>
        </p:nvSpPr>
        <p:spPr bwMode="auto">
          <a:xfrm>
            <a:off x="4344988" y="4953000"/>
            <a:ext cx="758825" cy="4572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 AP Info</a:t>
            </a:r>
          </a:p>
        </p:txBody>
      </p:sp>
      <p:sp>
        <p:nvSpPr>
          <p:cNvPr id="21" name="矩形 20"/>
          <p:cNvSpPr/>
          <p:nvPr/>
        </p:nvSpPr>
        <p:spPr bwMode="auto">
          <a:xfrm>
            <a:off x="6616206" y="4953000"/>
            <a:ext cx="758825" cy="4572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22" name="矩形 21"/>
          <p:cNvSpPr/>
          <p:nvPr/>
        </p:nvSpPr>
        <p:spPr bwMode="auto">
          <a:xfrm>
            <a:off x="7369776" y="4953000"/>
            <a:ext cx="629637" cy="4572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FCS</a:t>
            </a:r>
          </a:p>
        </p:txBody>
      </p:sp>
      <p:sp>
        <p:nvSpPr>
          <p:cNvPr id="23" name="矩形 22"/>
          <p:cNvSpPr/>
          <p:nvPr/>
        </p:nvSpPr>
        <p:spPr bwMode="auto">
          <a:xfrm>
            <a:off x="5103812" y="4953000"/>
            <a:ext cx="758825" cy="4572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5857382" y="4953000"/>
            <a:ext cx="758825" cy="4572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 AP Info</a:t>
            </a:r>
          </a:p>
        </p:txBody>
      </p:sp>
    </p:spTree>
    <p:extLst>
      <p:ext uri="{BB962C8B-B14F-4D97-AF65-F5344CB8AC3E}">
        <p14:creationId xmlns:p14="http://schemas.microsoft.com/office/powerpoint/2010/main" val="284307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We propose a unified transmission procedure for multi-AP coordination which supports various types of coordination modes, including</a:t>
            </a:r>
          </a:p>
          <a:p>
            <a:pPr marL="742950" lvl="2" indent="-342900">
              <a:buChar char="•"/>
            </a:pPr>
            <a:r>
              <a:rPr lang="en-US" altLang="zh-CN" dirty="0" smtClean="0"/>
              <a:t>Coordinated BF</a:t>
            </a:r>
          </a:p>
          <a:p>
            <a:pPr marL="742950" lvl="2" indent="-342900">
              <a:buChar char="•"/>
            </a:pPr>
            <a:r>
              <a:rPr lang="en-US" altLang="zh-CN" dirty="0" smtClean="0"/>
              <a:t>Coordinated OFDMA</a:t>
            </a:r>
          </a:p>
          <a:p>
            <a:pPr marL="742950" lvl="2" indent="-342900">
              <a:buChar char="•"/>
            </a:pPr>
            <a:r>
              <a:rPr lang="en-US" altLang="zh-CN" dirty="0" smtClean="0"/>
              <a:t>Coordinated SR</a:t>
            </a:r>
          </a:p>
          <a:p>
            <a:pPr marL="742950" lvl="2" indent="-342900">
              <a:buChar char="•"/>
            </a:pPr>
            <a:r>
              <a:rPr lang="en-US" altLang="zh-CN" dirty="0" smtClean="0"/>
              <a:t>Joint Transmission</a:t>
            </a:r>
          </a:p>
          <a:p>
            <a:pPr marL="342900" lvl="1" indent="-342900">
              <a:buChar char="•"/>
            </a:pPr>
            <a:r>
              <a:rPr lang="en-US" altLang="zh-CN" dirty="0" smtClean="0"/>
              <a:t>Two possible options of slave trigger frame format are discussed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11-18-1231-06-0eht-eht-draft-proposed-par</a:t>
            </a:r>
          </a:p>
          <a:p>
            <a:r>
              <a:rPr lang="en-US" dirty="0" smtClean="0"/>
              <a:t>[</a:t>
            </a:r>
            <a:r>
              <a:rPr lang="en-US" dirty="0"/>
              <a:t>2</a:t>
            </a:r>
            <a:r>
              <a:rPr lang="en-US" dirty="0" smtClean="0"/>
              <a:t>] </a:t>
            </a:r>
            <a:r>
              <a:rPr lang="en-US" dirty="0"/>
              <a:t>11-18-1510-01-0eht-ap-coordinated-beamforming-for-eht</a:t>
            </a:r>
            <a:endParaRPr lang="en-US" dirty="0" smtClean="0"/>
          </a:p>
          <a:p>
            <a:r>
              <a:rPr lang="en-US" dirty="0" smtClean="0"/>
              <a:t>[3] </a:t>
            </a:r>
            <a:r>
              <a:rPr lang="en-US" dirty="0"/>
              <a:t>11-18-1509-00-0eht-features-for-multi-ap-coordination</a:t>
            </a:r>
          </a:p>
          <a:p>
            <a:r>
              <a:rPr lang="en-US" dirty="0" smtClean="0"/>
              <a:t>[4] 11-19-801-00-0eht-ap-coordination-in-eht</a:t>
            </a:r>
          </a:p>
          <a:p>
            <a:r>
              <a:rPr lang="en-US" dirty="0" smtClean="0"/>
              <a:t>[</a:t>
            </a:r>
            <a:r>
              <a:rPr lang="en-US" dirty="0"/>
              <a:t>5] </a:t>
            </a:r>
            <a:r>
              <a:rPr lang="en-US" dirty="0" smtClean="0"/>
              <a:t>11-19-0384-00-0eht-joint-processing-mu-mimo-update</a:t>
            </a:r>
          </a:p>
          <a:p>
            <a:r>
              <a:rPr lang="en-US" dirty="0"/>
              <a:t>[6] 11-19-0638-00-00be-nulling-and-coordinated-beamforming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2018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14439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36985</TotalTime>
  <Words>769</Words>
  <Application>Microsoft Office PowerPoint</Application>
  <PresentationFormat>全屏显示(4:3)</PresentationFormat>
  <Paragraphs>137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A unified transmission procedure for multi-AP coordination</vt:lpstr>
      <vt:lpstr>Introduction</vt:lpstr>
      <vt:lpstr>Requirements of multi-AP transmission</vt:lpstr>
      <vt:lpstr>Unified transmission procedure</vt:lpstr>
      <vt:lpstr>Examples of frame exchange sequence</vt:lpstr>
      <vt:lpstr>Slave Trigger Frame format</vt:lpstr>
      <vt:lpstr>Conclusion</vt:lpstr>
      <vt:lpstr>Reference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Jason Yuchen Guo</dc:creator>
  <cp:lastModifiedBy>Guoyuchen (Jason Yuchen Guo)</cp:lastModifiedBy>
  <cp:revision>1036</cp:revision>
  <cp:lastPrinted>1601-01-01T00:00:00Z</cp:lastPrinted>
  <dcterms:created xsi:type="dcterms:W3CDTF">2015-10-31T00:33:08Z</dcterms:created>
  <dcterms:modified xsi:type="dcterms:W3CDTF">2019-08-08T12:09:37Z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(3)tOCE6FotUi/C3snrm8PCRJG86QrfwblSY7YcanvlTfeCy0CzV1S2et+HI0i3wp9OLIqVCmnD
sfjJ7xMLWffEeEJ43MFjIWuzYa5hv1LLtQP6EMPiAyzCh03bQUR0igtv3ynyP23mmwUGgAh6
zNB6HTij0X9Wdqwt6bR7WMSaBJabr7BEcc6TObKo6m1hA7255S+T+wSZ2VcrA7VU6UYVdvIT
pLMaw3PZb4jeK9hzv5</vt:lpwstr>
  </property>
  <property fmtid="{D5CDD505-2E9C-101B-9397-08002B2CF9AE}" pid="3" name="_2015_ms_pID_7253431">
    <vt:lpwstr>pnWaFa0jS9X34viiQg/8xk6HaAGnMc5kfESK6jHFC+svHEsL9Geyf9
VAVjUvkpoFNNBryG5MvhlvlQWeM1f1MCbGaUKKOuAnM5KSVvlE4ULArW/PC1mJRF6qGfuW1n
gO1jiS4O0G3epgsrdLDwpycsQ+Y4C8WgzRcvQOXwiv2uBWOsI71b5cvsOaSDOT1MaRt0IG5t
kMbuC0Opw/Ei7B4de1iWs+xQ8ZvzH3X4ClOS</vt:lpwstr>
  </property>
  <property fmtid="{D5CDD505-2E9C-101B-9397-08002B2CF9AE}" pid="4" name="sflag">
    <vt:lpwstr>1478207683</vt:lpwstr>
  </property>
  <property fmtid="{D5CDD505-2E9C-101B-9397-08002B2CF9AE}" pid="5" name="_2015_ms_pID_7253432">
    <vt:lpwstr>Ig==</vt:lpwstr>
  </property>
</Properties>
</file>