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70" r:id="rId2"/>
    <p:sldId id="540" r:id="rId3"/>
    <p:sldId id="541" r:id="rId4"/>
    <p:sldId id="550" r:id="rId5"/>
    <p:sldId id="543" r:id="rId6"/>
    <p:sldId id="551" r:id="rId7"/>
    <p:sldId id="552" r:id="rId8"/>
    <p:sldId id="557" r:id="rId9"/>
    <p:sldId id="547" r:id="rId10"/>
    <p:sldId id="556" r:id="rId11"/>
    <p:sldId id="555" r:id="rId12"/>
    <p:sldId id="558" r:id="rId13"/>
    <p:sldId id="55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jian (Ross Yu)" initials="Y(Y" lastIdx="1" clrIdx="0">
    <p:extLst>
      <p:ext uri="{19B8F6BF-5375-455C-9EA6-DF929625EA0E}">
        <p15:presenceInfo xmlns:p15="http://schemas.microsoft.com/office/powerpoint/2012/main" userId="S-1-5-21-147214757-305610072-1517763936-22789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7" autoAdjust="0"/>
    <p:restoredTop sz="89862" autoAdjust="0"/>
  </p:normalViewPr>
  <p:slideViewPr>
    <p:cSldViewPr>
      <p:cViewPr varScale="1">
        <p:scale>
          <a:sx n="80" d="100"/>
          <a:sy n="80" d="100"/>
        </p:scale>
        <p:origin x="72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6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16T19:55:11.472" idx="1">
    <p:pos x="10" y="10"/>
    <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3483674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4</a:t>
            </a:fld>
            <a:endParaRPr lang="en-US"/>
          </a:p>
        </p:txBody>
      </p:sp>
    </p:spTree>
    <p:extLst>
      <p:ext uri="{BB962C8B-B14F-4D97-AF65-F5344CB8AC3E}">
        <p14:creationId xmlns:p14="http://schemas.microsoft.com/office/powerpoint/2010/main" val="262145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6</a:t>
            </a:fld>
            <a:endParaRPr lang="en-US"/>
          </a:p>
        </p:txBody>
      </p:sp>
    </p:spTree>
    <p:extLst>
      <p:ext uri="{BB962C8B-B14F-4D97-AF65-F5344CB8AC3E}">
        <p14:creationId xmlns:p14="http://schemas.microsoft.com/office/powerpoint/2010/main" val="26699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46098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altLang="zh-CN" dirty="0" smtClean="0"/>
              <a:t>July</a:t>
            </a:r>
            <a:r>
              <a:rPr lang="en-US" dirty="0" smtClean="0"/>
              <a:t>, 2019</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9"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802.11-19/1099r2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package" Target="../embeddings/Microsoft_Visio___3333.vsdx"/><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__2222.vsdx"/><Relationship Id="rId5" Type="http://schemas.openxmlformats.org/officeDocument/2006/relationships/image" Target="../media/image1.emf"/><Relationship Id="rId4" Type="http://schemas.openxmlformats.org/officeDocument/2006/relationships/package" Target="../embeddings/Microsoft_Visio___1111.vsdx"/><Relationship Id="rId9"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__4444.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5555.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Visio___6666.vsd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Preamble Structure</a:t>
            </a:r>
            <a:endParaRPr lang="en-US" dirty="0"/>
          </a:p>
        </p:txBody>
      </p:sp>
      <p:sp>
        <p:nvSpPr>
          <p:cNvPr id="4" name="Date Placeholder 3"/>
          <p:cNvSpPr>
            <a:spLocks noGrp="1"/>
          </p:cNvSpPr>
          <p:nvPr>
            <p:ph type="dt" sz="half" idx="10"/>
          </p:nvPr>
        </p:nvSpPr>
        <p:spPr>
          <a:xfrm>
            <a:off x="696913" y="332601"/>
            <a:ext cx="987514" cy="276999"/>
          </a:xfrm>
        </p:spPr>
        <p:txBody>
          <a:bodyPr/>
          <a:lstStyle/>
          <a:p>
            <a:pPr>
              <a:defRPr/>
            </a:pPr>
            <a:r>
              <a:rPr lang="en-US" dirty="0" smtClean="0"/>
              <a:t>July, 2019</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2019-09-</a:t>
            </a:r>
            <a:r>
              <a:rPr lang="en-US" altLang="zh-CN" sz="2000" b="0" dirty="0" smtClean="0"/>
              <a:t>16</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graphicFrame>
        <p:nvGraphicFramePr>
          <p:cNvPr id="13" name="Table 12"/>
          <p:cNvGraphicFramePr>
            <a:graphicFrameLocks noGrp="1"/>
          </p:cNvGraphicFramePr>
          <p:nvPr>
            <p:extLst>
              <p:ext uri="{D42A27DB-BD31-4B8C-83A1-F6EECF244321}">
                <p14:modId xmlns:p14="http://schemas.microsoft.com/office/powerpoint/2010/main" val="42718220"/>
              </p:ext>
            </p:extLst>
          </p:nvPr>
        </p:nvGraphicFramePr>
        <p:xfrm>
          <a:off x="990600" y="1981200"/>
          <a:ext cx="7467600" cy="1976672"/>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Ross Jian Yu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Huawei Technologies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F3-6A,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mn-lt"/>
                          <a:ea typeface="Times New Roman"/>
                          <a:cs typeface="Arial"/>
                        </a:rPr>
                        <a:t>ross.yujian@huawei.com</a:t>
                      </a:r>
                      <a:endParaRPr lang="zh-CN" altLang="en-US" sz="1100" kern="1200" dirty="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latin typeface="+mn-lt"/>
                          <a:ea typeface="Times New Roman"/>
                          <a:cs typeface="Arial"/>
                        </a:rPr>
                        <a:t>Ming </a:t>
                      </a:r>
                      <a:r>
                        <a:rPr lang="en-US" altLang="zh-CN" sz="1200" dirty="0" err="1" smtClean="0">
                          <a:latin typeface="+mn-lt"/>
                          <a:ea typeface="Times New Roman"/>
                          <a:cs typeface="Arial"/>
                        </a:rPr>
                        <a:t>Gan</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SP1</a:t>
            </a:r>
            <a:endParaRPr lang="en-US" dirty="0"/>
          </a:p>
        </p:txBody>
      </p:sp>
      <p:sp>
        <p:nvSpPr>
          <p:cNvPr id="3" name="内容占位符 2"/>
          <p:cNvSpPr>
            <a:spLocks noGrp="1"/>
          </p:cNvSpPr>
          <p:nvPr>
            <p:ph idx="1"/>
          </p:nvPr>
        </p:nvSpPr>
        <p:spPr/>
        <p:txBody>
          <a:bodyPr/>
          <a:lstStyle/>
          <a:p>
            <a:r>
              <a:rPr lang="en-US" dirty="0"/>
              <a:t>Do you agree that for </a:t>
            </a:r>
            <a:r>
              <a:rPr lang="en-US" dirty="0" smtClean="0"/>
              <a:t>EHT </a:t>
            </a:r>
            <a:r>
              <a:rPr lang="en-US" dirty="0"/>
              <a:t>PPDU, </a:t>
            </a:r>
            <a:r>
              <a:rPr lang="en-US" dirty="0" smtClean="0"/>
              <a:t>L-STF, L-LTF and L-SIG shall be transmitted at the beginning of the EHT PPDU?</a:t>
            </a:r>
            <a:endParaRPr lang="en-US" dirty="0"/>
          </a:p>
          <a:p>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361980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SP2</a:t>
            </a:r>
            <a:endParaRPr lang="en-US" dirty="0"/>
          </a:p>
        </p:txBody>
      </p:sp>
      <p:sp>
        <p:nvSpPr>
          <p:cNvPr id="3" name="内容占位符 2"/>
          <p:cNvSpPr>
            <a:spLocks noGrp="1"/>
          </p:cNvSpPr>
          <p:nvPr>
            <p:ph idx="1"/>
          </p:nvPr>
        </p:nvSpPr>
        <p:spPr/>
        <p:txBody>
          <a:bodyPr/>
          <a:lstStyle/>
          <a:p>
            <a:r>
              <a:rPr lang="en-US" dirty="0" smtClean="0"/>
              <a:t>Do you agree that for EHT PPDU, the first symbol after L-SIG shall be BPSK modulated</a:t>
            </a:r>
            <a:r>
              <a:rPr lang="en-US" dirty="0" smtClean="0"/>
              <a:t>?</a:t>
            </a:r>
          </a:p>
          <a:p>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456494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a:t>
            </a:r>
            <a:endParaRPr lang="zh-CN" altLang="en-US" dirty="0"/>
          </a:p>
        </p:txBody>
      </p:sp>
      <p:sp>
        <p:nvSpPr>
          <p:cNvPr id="3" name="内容占位符 2"/>
          <p:cNvSpPr>
            <a:spLocks noGrp="1"/>
          </p:cNvSpPr>
          <p:nvPr>
            <p:ph idx="1"/>
          </p:nvPr>
        </p:nvSpPr>
        <p:spPr/>
        <p:txBody>
          <a:bodyPr/>
          <a:lstStyle/>
          <a:p>
            <a:r>
              <a:rPr lang="en-US" altLang="zh-CN" dirty="0" smtClean="0"/>
              <a:t>Move to add the followings to the 11be SFD:</a:t>
            </a:r>
          </a:p>
          <a:p>
            <a:pPr lvl="1"/>
            <a:r>
              <a:rPr lang="en-US" altLang="zh-CN" dirty="0" smtClean="0"/>
              <a:t>For </a:t>
            </a:r>
            <a:r>
              <a:rPr lang="en-US" altLang="zh-CN" dirty="0"/>
              <a:t>EHT PPDU, L-STF, L-LTF and L-SIG shall be transmitted at the beginning of the EHT </a:t>
            </a:r>
            <a:r>
              <a:rPr lang="en-US" altLang="zh-CN" dirty="0" smtClean="0"/>
              <a:t>PPDU.</a:t>
            </a:r>
          </a:p>
          <a:p>
            <a:pPr lvl="1"/>
            <a:r>
              <a:rPr lang="en-US" altLang="zh-CN" dirty="0" smtClean="0"/>
              <a:t>For </a:t>
            </a:r>
            <a:r>
              <a:rPr lang="en-US" altLang="zh-CN" dirty="0"/>
              <a:t>EHT PPDU, the first symbol after L-SIG shall be BPSK </a:t>
            </a:r>
            <a:r>
              <a:rPr lang="en-US" altLang="zh-CN" dirty="0" smtClean="0"/>
              <a:t>modulated.</a:t>
            </a:r>
            <a:endParaRPr lang="en-US" altLang="zh-CN" dirty="0"/>
          </a:p>
          <a:p>
            <a:pPr lvl="1"/>
            <a:endParaRPr lang="zh-CN" alt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4061200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mj-lt"/>
              <a:buAutoNum type="arabicPeriod"/>
            </a:pPr>
            <a:r>
              <a:rPr lang="en-GB" dirty="0"/>
              <a:t>802.11 EHT Proposed </a:t>
            </a:r>
            <a:r>
              <a:rPr lang="en-GB" dirty="0" smtClean="0"/>
              <a:t>PAR, 18/1231-r6, Laurent Cariou (Intel)</a:t>
            </a:r>
          </a:p>
          <a:p>
            <a:pPr marL="457200" indent="-457200">
              <a:buFont typeface="+mj-lt"/>
              <a:buAutoNum type="arabicPeriod"/>
            </a:pPr>
            <a:r>
              <a:rPr lang="en-GB" dirty="0" smtClean="0"/>
              <a:t>Preamble design and auto-detection, 15/579r4, Hongyuan Zhang (Marvel)</a:t>
            </a:r>
          </a:p>
          <a:p>
            <a:pPr marL="457200" indent="-457200">
              <a:buFont typeface="+mj-lt"/>
              <a:buAutoNum type="arabicPeriod"/>
            </a:pPr>
            <a:r>
              <a:rPr lang="en-US" dirty="0" smtClean="0"/>
              <a:t>A </a:t>
            </a:r>
            <a:r>
              <a:rPr lang="en-US" dirty="0"/>
              <a:t>comparison of BPSK-Mark Options, 18/1156r1, </a:t>
            </a:r>
            <a:r>
              <a:rPr lang="en-US" dirty="0" err="1"/>
              <a:t>Alphan</a:t>
            </a:r>
            <a:r>
              <a:rPr lang="en-US" dirty="0"/>
              <a:t> </a:t>
            </a:r>
            <a:r>
              <a:rPr lang="en-US" dirty="0" err="1"/>
              <a:t>Sahin</a:t>
            </a:r>
            <a:r>
              <a:rPr lang="en-US" dirty="0"/>
              <a:t> (</a:t>
            </a:r>
            <a:r>
              <a:rPr lang="en-US" dirty="0" err="1"/>
              <a:t>InterDigital</a:t>
            </a:r>
            <a:r>
              <a:rPr lang="en-US" dirty="0"/>
              <a:t>)</a:t>
            </a:r>
            <a:endParaRPr lang="en-GB" dirty="0" smtClean="0"/>
          </a:p>
          <a:p>
            <a:pPr marL="457200" indent="-457200">
              <a:buFont typeface="+mj-lt"/>
              <a:buAutoNum type="arabicPeriod"/>
            </a:pPr>
            <a:r>
              <a:rPr lang="en-US" dirty="0" err="1"/>
              <a:t>Autodetection</a:t>
            </a:r>
            <a:r>
              <a:rPr lang="en-US" dirty="0"/>
              <a:t> with signature </a:t>
            </a:r>
            <a:r>
              <a:rPr lang="en-US" dirty="0" smtClean="0"/>
              <a:t>symbol, </a:t>
            </a:r>
            <a:r>
              <a:rPr lang="en-GB" dirty="0" smtClean="0"/>
              <a:t>15/0643r0, </a:t>
            </a:r>
            <a:r>
              <a:rPr lang="en-US" dirty="0"/>
              <a:t>Sriram Venkateswaran (Broadcom</a:t>
            </a:r>
            <a:r>
              <a:rPr lang="en-US" dirty="0" smtClean="0"/>
              <a:t>)</a:t>
            </a:r>
          </a:p>
          <a:p>
            <a:pPr marL="457200" indent="-457200">
              <a:buFont typeface="+mj-lt"/>
              <a:buAutoNum type="arabicPeriod"/>
            </a:pP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3428352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Background</a:t>
            </a:r>
            <a:endParaRPr lang="en-US" dirty="0"/>
          </a:p>
        </p:txBody>
      </p:sp>
      <p:sp>
        <p:nvSpPr>
          <p:cNvPr id="3" name="内容占位符 2"/>
          <p:cNvSpPr>
            <a:spLocks noGrp="1"/>
          </p:cNvSpPr>
          <p:nvPr>
            <p:ph idx="1"/>
          </p:nvPr>
        </p:nvSpPr>
        <p:spPr>
          <a:xfrm>
            <a:off x="685800" y="1371600"/>
            <a:ext cx="7772400" cy="1371600"/>
          </a:xfrm>
        </p:spPr>
        <p:txBody>
          <a:bodyPr/>
          <a:lstStyle/>
          <a:p>
            <a:r>
              <a:rPr lang="en-US" dirty="0" smtClean="0"/>
              <a:t>Each standard has its specific preamble, which provides functions including synchronization, AGC, time/frequency correction, channel estimation, auto-detection and signaling etc.</a:t>
            </a:r>
          </a:p>
          <a:p>
            <a:r>
              <a:rPr lang="en-US" dirty="0" smtClean="0"/>
              <a:t>Regarding auto-detection, 11n and 11ac PPDU rely on the phase rotation to do auto-detection:</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10" name="对象 9"/>
          <p:cNvGraphicFramePr>
            <a:graphicFrameLocks noChangeAspect="1"/>
          </p:cNvGraphicFramePr>
          <p:nvPr>
            <p:extLst>
              <p:ext uri="{D42A27DB-BD31-4B8C-83A1-F6EECF244321}">
                <p14:modId xmlns:p14="http://schemas.microsoft.com/office/powerpoint/2010/main" val="1288587002"/>
              </p:ext>
            </p:extLst>
          </p:nvPr>
        </p:nvGraphicFramePr>
        <p:xfrm>
          <a:off x="1372386" y="2971800"/>
          <a:ext cx="6323814" cy="1066800"/>
        </p:xfrm>
        <a:graphic>
          <a:graphicData uri="http://schemas.openxmlformats.org/presentationml/2006/ole">
            <mc:AlternateContent xmlns:mc="http://schemas.openxmlformats.org/markup-compatibility/2006">
              <mc:Choice xmlns:v="urn:schemas-microsoft-com:vml" Requires="v">
                <p:oleObj spid="_x0000_s1457" name="Visio" r:id="rId4" imgW="9563195" imgH="1619345" progId="Visio.Drawing.15">
                  <p:embed/>
                </p:oleObj>
              </mc:Choice>
              <mc:Fallback>
                <p:oleObj name="Visio" r:id="rId4" imgW="9563195" imgH="1619345" progId="Visio.Drawing.15">
                  <p:embed/>
                  <p:pic>
                    <p:nvPicPr>
                      <p:cNvPr id="0" name="Object 2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2386" y="2971800"/>
                        <a:ext cx="6323814" cy="1066800"/>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567800365"/>
              </p:ext>
            </p:extLst>
          </p:nvPr>
        </p:nvGraphicFramePr>
        <p:xfrm>
          <a:off x="1309113" y="4038600"/>
          <a:ext cx="6920488" cy="1093341"/>
        </p:xfrm>
        <a:graphic>
          <a:graphicData uri="http://schemas.openxmlformats.org/presentationml/2006/ole">
            <mc:AlternateContent xmlns:mc="http://schemas.openxmlformats.org/markup-compatibility/2006">
              <mc:Choice xmlns:v="urn:schemas-microsoft-com:vml" Requires="v">
                <p:oleObj spid="_x0000_s1458" name="Visio" r:id="rId6" imgW="10229850" imgH="1619345" progId="Visio.Drawing.15">
                  <p:embed/>
                </p:oleObj>
              </mc:Choice>
              <mc:Fallback>
                <p:oleObj name="Visio" r:id="rId6" imgW="10229850" imgH="1619345" progId="Visio.Drawing.15">
                  <p:embed/>
                  <p:pic>
                    <p:nvPicPr>
                      <p:cNvPr id="0" name="Object 2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9113" y="4038600"/>
                        <a:ext cx="6920488" cy="1093341"/>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859636978"/>
              </p:ext>
            </p:extLst>
          </p:nvPr>
        </p:nvGraphicFramePr>
        <p:xfrm>
          <a:off x="1219201" y="5105835"/>
          <a:ext cx="3581399" cy="1218765"/>
        </p:xfrm>
        <a:graphic>
          <a:graphicData uri="http://schemas.openxmlformats.org/presentationml/2006/ole">
            <mc:AlternateContent xmlns:mc="http://schemas.openxmlformats.org/markup-compatibility/2006">
              <mc:Choice xmlns:v="urn:schemas-microsoft-com:vml" Requires="v">
                <p:oleObj spid="_x0000_s1459" name="Visio" r:id="rId8" imgW="5010055" imgH="1705070" progId="Visio.Drawing.15">
                  <p:embed/>
                </p:oleObj>
              </mc:Choice>
              <mc:Fallback>
                <p:oleObj name="Visio" r:id="rId8" imgW="5010055" imgH="1705070" progId="Visio.Drawing.15">
                  <p:embed/>
                  <p:pic>
                    <p:nvPicPr>
                      <p:cNvPr id="0" name="Object 23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19201" y="5105835"/>
                        <a:ext cx="3581399" cy="1218765"/>
                      </a:xfrm>
                      <a:prstGeom prst="rect">
                        <a:avLst/>
                      </a:prstGeom>
                      <a:noFill/>
                    </p:spPr>
                  </p:pic>
                </p:oleObj>
              </mc:Fallback>
            </mc:AlternateContent>
          </a:graphicData>
        </a:graphic>
      </p:graphicFrame>
    </p:spTree>
    <p:extLst>
      <p:ext uri="{BB962C8B-B14F-4D97-AF65-F5344CB8AC3E}">
        <p14:creationId xmlns:p14="http://schemas.microsoft.com/office/powerpoint/2010/main" val="3356040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Background</a:t>
            </a:r>
          </a:p>
        </p:txBody>
      </p:sp>
      <p:sp>
        <p:nvSpPr>
          <p:cNvPr id="3" name="内容占位符 2"/>
          <p:cNvSpPr>
            <a:spLocks noGrp="1"/>
          </p:cNvSpPr>
          <p:nvPr>
            <p:ph idx="1"/>
          </p:nvPr>
        </p:nvSpPr>
        <p:spPr>
          <a:xfrm>
            <a:off x="685800" y="1381125"/>
            <a:ext cx="7772400" cy="4495800"/>
          </a:xfrm>
        </p:spPr>
        <p:txBody>
          <a:bodyPr/>
          <a:lstStyle/>
          <a:p>
            <a:r>
              <a:rPr lang="en-US" dirty="0" smtClean="0"/>
              <a:t>11ax relies on L-SIG length and RL-SIG (symbol repetition) to first identify 11ax PPDU, and further relies on format subfield in HE-SIG-A, and the phase rotation of HE-SIG-A2 to identify four different HE formats:</a:t>
            </a:r>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9" name="对象 8"/>
          <p:cNvGraphicFramePr>
            <a:graphicFrameLocks noChangeAspect="1"/>
          </p:cNvGraphicFramePr>
          <p:nvPr>
            <p:extLst>
              <p:ext uri="{D42A27DB-BD31-4B8C-83A1-F6EECF244321}">
                <p14:modId xmlns:p14="http://schemas.microsoft.com/office/powerpoint/2010/main" val="1404519617"/>
              </p:ext>
            </p:extLst>
          </p:nvPr>
        </p:nvGraphicFramePr>
        <p:xfrm>
          <a:off x="2057400" y="2540794"/>
          <a:ext cx="5257800" cy="3925094"/>
        </p:xfrm>
        <a:graphic>
          <a:graphicData uri="http://schemas.openxmlformats.org/presentationml/2006/ole">
            <mc:AlternateContent xmlns:mc="http://schemas.openxmlformats.org/markup-compatibility/2006">
              <mc:Choice xmlns:v="urn:schemas-microsoft-com:vml" Requires="v">
                <p:oleObj spid="_x0000_s2229" name="Visio" r:id="rId3" imgW="10172700" imgH="7600950" progId="Visio.Drawing.15">
                  <p:embed/>
                </p:oleObj>
              </mc:Choice>
              <mc:Fallback>
                <p:oleObj name="Visio" r:id="rId3" imgW="10172700" imgH="7600950" progId="Visio.Drawing.15">
                  <p:embed/>
                  <p:pic>
                    <p:nvPicPr>
                      <p:cNvPr id="0" name="Object 1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540794"/>
                        <a:ext cx="5257800" cy="3925094"/>
                      </a:xfrm>
                      <a:prstGeom prst="rect">
                        <a:avLst/>
                      </a:prstGeom>
                      <a:noFill/>
                    </p:spPr>
                  </p:pic>
                </p:oleObj>
              </mc:Fallback>
            </mc:AlternateContent>
          </a:graphicData>
        </a:graphic>
      </p:graphicFrame>
    </p:spTree>
    <p:extLst>
      <p:ext uri="{BB962C8B-B14F-4D97-AF65-F5344CB8AC3E}">
        <p14:creationId xmlns:p14="http://schemas.microsoft.com/office/powerpoint/2010/main" val="3577522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Preamble structure in 11be</a:t>
            </a:r>
            <a:endParaRPr lang="en-US" dirty="0"/>
          </a:p>
        </p:txBody>
      </p:sp>
      <p:sp>
        <p:nvSpPr>
          <p:cNvPr id="3" name="内容占位符 2"/>
          <p:cNvSpPr>
            <a:spLocks noGrp="1"/>
          </p:cNvSpPr>
          <p:nvPr>
            <p:ph idx="1"/>
          </p:nvPr>
        </p:nvSpPr>
        <p:spPr>
          <a:xfrm>
            <a:off x="723900" y="1600169"/>
            <a:ext cx="7772400" cy="4495800"/>
          </a:xfrm>
        </p:spPr>
        <p:txBody>
          <a:bodyPr/>
          <a:lstStyle/>
          <a:p>
            <a:r>
              <a:rPr lang="en-US" dirty="0" smtClean="0"/>
              <a:t>Several aspects are discussed in this presentation:</a:t>
            </a:r>
          </a:p>
          <a:p>
            <a:pPr lvl="1"/>
            <a:r>
              <a:rPr lang="en-US" dirty="0" smtClean="0"/>
              <a:t>L-preamble</a:t>
            </a:r>
          </a:p>
          <a:p>
            <a:pPr lvl="1"/>
            <a:r>
              <a:rPr lang="en-US" dirty="0" smtClean="0"/>
              <a:t>Auto-detection: potential methods to identify EHT PPDU</a:t>
            </a:r>
          </a:p>
          <a:p>
            <a:pPr lvl="1"/>
            <a:r>
              <a:rPr lang="en-US" dirty="0" smtClean="0"/>
              <a:t>How many EHT modes</a:t>
            </a:r>
          </a:p>
          <a:p>
            <a:pPr lvl="1"/>
            <a:r>
              <a:rPr lang="en-US" dirty="0"/>
              <a:t>EHT-SIG-A/SIG-B</a:t>
            </a:r>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2180980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L-preamble</a:t>
            </a:r>
            <a:endParaRPr lang="en-US" dirty="0"/>
          </a:p>
        </p:txBody>
      </p:sp>
      <p:sp>
        <p:nvSpPr>
          <p:cNvPr id="3" name="内容占位符 2"/>
          <p:cNvSpPr>
            <a:spLocks noGrp="1"/>
          </p:cNvSpPr>
          <p:nvPr>
            <p:ph idx="1"/>
          </p:nvPr>
        </p:nvSpPr>
        <p:spPr>
          <a:xfrm>
            <a:off x="681037" y="1344168"/>
            <a:ext cx="7858125" cy="4953000"/>
          </a:xfrm>
        </p:spPr>
        <p:txBody>
          <a:bodyPr/>
          <a:lstStyle/>
          <a:p>
            <a:r>
              <a:rPr lang="en-US" dirty="0" smtClean="0"/>
              <a:t>According to the PAR [1], EHT/11be </a:t>
            </a:r>
            <a:r>
              <a:rPr lang="en-US" dirty="0"/>
              <a:t>should </a:t>
            </a:r>
            <a:r>
              <a:rPr lang="en-US" dirty="0" smtClean="0"/>
              <a:t>ensure </a:t>
            </a:r>
            <a:r>
              <a:rPr lang="en-US" dirty="0"/>
              <a:t>backward compatibility and coexistence with legacy IEEE Std. 802.11 compliant devices operating in the 2.4 GHz, 5 GHz, and 6 GHz bands. </a:t>
            </a:r>
            <a:endParaRPr lang="en-US" dirty="0" smtClean="0"/>
          </a:p>
          <a:p>
            <a:r>
              <a:rPr lang="en-US" dirty="0" smtClean="0"/>
              <a:t>Hence L-preamble is still needed in at least one mode of EHT PPDU.</a:t>
            </a:r>
          </a:p>
          <a:p>
            <a:endParaRPr lang="en-US" dirty="0"/>
          </a:p>
          <a:p>
            <a:endParaRPr lang="en-US" dirty="0" smtClean="0"/>
          </a:p>
          <a:p>
            <a:endParaRPr lang="en-US" dirty="0"/>
          </a:p>
          <a:p>
            <a:endParaRPr lang="en-US" dirty="0" smtClean="0"/>
          </a:p>
          <a:p>
            <a:endParaRPr lang="en-US" dirty="0"/>
          </a:p>
          <a:p>
            <a:r>
              <a:rPr lang="en-US" dirty="0" smtClean="0"/>
              <a:t>L-preamble is duplicated when BW &gt; 20MHz. For </a:t>
            </a:r>
            <a:r>
              <a:rPr lang="en-US" altLang="zh-CN" dirty="0" smtClean="0"/>
              <a:t>EHT PPDU that is &lt;=160Mhz, can reuse the existing tone rotation γ_(</a:t>
            </a:r>
            <a:r>
              <a:rPr lang="en-US" altLang="zh-CN" dirty="0" err="1" smtClean="0"/>
              <a:t>k,BW</a:t>
            </a:r>
            <a:r>
              <a:rPr lang="en-US" altLang="zh-CN" dirty="0" smtClean="0"/>
              <a:t>). For PPDU that is &gt;160Mhz, </a:t>
            </a:r>
            <a:r>
              <a:rPr lang="en-US" altLang="zh-CN" dirty="0"/>
              <a:t>new γ_(</a:t>
            </a:r>
            <a:r>
              <a:rPr lang="en-US" altLang="zh-CN" dirty="0" err="1"/>
              <a:t>k,BW</a:t>
            </a:r>
            <a:r>
              <a:rPr lang="en-US" altLang="zh-CN" dirty="0" smtClean="0"/>
              <a:t>) is needed. </a:t>
            </a:r>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8" name="对象 7"/>
          <p:cNvGraphicFramePr>
            <a:graphicFrameLocks noChangeAspect="1"/>
          </p:cNvGraphicFramePr>
          <p:nvPr>
            <p:extLst>
              <p:ext uri="{D42A27DB-BD31-4B8C-83A1-F6EECF244321}">
                <p14:modId xmlns:p14="http://schemas.microsoft.com/office/powerpoint/2010/main" val="2867533968"/>
              </p:ext>
            </p:extLst>
          </p:nvPr>
        </p:nvGraphicFramePr>
        <p:xfrm>
          <a:off x="2093913" y="2971800"/>
          <a:ext cx="5562600" cy="1342364"/>
        </p:xfrm>
        <a:graphic>
          <a:graphicData uri="http://schemas.openxmlformats.org/presentationml/2006/ole">
            <mc:AlternateContent xmlns:mc="http://schemas.openxmlformats.org/markup-compatibility/2006">
              <mc:Choice xmlns:v="urn:schemas-microsoft-com:vml" Requires="v">
                <p:oleObj spid="_x0000_s10302" name="Visio" r:id="rId3" imgW="5629275" imgH="1362170" progId="Visio.Drawing.15">
                  <p:embed/>
                </p:oleObj>
              </mc:Choice>
              <mc:Fallback>
                <p:oleObj name="Visio" r:id="rId3" imgW="5629275" imgH="136217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3913" y="2971800"/>
                        <a:ext cx="5562600" cy="1342364"/>
                      </a:xfrm>
                      <a:prstGeom prst="rect">
                        <a:avLst/>
                      </a:prstGeom>
                      <a:noFill/>
                    </p:spPr>
                  </p:pic>
                </p:oleObj>
              </mc:Fallback>
            </mc:AlternateContent>
          </a:graphicData>
        </a:graphic>
      </p:graphicFrame>
    </p:spTree>
    <p:extLst>
      <p:ext uri="{BB962C8B-B14F-4D97-AF65-F5344CB8AC3E}">
        <p14:creationId xmlns:p14="http://schemas.microsoft.com/office/powerpoint/2010/main" val="78840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9105" y="551688"/>
            <a:ext cx="7772400" cy="609600"/>
          </a:xfrm>
        </p:spPr>
        <p:txBody>
          <a:bodyPr/>
          <a:lstStyle/>
          <a:p>
            <a:r>
              <a:rPr lang="en-US" dirty="0" smtClean="0"/>
              <a:t>EHT Auto-detection</a:t>
            </a:r>
            <a:endParaRPr lang="en-US" dirty="0"/>
          </a:p>
        </p:txBody>
      </p:sp>
      <p:sp>
        <p:nvSpPr>
          <p:cNvPr id="3" name="内容占位符 2"/>
          <p:cNvSpPr>
            <a:spLocks noGrp="1"/>
          </p:cNvSpPr>
          <p:nvPr>
            <p:ph idx="1"/>
          </p:nvPr>
        </p:nvSpPr>
        <p:spPr>
          <a:xfrm>
            <a:off x="745681" y="1351800"/>
            <a:ext cx="7772400" cy="4495800"/>
          </a:xfrm>
        </p:spPr>
        <p:txBody>
          <a:bodyPr/>
          <a:lstStyle/>
          <a:p>
            <a:r>
              <a:rPr lang="en-US" dirty="0" smtClean="0"/>
              <a:t>Several aspects need to be considered regarding auto-detection:</a:t>
            </a:r>
          </a:p>
          <a:p>
            <a:pPr lvl="1"/>
            <a:r>
              <a:rPr lang="en-US" dirty="0" smtClean="0"/>
              <a:t>It was discussed in 11ax [2] and 11ba[3] that the first symbol after L-SIG should be BPSK modulated to spoof HT devices so that HT devices will respect the length in L-SIG. </a:t>
            </a:r>
            <a:r>
              <a:rPr lang="en-US" dirty="0" smtClean="0">
                <a:solidFill>
                  <a:srgbClr val="FF0000"/>
                </a:solidFill>
              </a:rPr>
              <a:t>Hence BPSK modulated symbol after L-SIG shall also be used in 11be.</a:t>
            </a:r>
          </a:p>
          <a:p>
            <a:pPr lvl="1"/>
            <a:r>
              <a:rPr lang="en-US" dirty="0"/>
              <a:t>RL-SIG: outdoor operation is still within the focus of the </a:t>
            </a:r>
            <a:r>
              <a:rPr lang="en-US" dirty="0" smtClean="0"/>
              <a:t>11be PAR </a:t>
            </a:r>
            <a:r>
              <a:rPr lang="en-US" dirty="0"/>
              <a:t>[1]. RL-SIG may still be needed. Whilst in order to differentiate from 11ax, a different version of RL-SIG may be </a:t>
            </a:r>
            <a:r>
              <a:rPr lang="en-US" dirty="0" smtClean="0"/>
              <a:t>needed, e.g., negative L-SIG or other sequence masked L-SIG.</a:t>
            </a:r>
            <a:endParaRPr lang="en-US" dirty="0"/>
          </a:p>
          <a:p>
            <a:pPr lvl="2"/>
            <a:r>
              <a:rPr lang="en-US" dirty="0" smtClean="0"/>
              <a:t>Other features like phase rotation can further help 11be PPDU to differentiate from 11ax.</a:t>
            </a:r>
          </a:p>
          <a:p>
            <a:pPr lvl="1"/>
            <a:r>
              <a:rPr lang="en-US" dirty="0" smtClean="0"/>
              <a:t>A signature/mark symbol with fixed bits [3,4] can also be considered as a way to do EHT auto-detection.</a:t>
            </a:r>
          </a:p>
          <a:p>
            <a:pPr lvl="1"/>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9" name="对象 8"/>
          <p:cNvGraphicFramePr>
            <a:graphicFrameLocks noChangeAspect="1"/>
          </p:cNvGraphicFramePr>
          <p:nvPr>
            <p:extLst>
              <p:ext uri="{D42A27DB-BD31-4B8C-83A1-F6EECF244321}">
                <p14:modId xmlns:p14="http://schemas.microsoft.com/office/powerpoint/2010/main" val="2064325284"/>
              </p:ext>
            </p:extLst>
          </p:nvPr>
        </p:nvGraphicFramePr>
        <p:xfrm>
          <a:off x="1948784" y="5282928"/>
          <a:ext cx="5852857" cy="1412409"/>
        </p:xfrm>
        <a:graphic>
          <a:graphicData uri="http://schemas.openxmlformats.org/presentationml/2006/ole">
            <mc:AlternateContent xmlns:mc="http://schemas.openxmlformats.org/markup-compatibility/2006">
              <mc:Choice xmlns:v="urn:schemas-microsoft-com:vml" Requires="v">
                <p:oleObj spid="_x0000_s7271" name="Visio" r:id="rId4" imgW="5629275" imgH="1362170" progId="Visio.Drawing.15">
                  <p:embed/>
                </p:oleObj>
              </mc:Choice>
              <mc:Fallback>
                <p:oleObj name="Visio" r:id="rId4" imgW="5629275" imgH="1362170" progId="Visio.Drawing.15">
                  <p:embed/>
                  <p:pic>
                    <p:nvPicPr>
                      <p:cNvPr id="0" name=""/>
                      <p:cNvPicPr>
                        <a:picLocks noChangeAspect="1" noChangeArrowheads="1"/>
                      </p:cNvPicPr>
                      <p:nvPr/>
                    </p:nvPicPr>
                    <p:blipFill>
                      <a:blip r:embed="rId5"/>
                      <a:srcRect/>
                      <a:stretch>
                        <a:fillRect/>
                      </a:stretch>
                    </p:blipFill>
                    <p:spPr bwMode="auto">
                      <a:xfrm>
                        <a:off x="1948784" y="5282928"/>
                        <a:ext cx="5852857" cy="1412409"/>
                      </a:xfrm>
                      <a:prstGeom prst="rect">
                        <a:avLst/>
                      </a:prstGeom>
                      <a:noFill/>
                    </p:spPr>
                  </p:pic>
                </p:oleObj>
              </mc:Fallback>
            </mc:AlternateContent>
          </a:graphicData>
        </a:graphic>
      </p:graphicFrame>
    </p:spTree>
    <p:extLst>
      <p:ext uri="{BB962C8B-B14F-4D97-AF65-F5344CB8AC3E}">
        <p14:creationId xmlns:p14="http://schemas.microsoft.com/office/powerpoint/2010/main" val="2282135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9105" y="551688"/>
            <a:ext cx="7772400" cy="609600"/>
          </a:xfrm>
        </p:spPr>
        <p:txBody>
          <a:bodyPr/>
          <a:lstStyle/>
          <a:p>
            <a:r>
              <a:rPr lang="en-US" dirty="0" smtClean="0"/>
              <a:t>EHT PPDU formats</a:t>
            </a:r>
            <a:endParaRPr lang="en-US" dirty="0"/>
          </a:p>
        </p:txBody>
      </p:sp>
      <p:sp>
        <p:nvSpPr>
          <p:cNvPr id="3" name="内容占位符 2"/>
          <p:cNvSpPr>
            <a:spLocks noGrp="1"/>
          </p:cNvSpPr>
          <p:nvPr>
            <p:ph idx="1"/>
          </p:nvPr>
        </p:nvSpPr>
        <p:spPr>
          <a:xfrm>
            <a:off x="737680" y="1417713"/>
            <a:ext cx="7772400" cy="4495800"/>
          </a:xfrm>
        </p:spPr>
        <p:txBody>
          <a:bodyPr/>
          <a:lstStyle/>
          <a:p>
            <a:r>
              <a:rPr lang="en-US" dirty="0" smtClean="0"/>
              <a:t>Non-HT has one format; HT has one MF format and one GF format; VHT has one single format which supports both SU and MU MIMO; whilst HE has four formats: SU, MU, TB and ER SU.</a:t>
            </a:r>
          </a:p>
          <a:p>
            <a:r>
              <a:rPr lang="en-US" dirty="0" smtClean="0"/>
              <a:t>For EHT, DL/UL OFDMA and MU-MIMO features should be still considered. Hence EHT MU and EHT TB PPDU formats should be still considered. As outdoor operation is still needed, EHT ER SU PPDU formats should also be considered, together with EHT SU PPDU format.</a:t>
            </a:r>
          </a:p>
          <a:p>
            <a:r>
              <a:rPr lang="en-US" dirty="0" smtClean="0"/>
              <a:t>For AP coordination, if a new PPDU format or preamble structure is needed can be further discussed:</a:t>
            </a:r>
          </a:p>
          <a:p>
            <a:pPr lvl="1"/>
            <a:r>
              <a:rPr lang="en-US" dirty="0" smtClean="0"/>
              <a:t>Can reuse the above mentioned format and be transparent to STAs.</a:t>
            </a:r>
          </a:p>
          <a:p>
            <a:pPr lvl="1"/>
            <a:r>
              <a:rPr lang="en-US" dirty="0" smtClean="0"/>
              <a:t>Can design a new preamble which contains signaling information from multiple APs.</a:t>
            </a:r>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902382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EHT-SIG-A/SIG-B</a:t>
            </a:r>
            <a:endParaRPr lang="en-US" dirty="0"/>
          </a:p>
        </p:txBody>
      </p:sp>
      <p:sp>
        <p:nvSpPr>
          <p:cNvPr id="3" name="内容占位符 2"/>
          <p:cNvSpPr>
            <a:spLocks noGrp="1"/>
          </p:cNvSpPr>
          <p:nvPr>
            <p:ph idx="1"/>
          </p:nvPr>
        </p:nvSpPr>
        <p:spPr>
          <a:xfrm>
            <a:off x="685800" y="1600200"/>
            <a:ext cx="7772400" cy="4800600"/>
          </a:xfrm>
        </p:spPr>
        <p:txBody>
          <a:bodyPr/>
          <a:lstStyle/>
          <a:p>
            <a:r>
              <a:rPr lang="en-US" dirty="0" smtClean="0"/>
              <a:t>More bits are likely needed for 11be to support features like:</a:t>
            </a:r>
          </a:p>
          <a:p>
            <a:pPr lvl="1"/>
            <a:r>
              <a:rPr lang="en-US" dirty="0" smtClean="0"/>
              <a:t>320Mhz (larger BW </a:t>
            </a:r>
            <a:r>
              <a:rPr lang="en-US" dirty="0" err="1" smtClean="0"/>
              <a:t>bitwidth</a:t>
            </a:r>
            <a:r>
              <a:rPr lang="en-US" dirty="0" smtClean="0"/>
              <a:t>, more OFDMA users)</a:t>
            </a:r>
          </a:p>
          <a:p>
            <a:pPr lvl="1"/>
            <a:r>
              <a:rPr lang="en-US" dirty="0" smtClean="0"/>
              <a:t>16SS (larger </a:t>
            </a:r>
            <a:r>
              <a:rPr lang="en-US" dirty="0" err="1" smtClean="0"/>
              <a:t>Nsts</a:t>
            </a:r>
            <a:r>
              <a:rPr lang="en-US" dirty="0" smtClean="0"/>
              <a:t>/spatial configuration </a:t>
            </a:r>
            <a:r>
              <a:rPr lang="en-US" dirty="0" err="1" smtClean="0"/>
              <a:t>bitwidth</a:t>
            </a:r>
            <a:r>
              <a:rPr lang="en-US" dirty="0" smtClean="0"/>
              <a:t>)</a:t>
            </a:r>
          </a:p>
          <a:p>
            <a:pPr lvl="1"/>
            <a:r>
              <a:rPr lang="en-US" dirty="0" smtClean="0"/>
              <a:t>HARQ (RV, HARQ process ID…)</a:t>
            </a:r>
          </a:p>
          <a:p>
            <a:pPr lvl="1"/>
            <a:r>
              <a:rPr lang="en-US" dirty="0" smtClean="0"/>
              <a:t>AP coordination (TBD)</a:t>
            </a:r>
          </a:p>
          <a:p>
            <a:r>
              <a:rPr lang="en-US" dirty="0" smtClean="0"/>
              <a:t>Hence, a way of transmitting signaling field more efficiently is needed, e.g.,:</a:t>
            </a:r>
            <a:endParaRPr lang="en-US" dirty="0"/>
          </a:p>
          <a:p>
            <a:pPr lvl="1"/>
            <a:r>
              <a:rPr lang="en-US" dirty="0" smtClean="0"/>
              <a:t>Previously, SIG-A and SIG-B are encoded based on a 20MHz unit. For EHT, part of EHT-SIG-A/SIG-B can be encoded based on 40MHz or larger unit.</a:t>
            </a:r>
          </a:p>
          <a:p>
            <a:pPr lvl="1"/>
            <a:r>
              <a:rPr lang="en-US" dirty="0" smtClean="0"/>
              <a:t>Larger number of content channels for EHT-SIG-B</a:t>
            </a:r>
          </a:p>
          <a:p>
            <a:r>
              <a:rPr lang="en-US" dirty="0" smtClean="0"/>
              <a:t>Also, because different features need very different number of signaling bits, a EHT-SIG-A field with variable number of OFDM symbols may also be needed.</a:t>
            </a: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60129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Wrap up</a:t>
            </a:r>
            <a:endParaRPr lang="en-US" dirty="0"/>
          </a:p>
        </p:txBody>
      </p:sp>
      <p:sp>
        <p:nvSpPr>
          <p:cNvPr id="3" name="内容占位符 2"/>
          <p:cNvSpPr>
            <a:spLocks noGrp="1"/>
          </p:cNvSpPr>
          <p:nvPr>
            <p:ph idx="1"/>
          </p:nvPr>
        </p:nvSpPr>
        <p:spPr>
          <a:xfrm>
            <a:off x="723900" y="1371600"/>
            <a:ext cx="7772400" cy="4495800"/>
          </a:xfrm>
        </p:spPr>
        <p:txBody>
          <a:bodyPr/>
          <a:lstStyle/>
          <a:p>
            <a:r>
              <a:rPr lang="en-US" dirty="0" smtClean="0"/>
              <a:t>Several aspects regarding preamble structure are discussed in presentation.</a:t>
            </a:r>
          </a:p>
          <a:p>
            <a:r>
              <a:rPr lang="en-US" dirty="0" smtClean="0"/>
              <a:t>More work regarding solution details and simulations need to be done later.</a:t>
            </a:r>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1090025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113693</TotalTime>
  <Words>1015</Words>
  <Application>Microsoft Office PowerPoint</Application>
  <PresentationFormat>全屏显示(4:3)</PresentationFormat>
  <Paragraphs>131</Paragraphs>
  <Slides>13</Slides>
  <Notes>4</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7" baseType="lpstr">
      <vt:lpstr>Arial</vt:lpstr>
      <vt:lpstr>Times New Roman</vt:lpstr>
      <vt:lpstr>802-11-Submission</vt:lpstr>
      <vt:lpstr>Visio</vt:lpstr>
      <vt:lpstr>Preamble Structure</vt:lpstr>
      <vt:lpstr>Background</vt:lpstr>
      <vt:lpstr>Background</vt:lpstr>
      <vt:lpstr>Preamble structure in 11be</vt:lpstr>
      <vt:lpstr>L-preamble</vt:lpstr>
      <vt:lpstr>EHT Auto-detection</vt:lpstr>
      <vt:lpstr>EHT PPDU formats</vt:lpstr>
      <vt:lpstr>EHT-SIG-A/SIG-B</vt:lpstr>
      <vt:lpstr>Wrap up</vt:lpstr>
      <vt:lpstr>SP1</vt:lpstr>
      <vt:lpstr>SP2</vt:lpstr>
      <vt:lpstr>Motion</vt:lpstr>
      <vt:lpstr>Reference</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Yujian (Ross Yu)</cp:lastModifiedBy>
  <cp:revision>2584</cp:revision>
  <cp:lastPrinted>1998-02-10T13:28:06Z</cp:lastPrinted>
  <dcterms:created xsi:type="dcterms:W3CDTF">2007-05-21T21:00:37Z</dcterms:created>
  <dcterms:modified xsi:type="dcterms:W3CDTF">2019-09-16T12:57:43Z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(3)wxYf9pKe1lVAkFBeO9bH6Ejc7faudhSM+gr/e9v3efCogGfqP29DmqpLF8mreB6CI11KxkU7
7QNG3GG8CnjRxSqNb99qDiQIbisq5/xO4EvLfMZRiJm7nlmvDDpdxDlLpti8bGtcUWaiARuB
6dOLcRfi4Fu1IBjKF8AZ6hEEqxWwpdqbGjzu37oqBP21/vXNB/62Tbzb+rmDGmBZVHrQzyGC
Fy6SDOOmE1WY8ALCpi</vt:lpwstr>
  </property>
  <property fmtid="{D5CDD505-2E9C-101B-9397-08002B2CF9AE}" pid="4" name="_2015_ms_pID_7253431">
    <vt:lpwstr>QOJjOY89DEgO5q4LO+ojvfYDGTHmaQ/4TKZjn2WXKvYCko+2I+BiOL
HWdEBzqNSeumfI/fzHpKx6E1LnL/pnQKCfygPkJEEyb+BL1fGuRxGzhPqN3odFbKjbvFbrGI
3obN7kEB+ZQrsgEbZcGNYPxCahQrI8hZIofVhWKCNSlw8ANrUlzr7Jkc8kpWwAWEJS0luFsG
1Jxco33rB/p47tk+U8LTId/Z1it730LSUdt5</vt:lpwstr>
  </property>
  <property fmtid="{D5CDD505-2E9C-101B-9397-08002B2CF9AE}" pid="5" name="_2015_ms_pID_7253432">
    <vt:lpwstr>4U9spKy32QZzRvlMD5UDC3585jGMjN/ZANTA
MH2ad5YzMGJAnM3SfD+dvbju8kx9FdNCLa02+xJJ9OBU7xpIkDs=</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1562556388</vt:lpwstr>
  </property>
</Properties>
</file>