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308" r:id="rId3"/>
    <p:sldId id="309" r:id="rId4"/>
    <p:sldId id="310" r:id="rId5"/>
    <p:sldId id="315" r:id="rId6"/>
    <p:sldId id="311" r:id="rId7"/>
    <p:sldId id="314" r:id="rId8"/>
    <p:sldId id="312"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90"/>
    <a:srgbClr val="FD9491"/>
    <a:srgbClr val="DFB7D9"/>
    <a:srgbClr val="C2C2FE"/>
    <a:srgbClr val="1E1EFA"/>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July 2019</a:t>
            </a:r>
            <a:endParaRPr lang="en-US" dirty="0"/>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July 2019</a:t>
            </a:r>
            <a:endParaRPr lang="en-US" dirty="0"/>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July 2019</a:t>
            </a:r>
            <a:endParaRPr lang="en-US" dirty="0"/>
          </a:p>
        </p:txBody>
      </p:sp>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2019</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802.11-19/1098-00-00be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2019</a:t>
            </a:r>
            <a:endParaRPr lang="en-US" dirty="0"/>
          </a:p>
        </p:txBody>
      </p:sp>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smtClean="0">
                <a:solidFill>
                  <a:schemeClr val="tx1"/>
                </a:solidFill>
              </a:rPr>
              <a:t>Acknowledgement for </a:t>
            </a:r>
            <a:r>
              <a:rPr lang="en-US" dirty="0" smtClean="0">
                <a:solidFill>
                  <a:schemeClr val="tx1"/>
                </a:solidFill>
              </a:rPr>
              <a:t>HARQ </a:t>
            </a:r>
            <a:r>
              <a:rPr lang="en-US" altLang="zh-CN" dirty="0" smtClean="0">
                <a:solidFill>
                  <a:schemeClr val="tx1"/>
                </a:solidFill>
              </a:rPr>
              <a:t>Transmission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2019-07-02</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3218874587"/>
              </p:ext>
            </p:extLst>
          </p:nvPr>
        </p:nvGraphicFramePr>
        <p:xfrm>
          <a:off x="1069975" y="2768600"/>
          <a:ext cx="7167563" cy="3778250"/>
        </p:xfrm>
        <a:graphic>
          <a:graphicData uri="http://schemas.openxmlformats.org/presentationml/2006/ole">
            <mc:AlternateContent xmlns:mc="http://schemas.openxmlformats.org/markup-compatibility/2006">
              <mc:Choice xmlns:v="urn:schemas-microsoft-com:vml" Requires="v">
                <p:oleObj spid="_x0000_s31024" name="Document" r:id="rId4" imgW="8423850" imgH="4457880" progId="Word.Document.8">
                  <p:embed/>
                </p:oleObj>
              </mc:Choice>
              <mc:Fallback>
                <p:oleObj name="Document" r:id="rId4" imgW="8423850" imgH="4457880" progId="Word.Document.8">
                  <p:embed/>
                  <p:pic>
                    <p:nvPicPr>
                      <p:cNvPr id="0" name=""/>
                      <p:cNvPicPr>
                        <a:picLocks noChangeAspect="1" noChangeArrowheads="1"/>
                      </p:cNvPicPr>
                      <p:nvPr/>
                    </p:nvPicPr>
                    <p:blipFill>
                      <a:blip r:embed="rId5"/>
                      <a:srcRect/>
                      <a:stretch>
                        <a:fillRect/>
                      </a:stretch>
                    </p:blipFill>
                    <p:spPr bwMode="auto">
                      <a:xfrm>
                        <a:off x="1069975" y="2768600"/>
                        <a:ext cx="7167563" cy="377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en-US" dirty="0"/>
          </a:p>
        </p:txBody>
      </p:sp>
      <p:sp>
        <p:nvSpPr>
          <p:cNvPr id="3" name="内容占位符 2"/>
          <p:cNvSpPr>
            <a:spLocks noGrp="1"/>
          </p:cNvSpPr>
          <p:nvPr>
            <p:ph idx="1"/>
          </p:nvPr>
        </p:nvSpPr>
        <p:spPr/>
        <p:txBody>
          <a:bodyPr/>
          <a:lstStyle/>
          <a:p>
            <a:r>
              <a:rPr lang="en-US" altLang="zh-CN" dirty="0"/>
              <a:t>Dozens of contributions [1-4] have demonstrated the gain for HARQ.</a:t>
            </a:r>
          </a:p>
          <a:p>
            <a:r>
              <a:rPr lang="en-US" altLang="zh-CN" dirty="0"/>
              <a:t>HARQ is regarded as one promising solution to make link adaptation more robust and efficient by providing an extended set of MCSs with finer granularity besides throughput gain and range extension  </a:t>
            </a:r>
          </a:p>
          <a:p>
            <a:r>
              <a:rPr lang="en-US" altLang="zh-CN" dirty="0"/>
              <a:t>In this contribution, we make an analysis for the possible acknowledgement schemes for HARQ transmission</a:t>
            </a:r>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Tree>
    <p:extLst>
      <p:ext uri="{BB962C8B-B14F-4D97-AF65-F5344CB8AC3E}">
        <p14:creationId xmlns:p14="http://schemas.microsoft.com/office/powerpoint/2010/main" val="2569104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p:txBody>
          <a:bodyPr/>
          <a:lstStyle/>
          <a:p>
            <a:r>
              <a:rPr lang="en-US" dirty="0" smtClean="0"/>
              <a:t>There </a:t>
            </a:r>
            <a:r>
              <a:rPr lang="en-US" dirty="0"/>
              <a:t>may exist</a:t>
            </a:r>
            <a:r>
              <a:rPr lang="en-US" altLang="zh-CN" dirty="0"/>
              <a:t>s</a:t>
            </a:r>
            <a:r>
              <a:rPr lang="en-US" dirty="0"/>
              <a:t> two </a:t>
            </a:r>
            <a:r>
              <a:rPr lang="en-US" altLang="zh-CN" dirty="0"/>
              <a:t>possible acknowledgments for HARQ transmission</a:t>
            </a:r>
          </a:p>
          <a:p>
            <a:pPr lvl="1"/>
            <a:r>
              <a:rPr lang="en-US" altLang="zh-CN" sz="1800" dirty="0"/>
              <a:t>MPDU based acknowledgement (</a:t>
            </a:r>
            <a:r>
              <a:rPr lang="en-US" altLang="zh-CN" sz="1800" b="1" dirty="0"/>
              <a:t>MA</a:t>
            </a:r>
            <a:r>
              <a:rPr lang="en-US" altLang="zh-CN" sz="1800" dirty="0"/>
              <a:t>) as today</a:t>
            </a:r>
          </a:p>
          <a:p>
            <a:pPr lvl="1"/>
            <a:r>
              <a:rPr lang="en-US" altLang="zh-CN" sz="1800" dirty="0" err="1"/>
              <a:t>Codeword</a:t>
            </a:r>
            <a:r>
              <a:rPr lang="en-US" altLang="zh-CN" sz="1800" dirty="0"/>
              <a:t> based acknowledgement (</a:t>
            </a:r>
            <a:r>
              <a:rPr lang="en-US" altLang="zh-CN" sz="1800" b="1" dirty="0"/>
              <a:t>CA</a:t>
            </a:r>
            <a:r>
              <a:rPr lang="en-US" altLang="zh-CN" sz="1800" dirty="0"/>
              <a:t>) [5</a:t>
            </a:r>
            <a:r>
              <a:rPr lang="en-US" altLang="zh-CN" sz="1800" dirty="0" smtClean="0"/>
              <a:t>]</a:t>
            </a:r>
            <a:endParaRPr lang="en-US" sz="1800" dirty="0"/>
          </a:p>
          <a:p>
            <a:pPr marL="342900" lvl="1" indent="-342900">
              <a:buChar char="•"/>
            </a:pPr>
            <a:r>
              <a:rPr lang="en-US" altLang="zh-CN" sz="2400" b="1" dirty="0" smtClean="0"/>
              <a:t>One of the main motivations </a:t>
            </a:r>
            <a:r>
              <a:rPr lang="en-US" altLang="zh-CN" sz="2400" b="1" dirty="0"/>
              <a:t>to have CA for HARQ is to reduce memory required at the receiver </a:t>
            </a:r>
            <a:r>
              <a:rPr lang="en-US" altLang="zh-CN" sz="2400" b="1" dirty="0" smtClean="0"/>
              <a:t>side</a:t>
            </a:r>
            <a:endParaRPr lang="en-US" altLang="zh-CN" sz="2400" b="1" dirty="0"/>
          </a:p>
          <a:p>
            <a:pPr marL="342900" lvl="1" indent="-342900">
              <a:buFontTx/>
              <a:buChar char="•"/>
            </a:pPr>
            <a:r>
              <a:rPr lang="en-US" altLang="zh-CN" sz="2400" b="1" dirty="0"/>
              <a:t>However, some fatal flaw related to CA can also be </a:t>
            </a:r>
            <a:r>
              <a:rPr lang="en-US" altLang="zh-CN" sz="2400" b="1" dirty="0" smtClean="0"/>
              <a:t>observed</a:t>
            </a:r>
          </a:p>
          <a:p>
            <a:pPr lvl="1">
              <a:buFontTx/>
              <a:buChar char="–"/>
            </a:pPr>
            <a:r>
              <a:rPr lang="en-US" altLang="zh-CN" sz="1800" dirty="0"/>
              <a:t>For example, without SN </a:t>
            </a:r>
            <a:r>
              <a:rPr lang="en-US" altLang="zh-CN" sz="1800" dirty="0" smtClean="0"/>
              <a:t>for tracking </a:t>
            </a:r>
            <a:r>
              <a:rPr lang="en-US" altLang="zh-CN" sz="1800" dirty="0"/>
              <a:t>each </a:t>
            </a:r>
            <a:r>
              <a:rPr lang="en-US" altLang="zh-CN" sz="1800" dirty="0" err="1"/>
              <a:t>codeword</a:t>
            </a:r>
            <a:endParaRPr lang="en-US" altLang="zh-CN" sz="1800" dirty="0"/>
          </a:p>
          <a:p>
            <a:pPr marL="342900" lvl="1" indent="-342900">
              <a:buFontTx/>
              <a:buChar char="•"/>
            </a:pPr>
            <a:r>
              <a:rPr lang="en-US" sz="2400" b="1" dirty="0" smtClean="0"/>
              <a:t>In the following slides, a </a:t>
            </a:r>
            <a:r>
              <a:rPr lang="en-US" altLang="zh-CN" sz="2400" b="1" dirty="0" smtClean="0"/>
              <a:t>comprehensive</a:t>
            </a:r>
            <a:r>
              <a:rPr lang="en-US" sz="2400" b="1" dirty="0" smtClean="0"/>
              <a:t> </a:t>
            </a:r>
            <a:r>
              <a:rPr lang="en-US" altLang="zh-CN" sz="2400" b="1" dirty="0" smtClean="0"/>
              <a:t>comparison between CA and MA  is provided </a:t>
            </a:r>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Tree>
    <p:extLst>
      <p:ext uri="{BB962C8B-B14F-4D97-AF65-F5344CB8AC3E}">
        <p14:creationId xmlns:p14="http://schemas.microsoft.com/office/powerpoint/2010/main" val="205785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p:txBody>
          <a:bodyPr/>
          <a:lstStyle/>
          <a:p>
            <a:r>
              <a:rPr lang="en-US" altLang="zh-CN" sz="2000" dirty="0" smtClean="0"/>
              <a:t>Memory </a:t>
            </a:r>
            <a:r>
              <a:rPr lang="en-US" altLang="zh-CN" sz="2000" dirty="0"/>
              <a:t>required at the </a:t>
            </a:r>
            <a:r>
              <a:rPr lang="en-US" altLang="zh-CN" sz="2000" dirty="0" smtClean="0"/>
              <a:t>receiver</a:t>
            </a:r>
          </a:p>
          <a:p>
            <a:pPr lvl="1"/>
            <a:r>
              <a:rPr lang="en-US" altLang="zh-CN" sz="1800" dirty="0"/>
              <a:t>CA can avoid to store LLR of the correct </a:t>
            </a:r>
            <a:r>
              <a:rPr lang="en-US" altLang="zh-CN" sz="1800" dirty="0" err="1" smtClean="0"/>
              <a:t>codewords</a:t>
            </a:r>
            <a:r>
              <a:rPr lang="en-US" altLang="zh-CN" sz="1800" dirty="0" smtClean="0"/>
              <a:t> </a:t>
            </a:r>
            <a:r>
              <a:rPr lang="en-US" altLang="zh-CN" sz="1800" dirty="0"/>
              <a:t>within the </a:t>
            </a:r>
            <a:r>
              <a:rPr lang="en-US" altLang="zh-CN" sz="1800" dirty="0" smtClean="0"/>
              <a:t>failed </a:t>
            </a:r>
            <a:r>
              <a:rPr lang="en-US" altLang="zh-CN" sz="1800" dirty="0"/>
              <a:t>MPDU </a:t>
            </a:r>
            <a:r>
              <a:rPr lang="en-US" altLang="zh-CN" sz="1800" dirty="0" smtClean="0"/>
              <a:t>such that to require small memory</a:t>
            </a:r>
          </a:p>
          <a:p>
            <a:pPr lvl="1" indent="285750"/>
            <a:r>
              <a:rPr lang="en-US" altLang="zh-CN" sz="1400" dirty="0" smtClean="0"/>
              <a:t>Assume it </a:t>
            </a:r>
            <a:r>
              <a:rPr lang="en-US" altLang="zh-CN" sz="1400" dirty="0"/>
              <a:t>can </a:t>
            </a:r>
            <a:r>
              <a:rPr lang="en-US" altLang="zh-CN" sz="1400" dirty="0" smtClean="0"/>
              <a:t>guarantee undetected </a:t>
            </a:r>
            <a:r>
              <a:rPr lang="en-US" altLang="zh-CN" sz="1400" dirty="0"/>
              <a:t>error </a:t>
            </a:r>
            <a:r>
              <a:rPr lang="en-US" altLang="zh-CN" sz="1400" dirty="0" smtClean="0"/>
              <a:t>probability of very</a:t>
            </a:r>
            <a:r>
              <a:rPr lang="zh-CN" altLang="en-US" sz="1400" dirty="0"/>
              <a:t> </a:t>
            </a:r>
            <a:r>
              <a:rPr lang="en-US" altLang="zh-CN" sz="1400" dirty="0" smtClean="0"/>
              <a:t>low value </a:t>
            </a:r>
            <a:r>
              <a:rPr lang="zh-CN" altLang="en-US" sz="1400" dirty="0" smtClean="0"/>
              <a:t>（</a:t>
            </a:r>
            <a:r>
              <a:rPr lang="en-US" altLang="zh-CN" sz="1400" dirty="0" smtClean="0"/>
              <a:t>may need extra CRC</a:t>
            </a:r>
            <a:r>
              <a:rPr lang="zh-CN" altLang="en-US" sz="1400" dirty="0" smtClean="0"/>
              <a:t>）</a:t>
            </a:r>
            <a:endParaRPr lang="en-US" altLang="zh-CN" sz="1400" dirty="0"/>
          </a:p>
          <a:p>
            <a:pPr lvl="1"/>
            <a:r>
              <a:rPr lang="en-US" altLang="zh-CN" sz="1800" dirty="0" smtClean="0"/>
              <a:t>On the other hand</a:t>
            </a:r>
            <a:r>
              <a:rPr lang="en-US" altLang="zh-CN" sz="1800" dirty="0"/>
              <a:t>, </a:t>
            </a:r>
            <a:r>
              <a:rPr lang="en-US" altLang="zh-CN" sz="1800" dirty="0" smtClean="0"/>
              <a:t>it is also unnecessary to keep the LLR of correct </a:t>
            </a:r>
            <a:r>
              <a:rPr lang="en-US" altLang="zh-CN" sz="1800" dirty="0" err="1" smtClean="0"/>
              <a:t>codewords</a:t>
            </a:r>
            <a:r>
              <a:rPr lang="en-US" altLang="zh-CN" sz="1800" dirty="0" smtClean="0"/>
              <a:t> in the failed MPDU for MA with the same assumption on error detection of a </a:t>
            </a:r>
            <a:r>
              <a:rPr lang="en-US" altLang="zh-CN" sz="1800" dirty="0" err="1" smtClean="0"/>
              <a:t>codeword</a:t>
            </a:r>
            <a:endParaRPr lang="en-US" altLang="zh-CN" sz="1800" dirty="0" smtClean="0"/>
          </a:p>
          <a:p>
            <a:pPr lvl="1" indent="285750"/>
            <a:r>
              <a:rPr lang="en-US" altLang="zh-CN" sz="1400" dirty="0"/>
              <a:t>Instead, keep the correct decoded info bits </a:t>
            </a:r>
          </a:p>
          <a:p>
            <a:pPr lvl="1"/>
            <a:r>
              <a:rPr lang="en-US" altLang="zh-CN" sz="1800" dirty="0" smtClean="0"/>
              <a:t>From another angle, </a:t>
            </a:r>
            <a:r>
              <a:rPr lang="en-US" altLang="zh-CN" sz="1800" dirty="0"/>
              <a:t>CA requires </a:t>
            </a:r>
            <a:r>
              <a:rPr lang="en-US" altLang="zh-CN" sz="1800" dirty="0" smtClean="0"/>
              <a:t>additional </a:t>
            </a:r>
            <a:r>
              <a:rPr lang="en-US" altLang="zh-CN" sz="1800" dirty="0"/>
              <a:t>memory </a:t>
            </a:r>
            <a:r>
              <a:rPr lang="en-US" altLang="zh-CN" sz="1800" dirty="0" smtClean="0"/>
              <a:t>to create new scoreboard to maintain the reception status of </a:t>
            </a:r>
            <a:r>
              <a:rPr lang="en-US" altLang="zh-CN" sz="1800" dirty="0" err="1" smtClean="0"/>
              <a:t>codewords</a:t>
            </a:r>
            <a:r>
              <a:rPr lang="en-US" altLang="zh-CN" sz="1800" dirty="0" smtClean="0"/>
              <a:t> </a:t>
            </a:r>
            <a:r>
              <a:rPr lang="en-US" altLang="zh-CN" sz="1800" dirty="0"/>
              <a:t>compared with MA</a:t>
            </a:r>
          </a:p>
          <a:p>
            <a:r>
              <a:rPr lang="en-US" altLang="zh-CN" sz="2000" dirty="0" smtClean="0"/>
              <a:t>In a word, CA does not show advantage on the required memory compared with MA, but instead has some defect.</a:t>
            </a:r>
            <a:endParaRPr lang="en-US" sz="2000" dirty="0" smtClean="0"/>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Tree>
    <p:extLst>
      <p:ext uri="{BB962C8B-B14F-4D97-AF65-F5344CB8AC3E}">
        <p14:creationId xmlns:p14="http://schemas.microsoft.com/office/powerpoint/2010/main" val="346100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zh-CN" altLang="en-US" dirty="0"/>
          </a:p>
        </p:txBody>
      </p:sp>
      <p:sp>
        <p:nvSpPr>
          <p:cNvPr id="3" name="内容占位符 2"/>
          <p:cNvSpPr>
            <a:spLocks noGrp="1"/>
          </p:cNvSpPr>
          <p:nvPr>
            <p:ph idx="1"/>
          </p:nvPr>
        </p:nvSpPr>
        <p:spPr/>
        <p:txBody>
          <a:bodyPr/>
          <a:lstStyle/>
          <a:p>
            <a:r>
              <a:rPr lang="en-US" altLang="zh-CN" dirty="0" smtClean="0"/>
              <a:t>Retransmission size at transmitter</a:t>
            </a:r>
          </a:p>
          <a:p>
            <a:pPr lvl="1"/>
            <a:r>
              <a:rPr lang="en-US" altLang="zh-CN" sz="1800" dirty="0"/>
              <a:t>Actually, retransmission size depends on comparison between the size of info bits in </a:t>
            </a:r>
            <a:r>
              <a:rPr lang="en-US" altLang="zh-CN" sz="1800" dirty="0" smtClean="0"/>
              <a:t>a </a:t>
            </a:r>
            <a:r>
              <a:rPr lang="en-US" altLang="zh-CN" sz="1800" dirty="0" err="1" smtClean="0"/>
              <a:t>codeword</a:t>
            </a:r>
            <a:r>
              <a:rPr lang="en-US" altLang="zh-CN" sz="1800" dirty="0" smtClean="0"/>
              <a:t> </a:t>
            </a:r>
            <a:r>
              <a:rPr lang="en-US" altLang="zh-CN" sz="1800" dirty="0"/>
              <a:t>and the MPDU size </a:t>
            </a:r>
            <a:endParaRPr lang="en-US" altLang="zh-CN" sz="1800" dirty="0" smtClean="0"/>
          </a:p>
          <a:p>
            <a:pPr lvl="1" indent="285750"/>
            <a:r>
              <a:rPr lang="en-US" altLang="zh-CN" sz="1400" dirty="0"/>
              <a:t>Both two cases can be observed in the real transmission</a:t>
            </a:r>
          </a:p>
          <a:p>
            <a:pPr lvl="1"/>
            <a:r>
              <a:rPr lang="en-US" altLang="zh-CN" sz="1800" dirty="0" smtClean="0"/>
              <a:t>When the </a:t>
            </a:r>
            <a:r>
              <a:rPr lang="en-US" altLang="zh-CN" sz="1800" dirty="0"/>
              <a:t>size of info bits in a </a:t>
            </a:r>
            <a:r>
              <a:rPr lang="en-US" altLang="zh-CN" sz="1800" dirty="0" err="1"/>
              <a:t>codeword</a:t>
            </a:r>
            <a:r>
              <a:rPr lang="en-US" altLang="zh-CN" sz="1800" dirty="0"/>
              <a:t> is smaller than the MPDU size, advanced </a:t>
            </a:r>
            <a:r>
              <a:rPr lang="en-US" altLang="zh-CN" sz="1800" dirty="0" smtClean="0"/>
              <a:t>MAC mechanisms </a:t>
            </a:r>
            <a:r>
              <a:rPr lang="en-US" altLang="zh-CN" sz="1800" dirty="0"/>
              <a:t>can be used to reduce retransmission size for MA, i.e., fragmentation</a:t>
            </a:r>
          </a:p>
          <a:p>
            <a:pPr lvl="1" indent="285750"/>
            <a:r>
              <a:rPr lang="en-US" altLang="zh-CN" sz="1400" dirty="0"/>
              <a:t>The motivation of original fragmentation is used to reduce transmission side at low SNR</a:t>
            </a:r>
          </a:p>
          <a:p>
            <a:pPr marL="342900" lvl="1" indent="-342900">
              <a:buChar char="•"/>
            </a:pPr>
            <a:r>
              <a:rPr lang="en-US" altLang="zh-CN" sz="2400" b="1" dirty="0" smtClean="0">
                <a:ea typeface="+mn-ea"/>
                <a:cs typeface="+mn-cs"/>
              </a:rPr>
              <a:t>It </a:t>
            </a:r>
            <a:r>
              <a:rPr lang="en-US" altLang="zh-CN" sz="2400" b="1" dirty="0">
                <a:ea typeface="+mn-ea"/>
                <a:cs typeface="+mn-cs"/>
              </a:rPr>
              <a:t>is difficult to say CA or MA has obvious gain on retransmission size compared with the other </a:t>
            </a:r>
            <a:endParaRPr lang="en-US" altLang="zh-CN" sz="2400" b="1" dirty="0" smtClean="0">
              <a:ea typeface="+mn-ea"/>
              <a:cs typeface="+mn-cs"/>
            </a:endParaRPr>
          </a:p>
          <a:p>
            <a:pPr marL="342900" lvl="1" indent="-342900">
              <a:buChar char="•"/>
            </a:pPr>
            <a:r>
              <a:rPr lang="en-US" altLang="zh-CN" sz="2400" b="1" dirty="0" smtClean="0">
                <a:ea typeface="+mn-ea"/>
                <a:cs typeface="+mn-cs"/>
              </a:rPr>
              <a:t>Moreover, </a:t>
            </a:r>
            <a:r>
              <a:rPr lang="en-US" altLang="zh-CN" sz="2400" b="1" dirty="0" err="1" smtClean="0">
                <a:ea typeface="+mn-ea"/>
                <a:cs typeface="+mn-cs"/>
              </a:rPr>
              <a:t>codeword</a:t>
            </a:r>
            <a:r>
              <a:rPr lang="en-US" altLang="zh-CN" sz="2400" b="1" dirty="0" smtClean="0">
                <a:ea typeface="+mn-ea"/>
                <a:cs typeface="+mn-cs"/>
              </a:rPr>
              <a:t> retransmission would complicate transmission procedure .</a:t>
            </a:r>
            <a:endParaRPr lang="en-US" altLang="zh-CN" sz="2400" b="1" dirty="0">
              <a:ea typeface="+mn-ea"/>
              <a:cs typeface="+mn-cs"/>
            </a:endParaRP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Tree>
    <p:extLst>
      <p:ext uri="{BB962C8B-B14F-4D97-AF65-F5344CB8AC3E}">
        <p14:creationId xmlns:p14="http://schemas.microsoft.com/office/powerpoint/2010/main" val="959896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p:txBody>
          <a:bodyPr/>
          <a:lstStyle/>
          <a:p>
            <a:r>
              <a:rPr lang="en-US" altLang="zh-CN" dirty="0" smtClean="0"/>
              <a:t>Besides the discussion before, additional comparison between MA and CA is provided as following</a:t>
            </a:r>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graphicFrame>
        <p:nvGraphicFramePr>
          <p:cNvPr id="7" name="表格 6"/>
          <p:cNvGraphicFramePr>
            <a:graphicFrameLocks noGrp="1"/>
          </p:cNvGraphicFramePr>
          <p:nvPr>
            <p:extLst>
              <p:ext uri="{D42A27DB-BD31-4B8C-83A1-F6EECF244321}">
                <p14:modId xmlns:p14="http://schemas.microsoft.com/office/powerpoint/2010/main" val="3397875461"/>
              </p:ext>
            </p:extLst>
          </p:nvPr>
        </p:nvGraphicFramePr>
        <p:xfrm>
          <a:off x="1105693" y="2837688"/>
          <a:ext cx="6932613" cy="3505200"/>
        </p:xfrm>
        <a:graphic>
          <a:graphicData uri="http://schemas.openxmlformats.org/drawingml/2006/table">
            <a:tbl>
              <a:tblPr firstRow="1" bandRow="1">
                <a:tableStyleId>{5C22544A-7EE6-4342-B048-85BDC9FD1C3A}</a:tableStyleId>
              </a:tblPr>
              <a:tblGrid>
                <a:gridCol w="1447800"/>
                <a:gridCol w="3505200"/>
                <a:gridCol w="1979613"/>
              </a:tblGrid>
              <a:tr h="333955">
                <a:tc>
                  <a:txBody>
                    <a:bodyPr/>
                    <a:lstStyle/>
                    <a:p>
                      <a:endParaRPr lang="en-US" dirty="0"/>
                    </a:p>
                  </a:txBody>
                  <a:tcPr/>
                </a:tc>
                <a:tc>
                  <a:txBody>
                    <a:bodyPr/>
                    <a:lstStyle/>
                    <a:p>
                      <a:pPr algn="ctr"/>
                      <a:r>
                        <a:rPr lang="en-US" altLang="zh-CN" dirty="0" smtClean="0"/>
                        <a:t>CA</a:t>
                      </a:r>
                      <a:endParaRPr lang="en-US" dirty="0"/>
                    </a:p>
                  </a:txBody>
                  <a:tcPr/>
                </a:tc>
                <a:tc>
                  <a:txBody>
                    <a:bodyPr/>
                    <a:lstStyle/>
                    <a:p>
                      <a:pPr algn="ctr"/>
                      <a:r>
                        <a:rPr lang="en-US" altLang="zh-CN" dirty="0" smtClean="0"/>
                        <a:t>MA</a:t>
                      </a:r>
                      <a:endParaRPr lang="en-US" dirty="0"/>
                    </a:p>
                  </a:txBody>
                  <a:tcPr/>
                </a:tc>
              </a:tr>
              <a:tr h="473102">
                <a:tc>
                  <a:txBody>
                    <a:bodyPr/>
                    <a:lstStyle/>
                    <a:p>
                      <a:r>
                        <a:rPr lang="en-US" altLang="zh-CN" sz="1400" dirty="0" smtClean="0"/>
                        <a:t>Code schem</a:t>
                      </a:r>
                      <a:r>
                        <a:rPr lang="en-US" altLang="zh-CN" sz="1400" baseline="0" dirty="0" smtClean="0"/>
                        <a:t>e support</a:t>
                      </a:r>
                      <a:endParaRPr lang="en-US" sz="1400" dirty="0"/>
                    </a:p>
                  </a:txBody>
                  <a:tcPr/>
                </a:tc>
                <a:tc>
                  <a:txBody>
                    <a:bodyPr/>
                    <a:lstStyle/>
                    <a:p>
                      <a:r>
                        <a:rPr lang="en-US" altLang="zh-CN" sz="1400" dirty="0" smtClean="0"/>
                        <a:t>Only</a:t>
                      </a:r>
                      <a:r>
                        <a:rPr lang="en-US" altLang="zh-CN" sz="1400" baseline="0" dirty="0" smtClean="0"/>
                        <a:t> LDPC</a:t>
                      </a:r>
                      <a:endParaRPr lang="en-US" sz="1400" dirty="0"/>
                    </a:p>
                  </a:txBody>
                  <a:tcPr/>
                </a:tc>
                <a:tc>
                  <a:txBody>
                    <a:bodyPr/>
                    <a:lstStyle/>
                    <a:p>
                      <a:r>
                        <a:rPr lang="en-US" altLang="zh-CN" sz="1400" dirty="0" smtClean="0"/>
                        <a:t>Both LDPC and BCC</a:t>
                      </a:r>
                      <a:endParaRPr lang="en-US" sz="1400" dirty="0"/>
                    </a:p>
                  </a:txBody>
                  <a:tcPr/>
                </a:tc>
              </a:tr>
              <a:tr h="473102">
                <a:tc>
                  <a:txBody>
                    <a:bodyPr/>
                    <a:lstStyle/>
                    <a:p>
                      <a:r>
                        <a:rPr lang="en-US" altLang="zh-CN" sz="1400" dirty="0" smtClean="0"/>
                        <a:t>Track</a:t>
                      </a:r>
                      <a:r>
                        <a:rPr lang="en-US" altLang="zh-CN" sz="1400" baseline="0" dirty="0" smtClean="0"/>
                        <a:t> tag</a:t>
                      </a:r>
                      <a:endParaRPr lang="en-US" sz="1400" dirty="0"/>
                    </a:p>
                  </a:txBody>
                  <a:tcPr/>
                </a:tc>
                <a:tc>
                  <a:txBody>
                    <a:bodyPr/>
                    <a:lstStyle/>
                    <a:p>
                      <a:r>
                        <a:rPr lang="en-US" altLang="zh-CN" sz="1400" dirty="0" smtClean="0"/>
                        <a:t>Without</a:t>
                      </a:r>
                      <a:r>
                        <a:rPr lang="en-US" altLang="zh-CN" sz="1400" baseline="0" dirty="0" smtClean="0"/>
                        <a:t> SN for acknowledgement</a:t>
                      </a:r>
                      <a:endParaRPr lang="en-US" sz="1400" dirty="0"/>
                    </a:p>
                  </a:txBody>
                  <a:tcPr/>
                </a:tc>
                <a:tc>
                  <a:txBody>
                    <a:bodyPr/>
                    <a:lstStyle/>
                    <a:p>
                      <a:r>
                        <a:rPr lang="en-US" altLang="zh-CN" sz="1400" dirty="0" smtClean="0"/>
                        <a:t>With SN for acknowledgement</a:t>
                      </a:r>
                      <a:endParaRPr lang="en-US" sz="1400" dirty="0"/>
                    </a:p>
                  </a:txBody>
                  <a:tcPr/>
                </a:tc>
              </a:tr>
              <a:tr h="473102">
                <a:tc>
                  <a:txBody>
                    <a:bodyPr/>
                    <a:lstStyle/>
                    <a:p>
                      <a:r>
                        <a:rPr lang="en-US" altLang="zh-CN" sz="1400" dirty="0" smtClean="0"/>
                        <a:t>Check the reception </a:t>
                      </a:r>
                      <a:r>
                        <a:rPr lang="en-US" altLang="zh-CN" sz="1400" baseline="0" dirty="0" smtClean="0"/>
                        <a:t>status</a:t>
                      </a:r>
                      <a:endParaRPr lang="en-US" sz="1400" dirty="0"/>
                    </a:p>
                  </a:txBody>
                  <a:tcPr/>
                </a:tc>
                <a:tc>
                  <a:txBody>
                    <a:bodyPr/>
                    <a:lstStyle/>
                    <a:p>
                      <a:r>
                        <a:rPr lang="en-US" altLang="zh-CN" sz="1400" dirty="0" smtClean="0"/>
                        <a:t>Not robust</a:t>
                      </a:r>
                      <a:r>
                        <a:rPr lang="en-US" altLang="zh-CN" sz="1400" baseline="0" dirty="0" smtClean="0"/>
                        <a:t> if only using parity check matrix, w</a:t>
                      </a:r>
                      <a:r>
                        <a:rPr lang="en-US" altLang="zh-CN" sz="1400" dirty="0" smtClean="0"/>
                        <a:t>ithout CRC </a:t>
                      </a:r>
                      <a:endParaRPr lang="en-US" sz="1400" dirty="0"/>
                    </a:p>
                  </a:txBody>
                  <a:tcPr/>
                </a:tc>
                <a:tc>
                  <a:txBody>
                    <a:bodyPr/>
                    <a:lstStyle/>
                    <a:p>
                      <a:r>
                        <a:rPr lang="en-US" altLang="zh-CN" sz="1400" dirty="0" smtClean="0"/>
                        <a:t>Robust with FCS </a:t>
                      </a:r>
                      <a:endParaRPr lang="en-US" sz="1400" dirty="0"/>
                    </a:p>
                  </a:txBody>
                  <a:tcPr/>
                </a:tc>
              </a:tr>
              <a:tr h="1447137">
                <a:tc>
                  <a:txBody>
                    <a:bodyPr/>
                    <a:lstStyle/>
                    <a:p>
                      <a:r>
                        <a:rPr lang="en-US" altLang="zh-CN" sz="1400" dirty="0" smtClean="0"/>
                        <a:t>Additional</a:t>
                      </a:r>
                      <a:r>
                        <a:rPr lang="en-US" altLang="zh-CN" sz="1400" baseline="0" dirty="0" smtClean="0"/>
                        <a:t> required change</a:t>
                      </a:r>
                      <a:endParaRPr lang="en-US" sz="1400" dirty="0"/>
                    </a:p>
                  </a:txBody>
                  <a:tcPr/>
                </a:tc>
                <a:tc>
                  <a:txBody>
                    <a:bodyPr/>
                    <a:lstStyle/>
                    <a:p>
                      <a:pPr marL="0" indent="0">
                        <a:buFontTx/>
                        <a:buNone/>
                      </a:pPr>
                      <a:r>
                        <a:rPr lang="en-US" sz="1400" dirty="0" smtClean="0"/>
                        <a:t>I. Block </a:t>
                      </a:r>
                      <a:r>
                        <a:rPr lang="en-US" sz="1400" dirty="0" err="1" smtClean="0"/>
                        <a:t>Ack</a:t>
                      </a:r>
                      <a:r>
                        <a:rPr lang="en-US" sz="1400" baseline="0" dirty="0" smtClean="0"/>
                        <a:t> setup, including TX/RX window, </a:t>
                      </a:r>
                      <a:r>
                        <a:rPr lang="en-US" altLang="zh-CN" sz="1400" baseline="0" dirty="0" smtClean="0"/>
                        <a:t>scoreboard maintaining</a:t>
                      </a:r>
                      <a:r>
                        <a:rPr lang="en-US" sz="1400" baseline="0" dirty="0" smtClean="0"/>
                        <a:t> </a:t>
                      </a:r>
                    </a:p>
                    <a:p>
                      <a:pPr marL="0" indent="0">
                        <a:buFontTx/>
                        <a:buNone/>
                      </a:pPr>
                      <a:r>
                        <a:rPr lang="en-US" altLang="zh-CN" sz="1400" baseline="0" dirty="0" smtClean="0"/>
                        <a:t>II. Acknowledge frame, including </a:t>
                      </a:r>
                      <a:r>
                        <a:rPr lang="en-US" altLang="zh-CN" sz="1400" baseline="0" dirty="0" err="1" smtClean="0"/>
                        <a:t>Ack</a:t>
                      </a:r>
                      <a:r>
                        <a:rPr lang="en-US" altLang="zh-CN" sz="1400" baseline="0" dirty="0" smtClean="0"/>
                        <a:t>, Block </a:t>
                      </a:r>
                      <a:r>
                        <a:rPr lang="en-US" altLang="zh-CN" sz="1400" baseline="0" dirty="0" err="1" smtClean="0"/>
                        <a:t>Ack</a:t>
                      </a:r>
                      <a:r>
                        <a:rPr lang="en-US" altLang="zh-CN" sz="1400" baseline="0" dirty="0" smtClean="0"/>
                        <a:t> and so on</a:t>
                      </a:r>
                    </a:p>
                    <a:p>
                      <a:pPr marL="0" indent="0">
                        <a:buFontTx/>
                        <a:buNone/>
                      </a:pPr>
                      <a:r>
                        <a:rPr lang="en-US" altLang="zh-CN" sz="1400" baseline="0" dirty="0" smtClean="0"/>
                        <a:t>III. Block </a:t>
                      </a:r>
                      <a:r>
                        <a:rPr lang="en-US" altLang="zh-CN" sz="1400" baseline="0" dirty="0" err="1" smtClean="0"/>
                        <a:t>Ack</a:t>
                      </a:r>
                      <a:r>
                        <a:rPr lang="en-US" altLang="zh-CN" sz="1400" baseline="0" dirty="0" smtClean="0"/>
                        <a:t> Request frame</a:t>
                      </a:r>
                    </a:p>
                    <a:p>
                      <a:pPr marL="400050" indent="-400050">
                        <a:buFontTx/>
                        <a:buAutoNum type="romanUcPeriod"/>
                      </a:pPr>
                      <a:endParaRPr lang="en-US" sz="1400" baseline="0" dirty="0" smtClean="0"/>
                    </a:p>
                    <a:p>
                      <a:pPr marL="342900" indent="-342900">
                        <a:buAutoNum type="arabicPeriod"/>
                      </a:pPr>
                      <a:endParaRPr lang="en-US" sz="1400" baseline="0" dirty="0" smtClean="0"/>
                    </a:p>
                  </a:txBody>
                  <a:tcPr/>
                </a:tc>
                <a:tc>
                  <a:txBody>
                    <a:bodyPr/>
                    <a:lstStyle/>
                    <a:p>
                      <a:r>
                        <a:rPr lang="en-US" sz="1400" dirty="0" smtClean="0"/>
                        <a:t>No</a:t>
                      </a:r>
                      <a:r>
                        <a:rPr lang="en-US" sz="1400" baseline="0" dirty="0" smtClean="0"/>
                        <a:t> </a:t>
                      </a:r>
                      <a:r>
                        <a:rPr lang="en-US" altLang="zh-CN" sz="1400" baseline="0" dirty="0" smtClean="0"/>
                        <a:t>additional change</a:t>
                      </a:r>
                      <a:endParaRPr lang="en-US" sz="1400" dirty="0"/>
                    </a:p>
                  </a:txBody>
                  <a:tcPr/>
                </a:tc>
              </a:tr>
            </a:tbl>
          </a:graphicData>
        </a:graphic>
      </p:graphicFrame>
    </p:spTree>
    <p:extLst>
      <p:ext uri="{BB962C8B-B14F-4D97-AF65-F5344CB8AC3E}">
        <p14:creationId xmlns:p14="http://schemas.microsoft.com/office/powerpoint/2010/main" val="960238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p:txBody>
          <a:bodyPr/>
          <a:lstStyle/>
          <a:p>
            <a:r>
              <a:rPr lang="en-US" altLang="zh-CN" dirty="0"/>
              <a:t>Two acknowledgement schemes for HARQ transmission are compared </a:t>
            </a:r>
          </a:p>
          <a:p>
            <a:r>
              <a:rPr lang="en-US" altLang="zh-CN" dirty="0"/>
              <a:t>To incorporate HARQ scheme to 802.11be without obvious complexity, recommend to reuse MPDU based acknowledgement for HARQ transmission</a:t>
            </a: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Tree>
    <p:extLst>
      <p:ext uri="{BB962C8B-B14F-4D97-AF65-F5344CB8AC3E}">
        <p14:creationId xmlns:p14="http://schemas.microsoft.com/office/powerpoint/2010/main" val="730365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US" altLang="zh-CN" dirty="0"/>
              <a:t>[1] IEEE 802.11-18/1587r1 HARQ for EHT</a:t>
            </a:r>
          </a:p>
          <a:p>
            <a:pPr marL="0" indent="0">
              <a:spcBef>
                <a:spcPts val="600"/>
              </a:spcBef>
              <a:spcAft>
                <a:spcPts val="600"/>
              </a:spcAft>
              <a:buNone/>
            </a:pPr>
            <a:r>
              <a:rPr lang="en-US" altLang="zh-CN" dirty="0"/>
              <a:t>[2] IEEE 802.11-18/1955r0 HARQ for EHT – Further Information</a:t>
            </a:r>
          </a:p>
          <a:p>
            <a:pPr marL="0" indent="0">
              <a:spcBef>
                <a:spcPts val="600"/>
              </a:spcBef>
              <a:spcAft>
                <a:spcPts val="600"/>
              </a:spcAft>
              <a:buNone/>
            </a:pPr>
            <a:r>
              <a:rPr lang="en-US" altLang="zh-CN" dirty="0"/>
              <a:t>[3] IEEE 802.11-18/2029r1 HARQ in EHT</a:t>
            </a:r>
          </a:p>
          <a:p>
            <a:pPr marL="0" indent="0">
              <a:spcBef>
                <a:spcPts val="600"/>
              </a:spcBef>
              <a:spcAft>
                <a:spcPts val="600"/>
              </a:spcAft>
              <a:buNone/>
            </a:pPr>
            <a:r>
              <a:rPr lang="en-US" altLang="zh-CN" dirty="0"/>
              <a:t>[4] IEEE 802.11-18/1992r1  HARQ feasibility</a:t>
            </a:r>
          </a:p>
          <a:p>
            <a:pPr marL="0" indent="0">
              <a:spcBef>
                <a:spcPts val="600"/>
              </a:spcBef>
              <a:spcAft>
                <a:spcPts val="600"/>
              </a:spcAft>
              <a:buNone/>
            </a:pPr>
            <a:r>
              <a:rPr lang="en-US" altLang="zh-CN" dirty="0"/>
              <a:t>[5] IEEE 802.11-18/0873r0 HARQ framing</a:t>
            </a: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Tree>
    <p:extLst>
      <p:ext uri="{BB962C8B-B14F-4D97-AF65-F5344CB8AC3E}">
        <p14:creationId xmlns:p14="http://schemas.microsoft.com/office/powerpoint/2010/main" val="1565954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Which acknowledgement scheme do you prefer to use for HARQ transmission</a:t>
            </a:r>
          </a:p>
          <a:p>
            <a:pPr lvl="1"/>
            <a:r>
              <a:rPr lang="en-US" altLang="zh-CN" sz="1800" dirty="0"/>
              <a:t>Option 1: MPDU </a:t>
            </a:r>
            <a:r>
              <a:rPr lang="en-US" altLang="zh-CN" sz="1800"/>
              <a:t>based </a:t>
            </a:r>
            <a:r>
              <a:rPr lang="en-US" altLang="zh-CN" sz="1800" smtClean="0"/>
              <a:t>acknowledgement </a:t>
            </a:r>
            <a:endParaRPr lang="en-US" altLang="zh-CN" sz="1800" dirty="0"/>
          </a:p>
          <a:p>
            <a:pPr lvl="1"/>
            <a:r>
              <a:rPr lang="en-US" altLang="zh-CN" sz="1800" dirty="0"/>
              <a:t>Option 2: </a:t>
            </a:r>
            <a:r>
              <a:rPr lang="en-US" altLang="zh-CN" sz="1800" dirty="0" err="1"/>
              <a:t>Codeword</a:t>
            </a:r>
            <a:r>
              <a:rPr lang="en-US" altLang="zh-CN" sz="1800" dirty="0"/>
              <a:t> based acknowledgement</a:t>
            </a:r>
          </a:p>
          <a:p>
            <a:endParaRPr lang="en-US" altLang="zh-CN" dirty="0" smtClean="0"/>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Tree>
    <p:extLst>
      <p:ext uri="{BB962C8B-B14F-4D97-AF65-F5344CB8AC3E}">
        <p14:creationId xmlns:p14="http://schemas.microsoft.com/office/powerpoint/2010/main" val="878804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47893</TotalTime>
  <Words>667</Words>
  <Application>Microsoft Office PowerPoint</Application>
  <PresentationFormat>全屏显示(4:3)</PresentationFormat>
  <Paragraphs>93</Paragraphs>
  <Slides>9</Slides>
  <Notes>1</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3" baseType="lpstr">
      <vt:lpstr>MS PGothic</vt:lpstr>
      <vt:lpstr>Times New Roman</vt:lpstr>
      <vt:lpstr>802-11-Submission</vt:lpstr>
      <vt:lpstr>Microsoft Word 97 - 2003 文档</vt:lpstr>
      <vt:lpstr>Acknowledgement for HARQ Transmission</vt:lpstr>
      <vt:lpstr>Background</vt:lpstr>
      <vt:lpstr>Acknowledgement for HARQ</vt:lpstr>
      <vt:lpstr>Acknowledgement for HARQ</vt:lpstr>
      <vt:lpstr>Acknowledgement for HARQ</vt:lpstr>
      <vt:lpstr>Acknowledgement for HARQ</vt:lpstr>
      <vt:lpstr>Summary</vt:lpstr>
      <vt:lpstr>References</vt:lpstr>
      <vt:lpstr>SP 1</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Ming Gan</cp:lastModifiedBy>
  <cp:revision>348</cp:revision>
  <cp:lastPrinted>1998-02-10T13:28:06Z</cp:lastPrinted>
  <dcterms:created xsi:type="dcterms:W3CDTF">2013-11-12T18:41:50Z</dcterms:created>
  <dcterms:modified xsi:type="dcterms:W3CDTF">2019-07-17T20:28:40Z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(3)jqPHuUhRDN1O6auEBIltW+gJnzNVn8FCrgojuH3CdbQNa7+tWs2WAEy4nNjc2YorI/+k015B
9y0TJjIRHfZ5+A118zAnmtzkGV2qlyHhTseHcOB50BNhA9GbKMGoQztzRhwHnULIaa2O2FSA
GHr5edgTgyoO92yM9D2whtO9tAJ1PDS/mNq8n0ciPvNizoM5T0zHIMQDh258kl2L0YBBFbDO
WQVOrgDhDM47Sq+TCr</vt:lpwstr>
  </property>
  <property fmtid="{D5CDD505-2E9C-101B-9397-08002B2CF9AE}" pid="4" name="_2015_ms_pID_7253431">
    <vt:lpwstr>xn+gCH8h+7KmQpL1BCExGYFU2Drgs2B0JrLJNUzmkwxnavpk8IrDh1
bg8m4jTVKYtBkBSlCUEEXk5PYgaqAcTBfE7reXlgb2Q8aQ+Xw7cyHeTKCsagDKGAbgVQgnOY
/TxeeyObsCdONrrKWVRhzBrbIDCylg5bNN8AMBOElOs930xmHUjXz0K4KoFQ+CDPyzDTXhUs
gfE7yOri63lKuQTnQgjcDw0KL79VB09IOGJW</vt:lpwstr>
  </property>
  <property fmtid="{D5CDD505-2E9C-101B-9397-08002B2CF9AE}" pid="5" name="_2015_ms_pID_7253432">
    <vt:lpwstr>pN9s+eaE86xdN6n38qb/qus=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1563175788</vt:lpwstr>
  </property>
</Properties>
</file>