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9" r:id="rId2"/>
    <p:sldId id="327" r:id="rId3"/>
    <p:sldId id="333" r:id="rId4"/>
    <p:sldId id="372" r:id="rId5"/>
    <p:sldId id="375" r:id="rId6"/>
    <p:sldId id="371" r:id="rId7"/>
    <p:sldId id="374" r:id="rId8"/>
    <p:sldId id="373" r:id="rId9"/>
    <p:sldId id="366" r:id="rId10"/>
    <p:sldId id="29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62" d="100"/>
          <a:sy n="62" d="100"/>
        </p:scale>
        <p:origin x="604" y="40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60" y="-4732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48864" y="8985250"/>
            <a:ext cx="1832874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91435" y="9032750"/>
            <a:ext cx="441177" cy="247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661" y="332601"/>
            <a:ext cx="3295839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802.11-2019/1906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2019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EHT Multi-AP Feature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</a:t>
            </a:r>
            <a:r>
              <a:rPr lang="en-US" altLang="zh-CN" sz="2000" b="1">
                <a:ea typeface="宋体" panose="02010600030101010101" pitchFamily="2" charset="-122"/>
              </a:rPr>
              <a:t>:</a:t>
            </a:r>
            <a:r>
              <a:rPr lang="en-US" altLang="zh-CN" sz="2000">
                <a:ea typeface="宋体" panose="02010600030101010101" pitchFamily="2" charset="-122"/>
              </a:rPr>
              <a:t> </a:t>
            </a:r>
            <a:r>
              <a:rPr lang="en-US" altLang="zh-CN" sz="2000" smtClean="0">
                <a:ea typeface="宋体" panose="02010600030101010101" pitchFamily="2" charset="-122"/>
              </a:rPr>
              <a:t>2019-07-14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472940"/>
              </p:ext>
            </p:extLst>
          </p:nvPr>
        </p:nvGraphicFramePr>
        <p:xfrm>
          <a:off x="828228" y="2888704"/>
          <a:ext cx="7416180" cy="1665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520280"/>
                <a:gridCol w="864096"/>
                <a:gridCol w="1728191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Wei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etc., </a:t>
            </a:r>
            <a:r>
              <a:rPr lang="en-US" altLang="zh-CN" dirty="0" smtClean="0"/>
              <a:t>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etc., </a:t>
            </a:r>
            <a:r>
              <a:rPr lang="en-US" altLang="zh-CN" dirty="0" smtClean="0"/>
              <a:t>ZTE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>
                <a:ea typeface="Gulim" panose="020B0600000101010101" charset="-127"/>
              </a:rPr>
              <a:t>This is the re-submitted contribution 11-19-0450.</a:t>
            </a:r>
          </a:p>
          <a:p>
            <a:r>
              <a:rPr lang="en-US" altLang="ko-KR" b="0" dirty="0" smtClean="0">
                <a:ea typeface="Gulim" panose="020B0600000101010101" charset="-127"/>
              </a:rPr>
              <a:t>This contribution discusses a potential feature using EHT Multi-AP support to improve the efficiency of </a:t>
            </a:r>
            <a:r>
              <a:rPr lang="en-US" altLang="ko-KR" b="0" dirty="0" smtClean="0">
                <a:ea typeface="Gulim" panose="020B0600000101010101" charset="-127"/>
              </a:rPr>
              <a:t>geo-positioning procedure</a:t>
            </a:r>
            <a:r>
              <a:rPr lang="en-US" altLang="ko-KR" b="0" dirty="0" smtClean="0">
                <a:ea typeface="Gulim" panose="020B0600000101010101" charset="-127"/>
              </a:rPr>
              <a:t>. </a:t>
            </a:r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etc., </a:t>
            </a:r>
            <a:r>
              <a:rPr lang="en-US" altLang="zh-CN" dirty="0" smtClean="0"/>
              <a:t>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Potential Features  </a:t>
            </a:r>
          </a:p>
          <a:p>
            <a:pPr lvl="1"/>
            <a:r>
              <a:rPr lang="en-US" sz="1800" dirty="0" smtClean="0"/>
              <a:t>EHT PAR lists some main features under the discussion for support indoor </a:t>
            </a:r>
            <a:r>
              <a:rPr lang="en-US" sz="1800" dirty="0"/>
              <a:t>and outdoor operation in the 2.4 GHz, 5 GHz and </a:t>
            </a:r>
            <a:r>
              <a:rPr lang="en-US" sz="1800" dirty="0" smtClean="0"/>
              <a:t>6 GHz </a:t>
            </a:r>
            <a:r>
              <a:rPr lang="en-US" sz="1800" dirty="0"/>
              <a:t>frequency bands. </a:t>
            </a:r>
          </a:p>
          <a:p>
            <a:pPr lvl="2"/>
            <a:r>
              <a:rPr lang="en-US" sz="1600" dirty="0" smtClean="0"/>
              <a:t>320MHz </a:t>
            </a:r>
            <a:r>
              <a:rPr lang="en-US" sz="1600" dirty="0"/>
              <a:t>bandwidth and more efficient utilization of non-contiguous spectrum, </a:t>
            </a:r>
          </a:p>
          <a:p>
            <a:pPr lvl="2"/>
            <a:r>
              <a:rPr lang="en-GB" sz="1600" dirty="0"/>
              <a:t>Multi-band/multi-channel aggregation and operation,</a:t>
            </a:r>
            <a:endParaRPr lang="en-US" sz="1600" dirty="0"/>
          </a:p>
          <a:p>
            <a:pPr lvl="2"/>
            <a:r>
              <a:rPr lang="en-GB" sz="1600" dirty="0"/>
              <a:t>16 spatial streams and MIMO protocols enhancements, </a:t>
            </a:r>
            <a:endParaRPr lang="en-US" sz="1600" dirty="0"/>
          </a:p>
          <a:p>
            <a:pPr lvl="2"/>
            <a:r>
              <a:rPr lang="en-GB" sz="1600" dirty="0"/>
              <a:t>Multi-AP Coordination (e.g. coordinated and joint transmission), </a:t>
            </a:r>
            <a:endParaRPr lang="en-US" sz="1600" dirty="0"/>
          </a:p>
          <a:p>
            <a:pPr lvl="2"/>
            <a:r>
              <a:rPr lang="en-GB" sz="1600" dirty="0"/>
              <a:t>Enhanced link adaptation and retransmission protocol (e.g. HARQ),</a:t>
            </a:r>
            <a:endParaRPr lang="en-US" sz="1600" dirty="0"/>
          </a:p>
          <a:p>
            <a:pPr lvl="2"/>
            <a:r>
              <a:rPr lang="en-GB" sz="1600" dirty="0"/>
              <a:t>If needed, adaptation to regulatory rules specific to 6 GHz spectrum,</a:t>
            </a:r>
            <a:endParaRPr lang="en-US" sz="1600" dirty="0"/>
          </a:p>
          <a:p>
            <a:pPr lvl="2"/>
            <a:r>
              <a:rPr lang="en-GB" sz="1600" dirty="0"/>
              <a:t>Refinements of 802.11ax features.</a:t>
            </a:r>
            <a:endParaRPr lang="en-US" sz="1600" dirty="0"/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With multi-AP support, EHT may leverage </a:t>
            </a:r>
            <a:r>
              <a:rPr lang="en-US" altLang="ko-KR" dirty="0" smtClean="0">
                <a:ea typeface="Gulim" panose="020B0600000101010101" charset="-127"/>
              </a:rPr>
              <a:t>its</a:t>
            </a:r>
            <a:r>
              <a:rPr lang="en-US" altLang="ko-KR" dirty="0" smtClean="0">
                <a:ea typeface="Gulim" panose="020B0600000101010101" charset="-127"/>
              </a:rPr>
              <a:t> </a:t>
            </a:r>
            <a:r>
              <a:rPr lang="en-US" altLang="ko-KR" dirty="0" smtClean="0">
                <a:ea typeface="Gulim" panose="020B0600000101010101" charset="-127"/>
              </a:rPr>
              <a:t>advantages to further improve the efficiency of fine timing measurement procedure for </a:t>
            </a:r>
            <a:r>
              <a:rPr lang="en-US" altLang="ko-KR" dirty="0" smtClean="0">
                <a:ea typeface="Gulim" panose="020B0600000101010101" charset="-127"/>
              </a:rPr>
              <a:t>the station initiated geo-positioning. </a:t>
            </a:r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etc., </a:t>
            </a:r>
            <a:r>
              <a:rPr lang="en-US" altLang="zh-CN" dirty="0" smtClean="0"/>
              <a:t>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802.11az </a:t>
            </a:r>
            <a:r>
              <a:rPr lang="en-US" altLang="zh-CN" dirty="0"/>
              <a:t>P</a:t>
            </a:r>
            <a:r>
              <a:rPr lang="en-US" altLang="zh-CN" dirty="0" smtClean="0"/>
              <a:t>ositioning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252028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Non-Trigger based Sounding Exchange for Ranging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It is </a:t>
            </a:r>
            <a:r>
              <a:rPr lang="en-US" altLang="ko-KR" dirty="0" smtClean="0">
                <a:ea typeface="Gulim" panose="020B0600000101010101" charset="-127"/>
              </a:rPr>
              <a:t>a STA (i.e. </a:t>
            </a:r>
            <a:r>
              <a:rPr lang="en-US" altLang="ko-KR" dirty="0" smtClean="0">
                <a:ea typeface="Gulim" panose="020B0600000101010101" charset="-127"/>
              </a:rPr>
              <a:t>I</a:t>
            </a:r>
            <a:r>
              <a:rPr lang="en-US" altLang="ko-KR" dirty="0" smtClean="0">
                <a:ea typeface="Gulim" panose="020B0600000101010101" charset="-127"/>
              </a:rPr>
              <a:t>STA) </a:t>
            </a:r>
            <a:r>
              <a:rPr lang="en-US" altLang="ko-KR" dirty="0" smtClean="0">
                <a:ea typeface="Gulim" panose="020B0600000101010101" charset="-127"/>
              </a:rPr>
              <a:t>initiated the geo-positioning procedure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In order to improve the accuracy of fine timing measurement, the </a:t>
            </a:r>
            <a:r>
              <a:rPr lang="en-US" altLang="ko-KR" dirty="0">
                <a:ea typeface="Gulim" panose="020B0600000101010101" charset="-127"/>
              </a:rPr>
              <a:t>I</a:t>
            </a:r>
            <a:r>
              <a:rPr lang="en-US" altLang="ko-KR" dirty="0" smtClean="0">
                <a:ea typeface="Gulim" panose="020B0600000101010101" charset="-127"/>
              </a:rPr>
              <a:t>STA </a:t>
            </a:r>
            <a:r>
              <a:rPr lang="en-US" altLang="ko-KR" dirty="0" smtClean="0">
                <a:ea typeface="Gulim" panose="020B0600000101010101" charset="-127"/>
              </a:rPr>
              <a:t>may need to repeat this procedure with the same </a:t>
            </a:r>
            <a:r>
              <a:rPr lang="en-US" altLang="ko-KR" dirty="0" smtClean="0">
                <a:ea typeface="Gulim" panose="020B0600000101010101" charset="-127"/>
              </a:rPr>
              <a:t>RSTA.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To get the geo-position, the STA needs to repeat the same procedure with different </a:t>
            </a:r>
            <a:r>
              <a:rPr lang="en-US" altLang="ko-KR" dirty="0" smtClean="0">
                <a:ea typeface="Gulim" panose="020B0600000101010101" charset="-127"/>
              </a:rPr>
              <a:t>RSTA (i.e. APs).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530" y="3789040"/>
            <a:ext cx="675987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6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802.11az Positioning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2592289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Trigger based Sounding Exchange for Ranging 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It is RSTA initiated sounding exchange for ranging based on 802.11ax triggering procedure.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An AP may send a trigger frame to initiate the ranging exchange procedure with </a:t>
            </a:r>
            <a:r>
              <a:rPr lang="en-US" altLang="ko-KR" dirty="0">
                <a:ea typeface="Gulim" panose="020B0600000101010101" charset="-127"/>
              </a:rPr>
              <a:t>a</a:t>
            </a:r>
            <a:r>
              <a:rPr lang="en-US" altLang="ko-KR" dirty="0" smtClean="0">
                <a:ea typeface="Gulim" panose="020B0600000101010101" charset="-127"/>
              </a:rPr>
              <a:t> </a:t>
            </a:r>
            <a:r>
              <a:rPr lang="en-US" altLang="ko-KR" dirty="0" smtClean="0">
                <a:ea typeface="Gulim" panose="020B0600000101010101" charset="-127"/>
              </a:rPr>
              <a:t>STA.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To get the station geo-position, multiple APs are required coordinately to perform the ranging procedure sequentially. 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etc., </a:t>
            </a:r>
            <a:r>
              <a:rPr lang="en-US" altLang="zh-CN" dirty="0" smtClean="0"/>
              <a:t>ZTE</a:t>
            </a:r>
            <a:endParaRPr lang="en-US" altLang="zh-C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017202"/>
            <a:ext cx="5904656" cy="243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0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of Positioning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dirty="0" smtClean="0">
                <a:ea typeface="Gulim" panose="020B0600000101010101" charset="-127"/>
              </a:rPr>
              <a:t>Some Issues or Concerns</a:t>
            </a:r>
            <a:endParaRPr lang="en-GB" sz="1600" dirty="0" smtClean="0"/>
          </a:p>
          <a:p>
            <a:pPr lvl="1"/>
            <a:r>
              <a:rPr lang="en-US" sz="1800" dirty="0" smtClean="0"/>
              <a:t>IEEE 802.11 uses fine timing </a:t>
            </a:r>
            <a:r>
              <a:rPr lang="en-US" sz="1800" dirty="0"/>
              <a:t>measurement </a:t>
            </a:r>
            <a:r>
              <a:rPr lang="en-US" sz="1800" dirty="0" smtClean="0"/>
              <a:t>to get the </a:t>
            </a:r>
            <a:r>
              <a:rPr lang="en-US" sz="1800" dirty="0"/>
              <a:t>station’s </a:t>
            </a:r>
            <a:r>
              <a:rPr lang="en-US" sz="1800" dirty="0" smtClean="0"/>
              <a:t>geo </a:t>
            </a:r>
            <a:r>
              <a:rPr lang="en-US" sz="1800" dirty="0" smtClean="0"/>
              <a:t>position.</a:t>
            </a:r>
            <a:endParaRPr lang="en-US" sz="1800" dirty="0" smtClean="0"/>
          </a:p>
          <a:p>
            <a:pPr lvl="1"/>
            <a:r>
              <a:rPr lang="en-US" sz="1800" dirty="0"/>
              <a:t>In order to get the position of the station, it </a:t>
            </a:r>
            <a:r>
              <a:rPr lang="en-US" sz="1800" dirty="0" smtClean="0"/>
              <a:t>requires </a:t>
            </a:r>
            <a:r>
              <a:rPr lang="en-US" sz="1800" dirty="0"/>
              <a:t>to perform the </a:t>
            </a:r>
            <a:r>
              <a:rPr lang="en-US" sz="1800" dirty="0" smtClean="0"/>
              <a:t>fine timing </a:t>
            </a:r>
            <a:r>
              <a:rPr lang="en-US" sz="1800" dirty="0"/>
              <a:t>measurement with at least 3 APs, which may take longer time when individually requesting the timing measurement with multiple APs. </a:t>
            </a:r>
          </a:p>
          <a:p>
            <a:pPr lvl="1"/>
            <a:r>
              <a:rPr lang="en-US" sz="1800" dirty="0" smtClean="0"/>
              <a:t>For the trigger-based sounding exchange procedure, it may need a coordinator to coordinate multiple APs to send trigger frames for the sounding exchanges. But how to </a:t>
            </a:r>
            <a:r>
              <a:rPr lang="en-US" sz="1800" dirty="0"/>
              <a:t>efficiently </a:t>
            </a:r>
            <a:r>
              <a:rPr lang="en-US" sz="1800" dirty="0" smtClean="0"/>
              <a:t>coordinate multiple APs for sounding exchanges to reduce the measurement time might be a concern. </a:t>
            </a:r>
          </a:p>
          <a:p>
            <a:pPr lvl="1"/>
            <a:r>
              <a:rPr lang="en-US" sz="1800" dirty="0" smtClean="0"/>
              <a:t>In typical scenario, a STA may need to know its </a:t>
            </a:r>
            <a:r>
              <a:rPr lang="en-US" sz="1800" dirty="0" smtClean="0"/>
              <a:t>position </a:t>
            </a:r>
            <a:r>
              <a:rPr lang="en-US" sz="1800" dirty="0" smtClean="0"/>
              <a:t>at any time to trigger its </a:t>
            </a:r>
            <a:r>
              <a:rPr lang="en-US" sz="1800" dirty="0" smtClean="0"/>
              <a:t>location</a:t>
            </a:r>
            <a:r>
              <a:rPr lang="en-US" sz="1800" dirty="0" smtClean="0"/>
              <a:t> </a:t>
            </a:r>
            <a:r>
              <a:rPr lang="en-US" sz="1800" dirty="0" smtClean="0"/>
              <a:t>based services for the application software installed in the STA. Therefore non-trigger based </a:t>
            </a:r>
            <a:r>
              <a:rPr lang="en-US" sz="1800" dirty="0" smtClean="0"/>
              <a:t>geo-positioning </a:t>
            </a:r>
            <a:r>
              <a:rPr lang="en-US" sz="1800" dirty="0" smtClean="0"/>
              <a:t>would be more useful to applications running on the station.</a:t>
            </a:r>
          </a:p>
          <a:p>
            <a:pPr lvl="1"/>
            <a:r>
              <a:rPr lang="en-US" sz="1800" dirty="0" smtClean="0"/>
              <a:t>With Multi-AP support in EHT, a station may get the </a:t>
            </a:r>
            <a:r>
              <a:rPr lang="en-US" sz="1800" dirty="0" smtClean="0"/>
              <a:t>geo-position </a:t>
            </a:r>
            <a:r>
              <a:rPr lang="en-US" sz="1800" dirty="0" smtClean="0"/>
              <a:t>measured with </a:t>
            </a:r>
            <a:r>
              <a:rPr lang="en-US" sz="1800" dirty="0" smtClean="0"/>
              <a:t>multiple APs </a:t>
            </a:r>
            <a:r>
              <a:rPr lang="en-US" sz="1800" dirty="0" smtClean="0"/>
              <a:t>at anytime using the non-trigger </a:t>
            </a:r>
            <a:r>
              <a:rPr lang="en-US" sz="1800" dirty="0"/>
              <a:t>based </a:t>
            </a:r>
            <a:r>
              <a:rPr lang="en-US" sz="1800" dirty="0" smtClean="0"/>
              <a:t>geo-positioning, </a:t>
            </a:r>
            <a:r>
              <a:rPr lang="en-US" sz="1800" dirty="0" smtClean="0"/>
              <a:t>and improve the efficiency of </a:t>
            </a:r>
            <a:r>
              <a:rPr lang="en-US" sz="1800" dirty="0" smtClean="0"/>
              <a:t>geo-positioning. </a:t>
            </a:r>
            <a:endParaRPr lang="en-US" sz="1800" dirty="0" smtClean="0"/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etc., </a:t>
            </a:r>
            <a:r>
              <a:rPr lang="en-US" altLang="zh-CN" dirty="0" smtClean="0"/>
              <a:t>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22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Potential </a:t>
            </a:r>
            <a:r>
              <a:rPr lang="en-US" altLang="zh-CN" dirty="0" smtClean="0"/>
              <a:t>Geo-Positioning with </a:t>
            </a:r>
            <a:r>
              <a:rPr lang="en-US" altLang="zh-CN" dirty="0" smtClean="0"/>
              <a:t>Multi-AP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1"/>
            <a:ext cx="8042322" cy="1184795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Timing Measurement with </a:t>
            </a:r>
            <a:r>
              <a:rPr lang="en-US" altLang="ko-KR" dirty="0" smtClean="0">
                <a:ea typeface="Gulim" panose="020B0600000101010101" charset="-127"/>
              </a:rPr>
              <a:t>Multi-AP </a:t>
            </a:r>
            <a:r>
              <a:rPr lang="en-US" altLang="ko-KR" dirty="0" smtClean="0">
                <a:ea typeface="Gulim" panose="020B0600000101010101" charset="-127"/>
              </a:rPr>
              <a:t>support </a:t>
            </a:r>
          </a:p>
          <a:p>
            <a:pPr lvl="1"/>
            <a:r>
              <a:rPr lang="en-US" altLang="ko-KR" dirty="0" smtClean="0">
                <a:ea typeface="Gulim" panose="020B0600000101010101" charset="-127"/>
              </a:rPr>
              <a:t>A STA may send a timing measurement message to </a:t>
            </a:r>
            <a:r>
              <a:rPr lang="en-US" altLang="ko-KR" dirty="0" smtClean="0">
                <a:ea typeface="Gulim" panose="020B0600000101010101" charset="-127"/>
              </a:rPr>
              <a:t>multiple APs simultaneously to </a:t>
            </a:r>
            <a:r>
              <a:rPr lang="en-US" altLang="ko-KR" dirty="0" smtClean="0">
                <a:ea typeface="Gulim" panose="020B0600000101010101" charset="-127"/>
              </a:rPr>
              <a:t>start the ranging exchanges with those APs. </a:t>
            </a: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etc., </a:t>
            </a:r>
            <a:r>
              <a:rPr lang="en-US" altLang="zh-CN" dirty="0" smtClean="0"/>
              <a:t>ZTE</a:t>
            </a:r>
            <a:endParaRPr lang="en-US" altLang="zh-CN" dirty="0"/>
          </a:p>
        </p:txBody>
      </p:sp>
      <p:grpSp>
        <p:nvGrpSpPr>
          <p:cNvPr id="7" name="Group 6"/>
          <p:cNvGrpSpPr/>
          <p:nvPr/>
        </p:nvGrpSpPr>
        <p:grpSpPr>
          <a:xfrm>
            <a:off x="1691680" y="3257377"/>
            <a:ext cx="6439195" cy="2979935"/>
            <a:chOff x="2489203" y="1575371"/>
            <a:chExt cx="6439195" cy="2979935"/>
          </a:xfrm>
        </p:grpSpPr>
        <p:cxnSp>
          <p:nvCxnSpPr>
            <p:cNvPr id="8" name="AutoShape 19"/>
            <p:cNvCxnSpPr>
              <a:cxnSpLocks noChangeShapeType="1"/>
            </p:cNvCxnSpPr>
            <p:nvPr/>
          </p:nvCxnSpPr>
          <p:spPr bwMode="auto">
            <a:xfrm>
              <a:off x="4030760" y="1868366"/>
              <a:ext cx="1" cy="52887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</a:ln>
          </p:spPr>
        </p:cxnSp>
        <p:cxnSp>
          <p:nvCxnSpPr>
            <p:cNvPr id="9" name="AutoShape 19"/>
            <p:cNvCxnSpPr>
              <a:cxnSpLocks noChangeShapeType="1"/>
            </p:cNvCxnSpPr>
            <p:nvPr/>
          </p:nvCxnSpPr>
          <p:spPr bwMode="auto">
            <a:xfrm flipH="1">
              <a:off x="6042488" y="1868366"/>
              <a:ext cx="1067" cy="10577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</a:ln>
          </p:spPr>
        </p:cxnSp>
        <p:sp>
          <p:nvSpPr>
            <p:cNvPr id="10" name="Freeform 205"/>
            <p:cNvSpPr>
              <a:spLocks noEditPoints="1"/>
            </p:cNvSpPr>
            <p:nvPr/>
          </p:nvSpPr>
          <p:spPr bwMode="auto">
            <a:xfrm rot="5551800">
              <a:off x="3710117" y="2604031"/>
              <a:ext cx="216534" cy="409670"/>
            </a:xfrm>
            <a:custGeom>
              <a:avLst/>
              <a:gdLst>
                <a:gd name="T0" fmla="*/ 2147483647 w 91"/>
                <a:gd name="T1" fmla="*/ 0 h 158"/>
                <a:gd name="T2" fmla="*/ 2147483647 w 91"/>
                <a:gd name="T3" fmla="*/ 2147483647 h 158"/>
                <a:gd name="T4" fmla="*/ 2147483647 w 91"/>
                <a:gd name="T5" fmla="*/ 2147483647 h 158"/>
                <a:gd name="T6" fmla="*/ 2147483647 w 91"/>
                <a:gd name="T7" fmla="*/ 2147483647 h 158"/>
                <a:gd name="T8" fmla="*/ 2147483647 w 91"/>
                <a:gd name="T9" fmla="*/ 2147483647 h 158"/>
                <a:gd name="T10" fmla="*/ 2147483647 w 91"/>
                <a:gd name="T11" fmla="*/ 2147483647 h 158"/>
                <a:gd name="T12" fmla="*/ 2147483647 w 91"/>
                <a:gd name="T13" fmla="*/ 0 h 158"/>
                <a:gd name="T14" fmla="*/ 2147483647 w 91"/>
                <a:gd name="T15" fmla="*/ 2147483647 h 158"/>
                <a:gd name="T16" fmla="*/ 0 w 91"/>
                <a:gd name="T17" fmla="*/ 2147483647 h 158"/>
                <a:gd name="T18" fmla="*/ 2147483647 w 91"/>
                <a:gd name="T19" fmla="*/ 2147483647 h 158"/>
                <a:gd name="T20" fmla="*/ 2147483647 w 91"/>
                <a:gd name="T21" fmla="*/ 2147483647 h 158"/>
                <a:gd name="T22" fmla="*/ 2147483647 w 91"/>
                <a:gd name="T23" fmla="*/ 2147483647 h 158"/>
                <a:gd name="T24" fmla="*/ 2147483647 w 91"/>
                <a:gd name="T25" fmla="*/ 2147483647 h 158"/>
                <a:gd name="T26" fmla="*/ 2147483647 w 91"/>
                <a:gd name="T27" fmla="*/ 2147483647 h 158"/>
                <a:gd name="T28" fmla="*/ 2147483647 w 91"/>
                <a:gd name="T29" fmla="*/ 2147483647 h 158"/>
                <a:gd name="T30" fmla="*/ 2147483647 w 91"/>
                <a:gd name="T31" fmla="*/ 2147483647 h 158"/>
                <a:gd name="T32" fmla="*/ 2147483647 w 91"/>
                <a:gd name="T33" fmla="*/ 2147483647 h 158"/>
                <a:gd name="T34" fmla="*/ 2147483647 w 91"/>
                <a:gd name="T35" fmla="*/ 2147483647 h 158"/>
                <a:gd name="T36" fmla="*/ 2147483647 w 91"/>
                <a:gd name="T37" fmla="*/ 2147483647 h 158"/>
                <a:gd name="T38" fmla="*/ 2147483647 w 91"/>
                <a:gd name="T39" fmla="*/ 2147483647 h 158"/>
                <a:gd name="T40" fmla="*/ 2147483647 w 91"/>
                <a:gd name="T41" fmla="*/ 2147483647 h 1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158"/>
                <a:gd name="T65" fmla="*/ 91 w 91"/>
                <a:gd name="T66" fmla="*/ 158 h 15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158">
                  <a:moveTo>
                    <a:pt x="52" y="0"/>
                  </a:moveTo>
                  <a:cubicBezTo>
                    <a:pt x="45" y="6"/>
                    <a:pt x="45" y="6"/>
                    <a:pt x="45" y="6"/>
                  </a:cubicBezTo>
                  <a:cubicBezTo>
                    <a:pt x="68" y="24"/>
                    <a:pt x="82" y="51"/>
                    <a:pt x="82" y="82"/>
                  </a:cubicBezTo>
                  <a:cubicBezTo>
                    <a:pt x="82" y="110"/>
                    <a:pt x="70" y="135"/>
                    <a:pt x="51" y="152"/>
                  </a:cubicBezTo>
                  <a:cubicBezTo>
                    <a:pt x="58" y="158"/>
                    <a:pt x="58" y="158"/>
                    <a:pt x="58" y="158"/>
                  </a:cubicBezTo>
                  <a:cubicBezTo>
                    <a:pt x="78" y="139"/>
                    <a:pt x="91" y="112"/>
                    <a:pt x="91" y="82"/>
                  </a:cubicBezTo>
                  <a:cubicBezTo>
                    <a:pt x="91" y="49"/>
                    <a:pt x="75" y="19"/>
                    <a:pt x="52" y="0"/>
                  </a:cubicBezTo>
                  <a:close/>
                  <a:moveTo>
                    <a:pt x="6" y="43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12" y="55"/>
                    <a:pt x="21" y="67"/>
                    <a:pt x="21" y="82"/>
                  </a:cubicBezTo>
                  <a:cubicBezTo>
                    <a:pt x="21" y="95"/>
                    <a:pt x="13" y="106"/>
                    <a:pt x="3" y="112"/>
                  </a:cubicBezTo>
                  <a:cubicBezTo>
                    <a:pt x="10" y="118"/>
                    <a:pt x="10" y="118"/>
                    <a:pt x="10" y="118"/>
                  </a:cubicBezTo>
                  <a:cubicBezTo>
                    <a:pt x="21" y="110"/>
                    <a:pt x="29" y="97"/>
                    <a:pt x="29" y="82"/>
                  </a:cubicBezTo>
                  <a:cubicBezTo>
                    <a:pt x="29" y="65"/>
                    <a:pt x="20" y="51"/>
                    <a:pt x="6" y="43"/>
                  </a:cubicBezTo>
                  <a:close/>
                  <a:moveTo>
                    <a:pt x="28" y="22"/>
                  </a:moveTo>
                  <a:cubicBezTo>
                    <a:pt x="22" y="28"/>
                    <a:pt x="22" y="28"/>
                    <a:pt x="22" y="28"/>
                  </a:cubicBezTo>
                  <a:cubicBezTo>
                    <a:pt x="39" y="40"/>
                    <a:pt x="50" y="60"/>
                    <a:pt x="50" y="82"/>
                  </a:cubicBezTo>
                  <a:cubicBezTo>
                    <a:pt x="50" y="102"/>
                    <a:pt x="41" y="120"/>
                    <a:pt x="26" y="132"/>
                  </a:cubicBezTo>
                  <a:cubicBezTo>
                    <a:pt x="33" y="137"/>
                    <a:pt x="33" y="137"/>
                    <a:pt x="33" y="137"/>
                  </a:cubicBezTo>
                  <a:cubicBezTo>
                    <a:pt x="49" y="124"/>
                    <a:pt x="59" y="104"/>
                    <a:pt x="59" y="82"/>
                  </a:cubicBezTo>
                  <a:cubicBezTo>
                    <a:pt x="59" y="57"/>
                    <a:pt x="47" y="36"/>
                    <a:pt x="28" y="22"/>
                  </a:cubicBezTo>
                  <a:close/>
                </a:path>
              </a:pathLst>
            </a:custGeom>
            <a:noFill/>
            <a:ln w="9525">
              <a:noFill/>
              <a:round/>
            </a:ln>
          </p:spPr>
          <p:txBody>
            <a:bodyPr rot="10800000" vert="eaVert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 dirty="0">
                <a:solidFill>
                  <a:srgbClr val="FFDE40">
                    <a:lumMod val="50000"/>
                  </a:srgbClr>
                </a:solidFill>
                <a:latin typeface="Calibri" panose="020F0502020204030204"/>
                <a:ea typeface="微软雅黑" panose="020B0503020204020204" charset="-122"/>
              </a:endParaRPr>
            </a:p>
          </p:txBody>
        </p:sp>
        <p:sp>
          <p:nvSpPr>
            <p:cNvPr id="11" name="Oval 206"/>
            <p:cNvSpPr>
              <a:spLocks noChangeArrowheads="1"/>
            </p:cNvSpPr>
            <p:nvPr/>
          </p:nvSpPr>
          <p:spPr bwMode="auto">
            <a:xfrm rot="5551800">
              <a:off x="3778800" y="2625763"/>
              <a:ext cx="75727" cy="82449"/>
            </a:xfrm>
            <a:prstGeom prst="ellipse">
              <a:avLst/>
            </a:prstGeom>
            <a:noFill/>
            <a:ln w="9525">
              <a:noFill/>
              <a:round/>
            </a:ln>
          </p:spPr>
          <p:txBody>
            <a:bodyPr rot="10800000" vert="eaVert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 dirty="0">
                <a:solidFill>
                  <a:srgbClr val="FFDE40">
                    <a:lumMod val="50000"/>
                  </a:srgbClr>
                </a:solidFill>
                <a:latin typeface="Calibri" panose="020F0502020204030204"/>
                <a:ea typeface="微软雅黑" panose="020B0503020204020204" charset="-122"/>
              </a:endParaRPr>
            </a:p>
          </p:txBody>
        </p:sp>
        <p:sp>
          <p:nvSpPr>
            <p:cNvPr id="12" name="Freeform 205"/>
            <p:cNvSpPr>
              <a:spLocks noEditPoints="1"/>
            </p:cNvSpPr>
            <p:nvPr/>
          </p:nvSpPr>
          <p:spPr bwMode="auto">
            <a:xfrm rot="5551800">
              <a:off x="5880922" y="2642629"/>
              <a:ext cx="216534" cy="409670"/>
            </a:xfrm>
            <a:custGeom>
              <a:avLst/>
              <a:gdLst>
                <a:gd name="T0" fmla="*/ 2147483647 w 91"/>
                <a:gd name="T1" fmla="*/ 0 h 158"/>
                <a:gd name="T2" fmla="*/ 2147483647 w 91"/>
                <a:gd name="T3" fmla="*/ 2147483647 h 158"/>
                <a:gd name="T4" fmla="*/ 2147483647 w 91"/>
                <a:gd name="T5" fmla="*/ 2147483647 h 158"/>
                <a:gd name="T6" fmla="*/ 2147483647 w 91"/>
                <a:gd name="T7" fmla="*/ 2147483647 h 158"/>
                <a:gd name="T8" fmla="*/ 2147483647 w 91"/>
                <a:gd name="T9" fmla="*/ 2147483647 h 158"/>
                <a:gd name="T10" fmla="*/ 2147483647 w 91"/>
                <a:gd name="T11" fmla="*/ 2147483647 h 158"/>
                <a:gd name="T12" fmla="*/ 2147483647 w 91"/>
                <a:gd name="T13" fmla="*/ 0 h 158"/>
                <a:gd name="T14" fmla="*/ 2147483647 w 91"/>
                <a:gd name="T15" fmla="*/ 2147483647 h 158"/>
                <a:gd name="T16" fmla="*/ 0 w 91"/>
                <a:gd name="T17" fmla="*/ 2147483647 h 158"/>
                <a:gd name="T18" fmla="*/ 2147483647 w 91"/>
                <a:gd name="T19" fmla="*/ 2147483647 h 158"/>
                <a:gd name="T20" fmla="*/ 2147483647 w 91"/>
                <a:gd name="T21" fmla="*/ 2147483647 h 158"/>
                <a:gd name="T22" fmla="*/ 2147483647 w 91"/>
                <a:gd name="T23" fmla="*/ 2147483647 h 158"/>
                <a:gd name="T24" fmla="*/ 2147483647 w 91"/>
                <a:gd name="T25" fmla="*/ 2147483647 h 158"/>
                <a:gd name="T26" fmla="*/ 2147483647 w 91"/>
                <a:gd name="T27" fmla="*/ 2147483647 h 158"/>
                <a:gd name="T28" fmla="*/ 2147483647 w 91"/>
                <a:gd name="T29" fmla="*/ 2147483647 h 158"/>
                <a:gd name="T30" fmla="*/ 2147483647 w 91"/>
                <a:gd name="T31" fmla="*/ 2147483647 h 158"/>
                <a:gd name="T32" fmla="*/ 2147483647 w 91"/>
                <a:gd name="T33" fmla="*/ 2147483647 h 158"/>
                <a:gd name="T34" fmla="*/ 2147483647 w 91"/>
                <a:gd name="T35" fmla="*/ 2147483647 h 158"/>
                <a:gd name="T36" fmla="*/ 2147483647 w 91"/>
                <a:gd name="T37" fmla="*/ 2147483647 h 158"/>
                <a:gd name="T38" fmla="*/ 2147483647 w 91"/>
                <a:gd name="T39" fmla="*/ 2147483647 h 158"/>
                <a:gd name="T40" fmla="*/ 2147483647 w 91"/>
                <a:gd name="T41" fmla="*/ 2147483647 h 1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158"/>
                <a:gd name="T65" fmla="*/ 91 w 91"/>
                <a:gd name="T66" fmla="*/ 158 h 15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158">
                  <a:moveTo>
                    <a:pt x="52" y="0"/>
                  </a:moveTo>
                  <a:cubicBezTo>
                    <a:pt x="45" y="6"/>
                    <a:pt x="45" y="6"/>
                    <a:pt x="45" y="6"/>
                  </a:cubicBezTo>
                  <a:cubicBezTo>
                    <a:pt x="68" y="24"/>
                    <a:pt x="82" y="51"/>
                    <a:pt x="82" y="82"/>
                  </a:cubicBezTo>
                  <a:cubicBezTo>
                    <a:pt x="82" y="110"/>
                    <a:pt x="70" y="135"/>
                    <a:pt x="51" y="152"/>
                  </a:cubicBezTo>
                  <a:cubicBezTo>
                    <a:pt x="58" y="158"/>
                    <a:pt x="58" y="158"/>
                    <a:pt x="58" y="158"/>
                  </a:cubicBezTo>
                  <a:cubicBezTo>
                    <a:pt x="78" y="139"/>
                    <a:pt x="91" y="112"/>
                    <a:pt x="91" y="82"/>
                  </a:cubicBezTo>
                  <a:cubicBezTo>
                    <a:pt x="91" y="49"/>
                    <a:pt x="75" y="19"/>
                    <a:pt x="52" y="0"/>
                  </a:cubicBezTo>
                  <a:close/>
                  <a:moveTo>
                    <a:pt x="6" y="43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12" y="55"/>
                    <a:pt x="21" y="67"/>
                    <a:pt x="21" y="82"/>
                  </a:cubicBezTo>
                  <a:cubicBezTo>
                    <a:pt x="21" y="95"/>
                    <a:pt x="13" y="106"/>
                    <a:pt x="3" y="112"/>
                  </a:cubicBezTo>
                  <a:cubicBezTo>
                    <a:pt x="10" y="118"/>
                    <a:pt x="10" y="118"/>
                    <a:pt x="10" y="118"/>
                  </a:cubicBezTo>
                  <a:cubicBezTo>
                    <a:pt x="21" y="110"/>
                    <a:pt x="29" y="97"/>
                    <a:pt x="29" y="82"/>
                  </a:cubicBezTo>
                  <a:cubicBezTo>
                    <a:pt x="29" y="65"/>
                    <a:pt x="20" y="51"/>
                    <a:pt x="6" y="43"/>
                  </a:cubicBezTo>
                  <a:close/>
                  <a:moveTo>
                    <a:pt x="28" y="22"/>
                  </a:moveTo>
                  <a:cubicBezTo>
                    <a:pt x="22" y="28"/>
                    <a:pt x="22" y="28"/>
                    <a:pt x="22" y="28"/>
                  </a:cubicBezTo>
                  <a:cubicBezTo>
                    <a:pt x="39" y="40"/>
                    <a:pt x="50" y="60"/>
                    <a:pt x="50" y="82"/>
                  </a:cubicBezTo>
                  <a:cubicBezTo>
                    <a:pt x="50" y="102"/>
                    <a:pt x="41" y="120"/>
                    <a:pt x="26" y="132"/>
                  </a:cubicBezTo>
                  <a:cubicBezTo>
                    <a:pt x="33" y="137"/>
                    <a:pt x="33" y="137"/>
                    <a:pt x="33" y="137"/>
                  </a:cubicBezTo>
                  <a:cubicBezTo>
                    <a:pt x="49" y="124"/>
                    <a:pt x="59" y="104"/>
                    <a:pt x="59" y="82"/>
                  </a:cubicBezTo>
                  <a:cubicBezTo>
                    <a:pt x="59" y="57"/>
                    <a:pt x="47" y="36"/>
                    <a:pt x="28" y="22"/>
                  </a:cubicBezTo>
                  <a:close/>
                </a:path>
              </a:pathLst>
            </a:custGeom>
            <a:noFill/>
            <a:ln w="9525">
              <a:noFill/>
              <a:round/>
            </a:ln>
          </p:spPr>
          <p:txBody>
            <a:bodyPr rot="10800000" vert="eaVert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 dirty="0">
                <a:solidFill>
                  <a:srgbClr val="FFDE40">
                    <a:lumMod val="50000"/>
                  </a:srgbClr>
                </a:solidFill>
                <a:latin typeface="Calibri" panose="020F0502020204030204"/>
                <a:ea typeface="微软雅黑" panose="020B0503020204020204" charset="-122"/>
              </a:endParaRPr>
            </a:p>
          </p:txBody>
        </p:sp>
        <p:sp>
          <p:nvSpPr>
            <p:cNvPr id="13" name="Oval 206"/>
            <p:cNvSpPr>
              <a:spLocks noChangeArrowheads="1"/>
            </p:cNvSpPr>
            <p:nvPr/>
          </p:nvSpPr>
          <p:spPr bwMode="auto">
            <a:xfrm rot="5551800">
              <a:off x="5949606" y="2664360"/>
              <a:ext cx="75727" cy="82449"/>
            </a:xfrm>
            <a:prstGeom prst="ellipse">
              <a:avLst/>
            </a:prstGeom>
            <a:noFill/>
            <a:ln w="9525">
              <a:noFill/>
              <a:round/>
            </a:ln>
          </p:spPr>
          <p:txBody>
            <a:bodyPr rot="10800000" vert="eaVert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 dirty="0">
                <a:solidFill>
                  <a:srgbClr val="FFDE40">
                    <a:lumMod val="50000"/>
                  </a:srgbClr>
                </a:solidFill>
                <a:latin typeface="Calibri" panose="020F0502020204030204"/>
                <a:ea typeface="微软雅黑" panose="020B0503020204020204" charset="-122"/>
              </a:endParaRPr>
            </a:p>
          </p:txBody>
        </p:sp>
        <p:cxnSp>
          <p:nvCxnSpPr>
            <p:cNvPr id="14" name="Straight Connector 13"/>
            <p:cNvCxnSpPr>
              <a:endCxn id="24" idx="1"/>
            </p:cNvCxnSpPr>
            <p:nvPr/>
          </p:nvCxnSpPr>
          <p:spPr>
            <a:xfrm>
              <a:off x="2489203" y="1837117"/>
              <a:ext cx="5303286" cy="1729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</a:ln>
            <a:effectLst/>
          </p:spPr>
        </p:cxnSp>
        <p:pic>
          <p:nvPicPr>
            <p:cNvPr id="15" name="图片 85"/>
            <p:cNvPicPr/>
            <p:nvPr/>
          </p:nvPicPr>
          <p:blipFill>
            <a:blip r:embed="rId2" cstate="email"/>
            <a:stretch>
              <a:fillRect/>
            </a:stretch>
          </p:blipFill>
          <p:spPr bwMode="auto">
            <a:xfrm>
              <a:off x="3661419" y="2212643"/>
              <a:ext cx="561561" cy="344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图片 85"/>
            <p:cNvPicPr/>
            <p:nvPr/>
          </p:nvPicPr>
          <p:blipFill>
            <a:blip r:embed="rId2" cstate="email"/>
            <a:stretch>
              <a:fillRect/>
            </a:stretch>
          </p:blipFill>
          <p:spPr bwMode="auto">
            <a:xfrm>
              <a:off x="5885594" y="2869073"/>
              <a:ext cx="561561" cy="344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Picture 24" descr="Apple iPhone 5 Black 32 GB Smartphone - AT&amp;T (32 GB Internal Storage, iOS 6, 4G, 8 MP Camera)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76627" y="3142787"/>
              <a:ext cx="309744" cy="27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Straight Arrow Connector 17"/>
            <p:cNvCxnSpPr/>
            <p:nvPr/>
          </p:nvCxnSpPr>
          <p:spPr>
            <a:xfrm flipV="1">
              <a:off x="4640931" y="3142787"/>
              <a:ext cx="1195094" cy="38763"/>
            </a:xfrm>
            <a:prstGeom prst="straightConnector1">
              <a:avLst/>
            </a:prstGeom>
            <a:noFill/>
            <a:ln w="25400" cap="flat" cmpd="sng" algn="ctr">
              <a:solidFill>
                <a:srgbClr val="00A651"/>
              </a:solidFill>
              <a:prstDash val="lgDash"/>
              <a:headEnd type="arrow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3234766" y="2004323"/>
              <a:ext cx="932491" cy="235328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68627" y="3421835"/>
              <a:ext cx="932491" cy="235328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STA</a:t>
              </a:r>
              <a:endParaRPr kumimoji="1" lang="en-US" sz="16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45175" y="2712377"/>
              <a:ext cx="827377" cy="169399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AP2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 flipV="1">
              <a:off x="4108731" y="2575119"/>
              <a:ext cx="377328" cy="515420"/>
            </a:xfrm>
            <a:prstGeom prst="straightConnector1">
              <a:avLst/>
            </a:prstGeom>
            <a:noFill/>
            <a:ln w="25400" cap="flat" cmpd="sng" algn="ctr">
              <a:solidFill>
                <a:srgbClr val="00A651"/>
              </a:solidFill>
              <a:prstDash val="lgDash"/>
              <a:headEnd type="arrow" w="med" len="med"/>
              <a:tailEnd type="none" w="med" len="med"/>
            </a:ln>
            <a:effectLst/>
          </p:spPr>
        </p:cxnSp>
        <p:sp>
          <p:nvSpPr>
            <p:cNvPr id="23" name="Oval 1"/>
            <p:cNvSpPr>
              <a:spLocks noChangeArrowheads="1"/>
            </p:cNvSpPr>
            <p:nvPr/>
          </p:nvSpPr>
          <p:spPr bwMode="auto">
            <a:xfrm>
              <a:off x="2827870" y="2137610"/>
              <a:ext cx="3461911" cy="2417696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 sz="1100" dirty="0"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92489" y="1727650"/>
              <a:ext cx="238165" cy="222392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7045756" y="1983910"/>
              <a:ext cx="1882642" cy="262601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Multiple AP coordinator</a:t>
              </a:r>
              <a:endParaRPr kumimoji="1" lang="en-US" sz="16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4770939" y="3284876"/>
              <a:ext cx="1072054" cy="32403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lgDash"/>
              <a:headEnd type="none" w="med" len="med"/>
              <a:tailEnd type="arrow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3967567" y="2597511"/>
              <a:ext cx="364883" cy="50088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lgDash"/>
              <a:headEnd type="none" w="med" len="med"/>
              <a:tailEnd type="arrow" w="med" len="med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4799113" y="3317279"/>
              <a:ext cx="89639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TM-Request</a:t>
              </a:r>
              <a:endParaRPr lang="en-US" sz="1100" dirty="0"/>
            </a:p>
          </p:txBody>
        </p:sp>
        <p:pic>
          <p:nvPicPr>
            <p:cNvPr id="29" name="图片 85"/>
            <p:cNvPicPr/>
            <p:nvPr/>
          </p:nvPicPr>
          <p:blipFill>
            <a:blip r:embed="rId2" cstate="email"/>
            <a:stretch>
              <a:fillRect/>
            </a:stretch>
          </p:blipFill>
          <p:spPr bwMode="auto">
            <a:xfrm>
              <a:off x="3195755" y="3990644"/>
              <a:ext cx="561561" cy="3445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Arrow Connector 29"/>
            <p:cNvCxnSpPr/>
            <p:nvPr/>
          </p:nvCxnSpPr>
          <p:spPr>
            <a:xfrm flipH="1">
              <a:off x="3840148" y="3594160"/>
              <a:ext cx="536480" cy="44053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lgDash"/>
              <a:headEnd type="none" w="med" len="med"/>
              <a:tailEnd type="arrow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>
            <a:xfrm flipH="1">
              <a:off x="3661419" y="3421835"/>
              <a:ext cx="695833" cy="568809"/>
            </a:xfrm>
            <a:prstGeom prst="straightConnector1">
              <a:avLst/>
            </a:prstGeom>
            <a:noFill/>
            <a:ln w="25400" cap="flat" cmpd="sng" algn="ctr">
              <a:solidFill>
                <a:srgbClr val="00A651"/>
              </a:solidFill>
              <a:prstDash val="lgDash"/>
              <a:headEnd type="arrow" w="med" len="med"/>
              <a:tailEnd type="none" w="med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4712505" y="2894798"/>
              <a:ext cx="9717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TM Response</a:t>
              </a:r>
              <a:endParaRPr lang="en-US" sz="11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68310" y="4227154"/>
              <a:ext cx="827377" cy="169399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AP3</a:t>
              </a:r>
              <a:endParaRPr kumimoji="1" lang="en-US" sz="16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09952" y="1575371"/>
              <a:ext cx="606397" cy="276603"/>
            </a:xfrm>
            <a:prstGeom prst="rect">
              <a:avLst/>
            </a:prstGeom>
            <a:noFill/>
          </p:spPr>
          <p:txBody>
            <a:bodyPr wrap="none" lIns="0" tIns="0" rIns="0" bIns="0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宋体" panose="02010600030101010101" pitchFamily="2" charset="-122"/>
                </a:rPr>
                <a:t>DS</a:t>
              </a:r>
              <a:endParaRPr kumimoji="1" lang="en-US" sz="16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35" name="AutoShape 19"/>
            <p:cNvCxnSpPr>
              <a:cxnSpLocks noChangeShapeType="1"/>
            </p:cNvCxnSpPr>
            <p:nvPr/>
          </p:nvCxnSpPr>
          <p:spPr bwMode="auto">
            <a:xfrm>
              <a:off x="3348273" y="1851974"/>
              <a:ext cx="35741" cy="22458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</a:ln>
          </p:spPr>
        </p:cxnSp>
      </p:grpSp>
    </p:spTree>
    <p:extLst>
      <p:ext uri="{BB962C8B-B14F-4D97-AF65-F5344CB8AC3E}">
        <p14:creationId xmlns:p14="http://schemas.microsoft.com/office/powerpoint/2010/main" val="5762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4134" y="692696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Enhancement Analysis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700808"/>
            <a:ext cx="8042322" cy="4392488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FTM enhancement  </a:t>
            </a:r>
          </a:p>
          <a:p>
            <a:pPr lvl="1"/>
            <a:r>
              <a:rPr lang="en-GB" sz="1800" dirty="0" smtClean="0"/>
              <a:t>As 802.11 supports FTM and 802.11az is to enhance the FTM,  EHT may leverage those FTM features, and further enhance FTM based on with multi-AP feature supported in EHT.</a:t>
            </a:r>
          </a:p>
          <a:p>
            <a:pPr lvl="1"/>
            <a:r>
              <a:rPr lang="en-GB" dirty="0" smtClean="0"/>
              <a:t>Reuse or define new sounding exchange messages and/or procedure with Multi-AP.</a:t>
            </a:r>
            <a:endParaRPr lang="en-GB" sz="20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342900" lvl="1" indent="-342900">
              <a:buChar char="•"/>
            </a:pPr>
            <a:r>
              <a:rPr lang="en-GB" sz="2200" b="1" dirty="0" smtClean="0">
                <a:ea typeface="+mn-ea"/>
                <a:cs typeface="+mn-cs"/>
              </a:rPr>
              <a:t>Proposal</a:t>
            </a:r>
            <a:r>
              <a:rPr lang="en-GB" sz="2200" b="1" dirty="0" smtClean="0">
                <a:ea typeface="+mn-ea"/>
                <a:cs typeface="+mn-cs"/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Suggest </a:t>
            </a:r>
            <a:r>
              <a:rPr lang="en-US" dirty="0"/>
              <a:t>to consider this </a:t>
            </a:r>
            <a:r>
              <a:rPr lang="en-US" dirty="0" smtClean="0"/>
              <a:t>geo-positioning enhancement in 802.11be as </a:t>
            </a:r>
            <a:r>
              <a:rPr lang="en-US" dirty="0" smtClean="0"/>
              <a:t>it can </a:t>
            </a:r>
            <a:r>
              <a:rPr lang="en-US" dirty="0"/>
              <a:t>further improve efficiency of FTM with Multi-AP </a:t>
            </a:r>
            <a:r>
              <a:rPr lang="en-US" dirty="0" smtClean="0"/>
              <a:t>support. </a:t>
            </a:r>
            <a:endParaRPr lang="en-US" dirty="0"/>
          </a:p>
          <a:p>
            <a:pPr lvl="1"/>
            <a:endParaRPr lang="en-GB" dirty="0" smtClean="0"/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etc., </a:t>
            </a:r>
            <a:r>
              <a:rPr lang="en-US" altLang="zh-CN" dirty="0" smtClean="0"/>
              <a:t>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743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11-18-1231-04-0eht-eht-draft-proposed-par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11-18-1233-04-0eht-eht-draft-proposed-csd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IEEE P802.11az D1.0 </a:t>
            </a:r>
            <a:endParaRPr lang="en-US" altLang="ko-KR" sz="1800" b="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</a:t>
            </a:r>
            <a:r>
              <a:rPr lang="en-US" altLang="zh-CN" dirty="0" smtClean="0"/>
              <a:t>etc., </a:t>
            </a:r>
            <a:r>
              <a:rPr lang="en-US" altLang="zh-CN" dirty="0" smtClean="0"/>
              <a:t>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681</Words>
  <Application>Microsoft Office PowerPoint</Application>
  <PresentationFormat>On-screen Show (4:3)</PresentationFormat>
  <Paragraphs>98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Gulim</vt:lpstr>
      <vt:lpstr>宋体</vt:lpstr>
      <vt:lpstr>微软雅黑</vt:lpstr>
      <vt:lpstr>Arial</vt:lpstr>
      <vt:lpstr>Calibri</vt:lpstr>
      <vt:lpstr>Times New Roman</vt:lpstr>
      <vt:lpstr>802-11-Submission</vt:lpstr>
      <vt:lpstr>PowerPoint Presentation</vt:lpstr>
      <vt:lpstr>Abstract</vt:lpstr>
      <vt:lpstr>Background  </vt:lpstr>
      <vt:lpstr>802.11az Positioning    </vt:lpstr>
      <vt:lpstr>802.11az Positioning    </vt:lpstr>
      <vt:lpstr>Analysis of Positioning   </vt:lpstr>
      <vt:lpstr>Potential Geo-Positioning with Multi-AP   </vt:lpstr>
      <vt:lpstr>Enhancement Analysis 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2019-07-08T17:29:58Z</dcterms:modified>
</cp:coreProperties>
</file>