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8" r:id="rId3"/>
    <p:sldId id="318" r:id="rId4"/>
    <p:sldId id="281" r:id="rId5"/>
    <p:sldId id="348" r:id="rId6"/>
    <p:sldId id="326" r:id="rId7"/>
    <p:sldId id="334" r:id="rId8"/>
    <p:sldId id="344" r:id="rId9"/>
    <p:sldId id="346" r:id="rId10"/>
    <p:sldId id="337" r:id="rId11"/>
    <p:sldId id="335" r:id="rId12"/>
    <p:sldId id="329" r:id="rId13"/>
    <p:sldId id="351" r:id="rId14"/>
    <p:sldId id="332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980" autoAdjust="0"/>
    <p:restoredTop sz="88477" autoAdjust="0"/>
  </p:normalViewPr>
  <p:slideViewPr>
    <p:cSldViewPr>
      <p:cViewPr varScale="1">
        <p:scale>
          <a:sx n="67" d="100"/>
          <a:sy n="67" d="100"/>
        </p:scale>
        <p:origin x="113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52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0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15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467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759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83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55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8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370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1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53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20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37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802.11-19/1092r1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09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0.6ns@10dB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hyperlink" Target="mailto:0.3ns@10dB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2018984"/>
          </a:xfrm>
          <a:noFill/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Discussions of Multi-AP JT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819400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07/15/19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 smtClean="0"/>
              <a:t>Intel</a:t>
            </a:r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517359"/>
              </p:ext>
            </p:extLst>
          </p:nvPr>
        </p:nvGraphicFramePr>
        <p:xfrm>
          <a:off x="1600200" y="3426783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Email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Xiaogang Chen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Xiaogang.c.chen@intel.com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Qinghua 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Qinghua.li</a:t>
                      </a:r>
                      <a:r>
                        <a:rPr lang="en-US" altLang="zh-CN" dirty="0" smtClean="0"/>
                        <a:t>@intel.com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Feng Jiang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Ziv</a:t>
                      </a:r>
                      <a:r>
                        <a:rPr lang="en-US" baseline="0" dirty="0" smtClean="0"/>
                        <a:t> Avital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Laurent </a:t>
                      </a:r>
                      <a:r>
                        <a:rPr lang="en-US" altLang="zh-CN" dirty="0" smtClean="0"/>
                        <a:t>Cariou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Kenney Thomas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Stacey Robert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</a:t>
            </a:r>
            <a:r>
              <a:rPr lang="en-US" dirty="0"/>
              <a:t>of the power </a:t>
            </a:r>
            <a:r>
              <a:rPr lang="en-US" dirty="0" smtClean="0"/>
              <a:t>imbalance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3581400" cy="3810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Case 1 vs. Case 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Same </a:t>
            </a:r>
            <a:r>
              <a:rPr lang="en-US" dirty="0" err="1" smtClean="0"/>
              <a:t>pwr</a:t>
            </a:r>
            <a:r>
              <a:rPr lang="en-US" dirty="0" smtClean="0"/>
              <a:t> imbalance value has different impacts given different </a:t>
            </a:r>
            <a:r>
              <a:rPr lang="en-US" dirty="0" err="1" smtClean="0"/>
              <a:t>PwrImb</a:t>
            </a:r>
            <a:r>
              <a:rPr lang="en-US" dirty="0" smtClean="0"/>
              <a:t> model.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Case 2 is similar with single AP server all clients.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Case 1 (used in </a:t>
            </a:r>
            <a:r>
              <a:rPr lang="en-US" sz="1200" dirty="0" err="1"/>
              <a:t>Tpt</a:t>
            </a:r>
            <a:r>
              <a:rPr lang="en-US" sz="1200" dirty="0"/>
              <a:t> curves): STA1/2 see RSSI_AP1 &gt; RSSI_AP2; STA3/4 see RSSI_AP1&lt;RSSI_AP2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Case 2 : STA1/2/3/4 see RSSI_AP1 &gt; RSSI_AP2;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900237"/>
            <a:ext cx="5191125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25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Impacts of the power imbalance </a:t>
            </a:r>
            <a:r>
              <a:rPr lang="en-US" dirty="0" smtClean="0"/>
              <a:t>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Observations: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Power </a:t>
            </a:r>
            <a:r>
              <a:rPr lang="en-US" sz="1800" dirty="0"/>
              <a:t>imbalance has different </a:t>
            </a:r>
            <a:r>
              <a:rPr lang="en-US" sz="1800" dirty="0" smtClean="0"/>
              <a:t>affects on high MCS (impairment limited) </a:t>
            </a:r>
            <a:r>
              <a:rPr lang="en-US" sz="1800" dirty="0"/>
              <a:t>and low </a:t>
            </a:r>
            <a:r>
              <a:rPr lang="en-US" sz="1800" dirty="0" smtClean="0"/>
              <a:t>MCS (</a:t>
            </a:r>
            <a:r>
              <a:rPr lang="en-US" sz="1800" dirty="0" err="1" smtClean="0"/>
              <a:t>Pwr</a:t>
            </a:r>
            <a:r>
              <a:rPr lang="en-US" sz="1800" dirty="0" smtClean="0"/>
              <a:t> limited);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 needs to consider </a:t>
            </a:r>
            <a:r>
              <a:rPr lang="en-US" sz="1800" dirty="0" smtClean="0"/>
              <a:t>the </a:t>
            </a:r>
            <a:r>
              <a:rPr lang="en-US" sz="1800" dirty="0"/>
              <a:t>extra aspects below for LA/scheduling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RSSI difference from a client to JT AP1/AP2;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</a:t>
            </a:r>
            <a:r>
              <a:rPr lang="en-US" sz="1800" dirty="0" smtClean="0"/>
              <a:t>clients </a:t>
            </a:r>
            <a:r>
              <a:rPr lang="en-US" sz="1800" dirty="0"/>
              <a:t>see the same stronger AP (Case 2) or otherwise (Case 1</a:t>
            </a:r>
            <a:r>
              <a:rPr lang="en-US" sz="1800" dirty="0" smtClean="0"/>
              <a:t>).</a:t>
            </a:r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83105"/>
              </p:ext>
            </p:extLst>
          </p:nvPr>
        </p:nvGraphicFramePr>
        <p:xfrm>
          <a:off x="113506" y="3842168"/>
          <a:ext cx="8915400" cy="2385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3352800"/>
                <a:gridCol w="3276600"/>
              </a:tblGrid>
              <a:tr h="783610"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chemeClr val="accent2"/>
                        </a:solidFill>
                      </a:endParaRPr>
                    </a:p>
                    <a:p>
                      <a:endParaRPr lang="en-US" sz="1600" dirty="0" smtClean="0">
                        <a:solidFill>
                          <a:schemeClr val="accent2"/>
                        </a:solidFill>
                      </a:endParaRPr>
                    </a:p>
                    <a:p>
                      <a:r>
                        <a:rPr lang="en-US" sz="1600" dirty="0" err="1" smtClean="0">
                          <a:solidFill>
                            <a:schemeClr val="accent2"/>
                          </a:solidFill>
                        </a:rPr>
                        <a:t>Pwr_imb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 level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46244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Low impact: </a:t>
                      </a:r>
                      <a:r>
                        <a:rPr lang="en-US" sz="1400" dirty="0" smtClean="0"/>
                        <a:t>due to low </a:t>
                      </a:r>
                      <a:r>
                        <a:rPr lang="en-US" sz="1400" dirty="0" err="1" smtClean="0"/>
                        <a:t>Pwr_Imb</a:t>
                      </a:r>
                      <a:r>
                        <a:rPr lang="en-US" sz="1400" baseline="0" dirty="0" smtClean="0"/>
                        <a:t> level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Low impact: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dirty="0" smtClean="0"/>
                        <a:t>Dominated by</a:t>
                      </a:r>
                      <a:r>
                        <a:rPr lang="en-US" sz="1400" baseline="0" dirty="0" smtClean="0"/>
                        <a:t> Sync accuracy</a:t>
                      </a:r>
                      <a:endParaRPr lang="en-US" sz="1400" dirty="0"/>
                    </a:p>
                  </a:txBody>
                  <a:tcPr/>
                </a:tc>
              </a:tr>
              <a:tr h="1044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High</a:t>
                      </a:r>
                      <a:endParaRPr lang="en-US" sz="16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Medium impact: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Low SNR is power sensitive;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pwr</a:t>
                      </a:r>
                      <a:r>
                        <a:rPr lang="en-US" sz="1400" dirty="0" smtClean="0"/>
                        <a:t> degradation due to high </a:t>
                      </a:r>
                      <a:r>
                        <a:rPr lang="en-US" sz="1400" dirty="0" err="1" smtClean="0"/>
                        <a:t>Pwr_imb</a:t>
                      </a:r>
                      <a:r>
                        <a:rPr lang="en-US" sz="1400" baseline="0" dirty="0" smtClean="0"/>
                        <a:t> level.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Low impact: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err="1" smtClean="0"/>
                        <a:t>Pwr_imb</a:t>
                      </a:r>
                      <a:r>
                        <a:rPr lang="en-US" sz="1400" dirty="0" smtClean="0"/>
                        <a:t> offset the Sync impacts.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Dominated by high power AP which is closer to single AP case.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34290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FFFF"/>
                </a:solidFill>
                <a:latin typeface="Times New Roman"/>
              </a:rPr>
              <a:t>Client MCS</a:t>
            </a:r>
            <a:endParaRPr lang="en-US" sz="11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52400" y="3429000"/>
            <a:ext cx="228600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02331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For Multi AP MU vs. Single AP MU,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if the same </a:t>
            </a:r>
            <a:r>
              <a:rPr lang="en-US" sz="1800" dirty="0"/>
              <a:t>number of </a:t>
            </a:r>
            <a:r>
              <a:rPr lang="en-US" sz="1800" dirty="0" err="1"/>
              <a:t>Tx</a:t>
            </a:r>
            <a:r>
              <a:rPr lang="en-US" sz="1800" dirty="0"/>
              <a:t> antenna (over all APs) serve </a:t>
            </a:r>
            <a:r>
              <a:rPr lang="en-US" sz="1800" dirty="0" smtClean="0"/>
              <a:t>the same </a:t>
            </a:r>
            <a:r>
              <a:rPr lang="en-US" sz="1800" dirty="0"/>
              <a:t>number of SS (over all STAs</a:t>
            </a:r>
            <a:r>
              <a:rPr lang="en-US" sz="1800" dirty="0" smtClean="0"/>
              <a:t>), i.e. </a:t>
            </a:r>
            <a:r>
              <a:rPr lang="en-US" sz="1800" b="1" dirty="0" smtClean="0"/>
              <a:t>Two small AP vs. one big AP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 SNR “gain region” is observed for </a:t>
            </a:r>
            <a:r>
              <a:rPr lang="en-US" dirty="0" err="1" smtClean="0"/>
              <a:t>low~medium</a:t>
            </a:r>
            <a:r>
              <a:rPr lang="en-US" dirty="0" smtClean="0"/>
              <a:t> MCS (Up to MCS7).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JT has loss for high MCS (MCS9 and beyond);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if </a:t>
            </a:r>
            <a:r>
              <a:rPr lang="en-US" sz="1800" dirty="0" smtClean="0"/>
              <a:t>compare </a:t>
            </a:r>
            <a:r>
              <a:rPr lang="en-US" sz="1800" b="1" dirty="0" smtClean="0"/>
              <a:t>two </a:t>
            </a:r>
            <a:r>
              <a:rPr lang="en-US" sz="1800" b="1" dirty="0"/>
              <a:t>small AP </a:t>
            </a:r>
            <a:r>
              <a:rPr lang="en-US" sz="1800" b="1" dirty="0" smtClean="0"/>
              <a:t>JT vs</a:t>
            </a:r>
            <a:r>
              <a:rPr lang="en-US" sz="1800" b="1" dirty="0"/>
              <a:t>. one </a:t>
            </a:r>
            <a:r>
              <a:rPr lang="en-US" sz="1800" b="1" dirty="0" smtClean="0"/>
              <a:t>small AP </a:t>
            </a:r>
            <a:r>
              <a:rPr lang="en-US" sz="1800" dirty="0" smtClean="0"/>
              <a:t>(or two small AP with TDMA only), JT gain significant for all MCS.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 AP </a:t>
            </a:r>
            <a:r>
              <a:rPr lang="en-US" sz="2000" dirty="0" smtClean="0"/>
              <a:t>SU BF is robust to sync impacts.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Power imbalance in general </a:t>
            </a:r>
            <a:r>
              <a:rPr lang="en-US" sz="2000" dirty="0" smtClean="0"/>
              <a:t>has low impact to JT.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Need further considerations: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Data sharing backhaul for JT</a:t>
            </a:r>
            <a:r>
              <a:rPr lang="en-US" sz="1800" dirty="0"/>
              <a:t>.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45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 up </a:t>
            </a:r>
            <a:r>
              <a:rPr lang="en-US" sz="2400" dirty="0" smtClean="0"/>
              <a:t>1: </a:t>
            </a:r>
            <a:br>
              <a:rPr lang="en-US" sz="2400" dirty="0" smtClean="0"/>
            </a:br>
            <a:r>
              <a:rPr lang="en-US" sz="2400" dirty="0" smtClean="0"/>
              <a:t>Accuracy of timing offset difference (</a:t>
            </a:r>
            <a:r>
              <a:rPr lang="en-US" sz="2400" dirty="0" err="1" smtClean="0"/>
              <a:t>T_Data</a:t>
            </a:r>
            <a:r>
              <a:rPr lang="en-US" sz="2400" dirty="0" smtClean="0"/>
              <a:t> – T_NDP)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849" y="5029200"/>
            <a:ext cx="7772400" cy="121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For -25dB Aging: </a:t>
            </a:r>
            <a:r>
              <a:rPr lang="en-US" sz="1600" dirty="0" smtClean="0">
                <a:hlinkClick r:id="rId3"/>
              </a:rPr>
              <a:t>0.6ns Timing offset @10dB</a:t>
            </a:r>
            <a:r>
              <a:rPr lang="en-US" sz="1600" dirty="0" smtClean="0"/>
              <a:t> (90%);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For -30dB Aging: </a:t>
            </a:r>
            <a:r>
              <a:rPr lang="en-US" sz="1600" dirty="0" smtClean="0">
                <a:hlinkClick r:id="rId4"/>
              </a:rPr>
              <a:t>0.3ns Timing offset @10dB</a:t>
            </a:r>
            <a:r>
              <a:rPr lang="en-US" sz="1600" dirty="0"/>
              <a:t> (90</a:t>
            </a:r>
            <a:r>
              <a:rPr lang="en-US" sz="1600" dirty="0" smtClean="0"/>
              <a:t>%);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Note: For 2 APs the timing offset could be doubled for worst case.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4Rx@AP, 20MHz, </a:t>
            </a:r>
            <a:r>
              <a:rPr lang="en-US" sz="1600" dirty="0" err="1" smtClean="0"/>
              <a:t>noBF</a:t>
            </a:r>
            <a:r>
              <a:rPr lang="en-US" sz="16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7249" y="1522413"/>
            <a:ext cx="4866751" cy="365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2079" y="1522413"/>
            <a:ext cx="4866751" cy="36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0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Back </a:t>
            </a:r>
            <a:r>
              <a:rPr lang="en-US" sz="2800" dirty="0" smtClean="0"/>
              <a:t>up 2:</a:t>
            </a:r>
            <a:br>
              <a:rPr lang="en-US" sz="2800" dirty="0" smtClean="0"/>
            </a:br>
            <a:r>
              <a:rPr lang="en-US" sz="2800" dirty="0" smtClean="0"/>
              <a:t>Example of the TP curve generation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82880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6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Potential issues for JT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Sync between slave APs;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Power imbalance across slave APs;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Evaluation of the sync issues;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Summary.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5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94203"/>
            <a:ext cx="7772400" cy="953572"/>
          </a:xfrm>
        </p:spPr>
        <p:txBody>
          <a:bodyPr/>
          <a:lstStyle/>
          <a:p>
            <a:r>
              <a:rPr lang="en-US" dirty="0"/>
              <a:t>Sync issues of </a:t>
            </a:r>
            <a:r>
              <a:rPr lang="en-US" dirty="0" smtClean="0"/>
              <a:t>JT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From the </a:t>
            </a:r>
            <a:r>
              <a:rPr lang="en-US" altLang="zh-CN" b="0" dirty="0" smtClean="0"/>
              <a:t>joint NDP </a:t>
            </a:r>
            <a:r>
              <a:rPr lang="en-US" altLang="zh-CN" b="0" dirty="0" err="1" smtClean="0"/>
              <a:t>Tx</a:t>
            </a:r>
            <a:r>
              <a:rPr lang="en-US" altLang="zh-CN" b="0" dirty="0" smtClean="0"/>
              <a:t> (SIFS after </a:t>
            </a:r>
            <a:r>
              <a:rPr lang="en-US" altLang="zh-CN" b="0" dirty="0" err="1" smtClean="0"/>
              <a:t>SLTrigger_NDP</a:t>
            </a:r>
            <a:r>
              <a:rPr lang="en-US" altLang="zh-CN" b="0" dirty="0" smtClean="0"/>
              <a:t> reception) to </a:t>
            </a:r>
            <a:r>
              <a:rPr lang="en-US" altLang="zh-CN" b="0" dirty="0"/>
              <a:t>the </a:t>
            </a:r>
            <a:r>
              <a:rPr lang="en-US" altLang="zh-CN" b="0" dirty="0" smtClean="0"/>
              <a:t>joint Data </a:t>
            </a:r>
            <a:r>
              <a:rPr lang="en-US" altLang="zh-CN" b="0" dirty="0" err="1" smtClean="0"/>
              <a:t>Tx</a:t>
            </a:r>
            <a:r>
              <a:rPr lang="en-US" altLang="zh-CN" b="0" dirty="0" smtClean="0"/>
              <a:t> (SIFS after </a:t>
            </a:r>
            <a:r>
              <a:rPr lang="en-US" altLang="zh-CN" b="0" dirty="0" err="1" smtClean="0"/>
              <a:t>SLTrigger_Data</a:t>
            </a:r>
            <a:r>
              <a:rPr lang="en-US" altLang="zh-CN" b="0" dirty="0" smtClean="0"/>
              <a:t> reception), the relative phase difference between two JT APs comes from: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b="1" i="1" dirty="0" smtClean="0"/>
              <a:t>CFO</a:t>
            </a:r>
            <a:r>
              <a:rPr lang="en-US" altLang="zh-CN" b="1" i="1" baseline="-25000" dirty="0" smtClean="0"/>
              <a:t>NDP</a:t>
            </a:r>
            <a:r>
              <a:rPr lang="en-US" altLang="zh-CN" dirty="0" smtClean="0"/>
              <a:t> </a:t>
            </a:r>
            <a:r>
              <a:rPr lang="en-US" altLang="zh-CN" sz="1800" dirty="0" smtClean="0"/>
              <a:t>(after </a:t>
            </a:r>
            <a:r>
              <a:rPr lang="en-US" altLang="zh-CN" sz="1800" dirty="0" err="1"/>
              <a:t>SLTrigger_NDP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reception) </a:t>
            </a:r>
            <a:r>
              <a:rPr lang="en-US" altLang="zh-CN" dirty="0" smtClean="0"/>
              <a:t>and </a:t>
            </a:r>
            <a:r>
              <a:rPr lang="en-US" altLang="zh-CN" b="1" i="1" dirty="0" err="1" smtClean="0"/>
              <a:t>CFO</a:t>
            </a:r>
            <a:r>
              <a:rPr lang="en-US" altLang="zh-CN" b="1" i="1" baseline="-25000" dirty="0" err="1" smtClean="0"/>
              <a:t>Data</a:t>
            </a:r>
            <a:r>
              <a:rPr lang="en-US" altLang="zh-CN" dirty="0" smtClean="0"/>
              <a:t> </a:t>
            </a:r>
            <a:r>
              <a:rPr lang="en-US" altLang="zh-CN" sz="1800" dirty="0" smtClean="0"/>
              <a:t>(after </a:t>
            </a:r>
            <a:r>
              <a:rPr lang="en-US" altLang="zh-CN" sz="1800" dirty="0" err="1" smtClean="0"/>
              <a:t>SLTrigger_Data</a:t>
            </a:r>
            <a:r>
              <a:rPr lang="en-US" altLang="zh-CN" sz="1800" dirty="0" smtClean="0"/>
              <a:t> reception)</a:t>
            </a:r>
            <a:r>
              <a:rPr lang="en-US" altLang="zh-CN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b="1" i="1" dirty="0" err="1" smtClean="0"/>
              <a:t>Timing_offset</a:t>
            </a:r>
            <a:r>
              <a:rPr lang="en-US" altLang="zh-CN" b="1" i="1" baseline="-25000" dirty="0" err="1" smtClean="0"/>
              <a:t>NDP</a:t>
            </a:r>
            <a:r>
              <a:rPr lang="en-US" altLang="zh-CN" dirty="0" smtClean="0"/>
              <a:t> </a:t>
            </a:r>
            <a:r>
              <a:rPr lang="en-US" altLang="zh-CN" sz="1800" dirty="0" smtClean="0"/>
              <a:t>(after </a:t>
            </a:r>
            <a:r>
              <a:rPr lang="en-US" altLang="zh-CN" sz="1800" dirty="0" err="1"/>
              <a:t>SLTrigger_NDP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reception)</a:t>
            </a:r>
            <a:r>
              <a:rPr lang="en-US" altLang="zh-CN" dirty="0" smtClean="0"/>
              <a:t> </a:t>
            </a:r>
            <a:r>
              <a:rPr lang="en-US" altLang="zh-CN" dirty="0"/>
              <a:t>and </a:t>
            </a:r>
            <a:r>
              <a:rPr lang="en-US" altLang="zh-CN" b="1" i="1" dirty="0" err="1" smtClean="0"/>
              <a:t>Timing_offset</a:t>
            </a:r>
            <a:r>
              <a:rPr lang="en-US" altLang="zh-CN" b="1" i="1" baseline="-25000" dirty="0" err="1" smtClean="0"/>
              <a:t>Data</a:t>
            </a:r>
            <a:r>
              <a:rPr lang="en-US" altLang="zh-CN" dirty="0" smtClean="0"/>
              <a:t> </a:t>
            </a:r>
            <a:r>
              <a:rPr lang="en-US" altLang="zh-CN" sz="1800" dirty="0" smtClean="0"/>
              <a:t>(after </a:t>
            </a:r>
            <a:r>
              <a:rPr lang="en-US" altLang="zh-CN" sz="1800" dirty="0" err="1"/>
              <a:t>SLTrigger_Data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reception)</a:t>
            </a:r>
            <a:r>
              <a:rPr lang="en-US" altLang="zh-CN" dirty="0" smtClean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FFT window offset between slave APs;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SIFS </a:t>
            </a:r>
            <a:r>
              <a:rPr lang="en-US" altLang="zh-CN" dirty="0"/>
              <a:t>counting offset between slave </a:t>
            </a:r>
            <a:r>
              <a:rPr lang="en-US" altLang="zh-CN" dirty="0" smtClean="0"/>
              <a:t>APs.</a:t>
            </a:r>
            <a:endParaRPr lang="en-US" altLang="zh-CN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b="1" i="1" dirty="0" err="1" smtClean="0"/>
              <a:t>LO_Initial_Phase_Offset</a:t>
            </a:r>
            <a:r>
              <a:rPr lang="en-US" altLang="zh-CN" b="1" i="1" baseline="-25000" dirty="0" err="1" smtClean="0"/>
              <a:t>NDP</a:t>
            </a:r>
            <a:r>
              <a:rPr lang="en-US" altLang="zh-CN" dirty="0" smtClean="0"/>
              <a:t> </a:t>
            </a:r>
            <a:r>
              <a:rPr lang="en-US" altLang="zh-CN" sz="1800" dirty="0" smtClean="0"/>
              <a:t>(after </a:t>
            </a:r>
            <a:r>
              <a:rPr lang="en-US" altLang="zh-CN" sz="1800" dirty="0" err="1"/>
              <a:t>SLTrigger_NDP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reception) </a:t>
            </a:r>
            <a:r>
              <a:rPr lang="en-US" altLang="zh-CN" dirty="0"/>
              <a:t>and </a:t>
            </a:r>
            <a:r>
              <a:rPr lang="en-US" altLang="zh-CN" b="1" i="1" dirty="0" err="1" smtClean="0"/>
              <a:t>LO_Initial_Phase_Offset</a:t>
            </a:r>
            <a:r>
              <a:rPr lang="en-US" altLang="zh-CN" b="1" i="1" baseline="-25000" dirty="0" err="1" smtClean="0"/>
              <a:t>Data</a:t>
            </a:r>
            <a:r>
              <a:rPr lang="en-US" altLang="zh-CN" dirty="0" smtClean="0"/>
              <a:t> </a:t>
            </a:r>
            <a:r>
              <a:rPr lang="en-US" altLang="zh-CN" sz="1800" dirty="0" smtClean="0"/>
              <a:t>(after </a:t>
            </a:r>
            <a:r>
              <a:rPr lang="en-US" altLang="zh-CN" sz="1800" dirty="0" err="1"/>
              <a:t>SLTrigger_Data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reception)</a:t>
            </a:r>
            <a:r>
              <a:rPr lang="en-US" altLang="zh-CN" dirty="0" smtClean="0"/>
              <a:t> (assuming the LO phase is not correlated </a:t>
            </a:r>
            <a:r>
              <a:rPr lang="en-US" altLang="zh-CN" dirty="0"/>
              <a:t>between </a:t>
            </a:r>
            <a:r>
              <a:rPr lang="en-US" altLang="zh-CN" dirty="0" err="1"/>
              <a:t>SLTrigger_NDP</a:t>
            </a:r>
            <a:r>
              <a:rPr lang="en-US" altLang="zh-CN" dirty="0"/>
              <a:t> </a:t>
            </a:r>
            <a:r>
              <a:rPr lang="en-US" altLang="zh-CN" dirty="0" smtClean="0"/>
              <a:t>and </a:t>
            </a:r>
            <a:r>
              <a:rPr lang="en-US" altLang="zh-CN" dirty="0" err="1" smtClean="0"/>
              <a:t>SLTrigger_Data</a:t>
            </a:r>
            <a:r>
              <a:rPr lang="en-US" altLang="zh-CN" dirty="0" smtClean="0"/>
              <a:t> due to jitter, temperature or other factors.).</a:t>
            </a:r>
            <a:endParaRPr lang="en-US" altLang="zh-CN" dirty="0"/>
          </a:p>
          <a:p>
            <a:pPr marL="1543050" lvl="4" indent="0">
              <a:buNone/>
            </a:pPr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2"/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63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issues of </a:t>
            </a:r>
            <a:r>
              <a:rPr lang="en-US" dirty="0" smtClean="0"/>
              <a:t>JT (2/2)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Intel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05000" y="160503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289070"/>
              </p:ext>
            </p:extLst>
          </p:nvPr>
        </p:nvGraphicFramePr>
        <p:xfrm>
          <a:off x="1676400" y="4571430"/>
          <a:ext cx="5867399" cy="168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4" imgW="2743200" imgH="787320" progId="Equation.DSMT4">
                  <p:embed/>
                </p:oleObj>
              </mc:Choice>
              <mc:Fallback>
                <p:oleObj name="Equation" r:id="rId4" imgW="2743200" imgH="7873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571430"/>
                        <a:ext cx="5867399" cy="1680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900" y="1219200"/>
            <a:ext cx="8458200" cy="329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02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imbalance across 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Physical limitation;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Leave to implementation;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More discussions in later slides.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96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General assumption &amp; Sync issues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 err="1" smtClean="0"/>
              <a:t>ChD</a:t>
            </a:r>
            <a:r>
              <a:rPr lang="en-US" sz="1600" b="0" dirty="0" smtClean="0"/>
              <a:t> </a:t>
            </a:r>
            <a:r>
              <a:rPr lang="en-US" sz="1800" b="0" dirty="0"/>
              <a:t>20MHz;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MCS1 to MCS9;</a:t>
            </a:r>
            <a:endParaRPr lang="en-US" sz="1800" b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1SS/STA; 1Rx/STA</a:t>
            </a:r>
            <a:endParaRPr lang="en-US" sz="1800" b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Residual CFO offset </a:t>
            </a:r>
            <a:r>
              <a:rPr lang="en-US" sz="1800" dirty="0" smtClean="0"/>
              <a:t>between NDP and Data</a:t>
            </a:r>
            <a:r>
              <a:rPr lang="en-US" sz="1800" b="0" dirty="0" smtClean="0"/>
              <a:t> </a:t>
            </a:r>
            <a:r>
              <a:rPr lang="en-US" sz="1800" b="0" dirty="0"/>
              <a:t>is modeled as </a:t>
            </a:r>
            <a:r>
              <a:rPr lang="en-US" sz="1800" b="0" dirty="0" smtClean="0"/>
              <a:t>4/8 </a:t>
            </a:r>
            <a:r>
              <a:rPr lang="en-US" sz="1800" b="0" dirty="0"/>
              <a:t>degree fixed phase </a:t>
            </a:r>
            <a:r>
              <a:rPr lang="en-US" sz="1800" b="0" dirty="0" smtClean="0"/>
              <a:t>offset during data PPDU;</a:t>
            </a:r>
            <a:endParaRPr lang="en-US" sz="1800" b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Timing </a:t>
            </a:r>
            <a:r>
              <a:rPr lang="en-US" sz="1800" b="0" dirty="0"/>
              <a:t>offset is modeled as </a:t>
            </a:r>
            <a:r>
              <a:rPr lang="en-US" sz="1800" b="0" dirty="0" smtClean="0"/>
              <a:t>8 </a:t>
            </a:r>
            <a:r>
              <a:rPr lang="en-US" sz="1800" b="0" dirty="0"/>
              <a:t>degree phase ramp over whole BW;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3dB power gain </a:t>
            </a:r>
            <a:r>
              <a:rPr lang="en-US" sz="1800" dirty="0"/>
              <a:t>is considered for 2 APs</a:t>
            </a:r>
            <a:r>
              <a:rPr lang="en-US" sz="16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Model </a:t>
            </a:r>
            <a:r>
              <a:rPr lang="en-US" sz="2000" dirty="0"/>
              <a:t>of power imbalance: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2 APs, 4 STAs;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Case 1 </a:t>
            </a:r>
            <a:r>
              <a:rPr lang="en-US" sz="1800" dirty="0" smtClean="0"/>
              <a:t>(used in </a:t>
            </a:r>
            <a:r>
              <a:rPr lang="en-US" sz="1800" dirty="0" err="1" smtClean="0"/>
              <a:t>Tpt</a:t>
            </a:r>
            <a:r>
              <a:rPr lang="en-US" sz="1800" dirty="0" smtClean="0"/>
              <a:t> curves): </a:t>
            </a:r>
            <a:r>
              <a:rPr lang="en-US" sz="1800" dirty="0"/>
              <a:t>STA1/2 see RSSI_AP1 &gt; RSSI_AP2; STA3/4 see RSSI_AP1&lt;RSSI_AP2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Case 2 </a:t>
            </a:r>
            <a:r>
              <a:rPr lang="en-US" sz="1800" dirty="0" smtClean="0"/>
              <a:t>: </a:t>
            </a:r>
            <a:r>
              <a:rPr lang="en-US" sz="1800" dirty="0"/>
              <a:t>STA1/2/3/4 see RSSI_AP1 &gt; RSSI_AP2;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range of power imbalance random distributed [0, </a:t>
            </a:r>
            <a:r>
              <a:rPr lang="en-US" sz="1800" dirty="0" err="1"/>
              <a:t>MdB</a:t>
            </a:r>
            <a:r>
              <a:rPr lang="en-US" sz="1800" dirty="0"/>
              <a:t>], M=3/10.</a:t>
            </a:r>
          </a:p>
          <a:p>
            <a:pPr>
              <a:spcBef>
                <a:spcPts val="0"/>
              </a:spcBef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51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 (1/2)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8788" y="1676400"/>
            <a:ext cx="7772400" cy="982717"/>
          </a:xfrm>
        </p:spPr>
        <p:txBody>
          <a:bodyPr/>
          <a:lstStyle/>
          <a:p>
            <a:pPr algn="ctr"/>
            <a:r>
              <a:rPr lang="en-US" b="0" dirty="0" smtClean="0"/>
              <a:t>4+4 -&gt;4SS </a:t>
            </a:r>
            <a:r>
              <a:rPr lang="en-US" b="0" dirty="0" smtClean="0">
                <a:solidFill>
                  <a:srgbClr val="FF0000"/>
                </a:solidFill>
              </a:rPr>
              <a:t>vs.</a:t>
            </a:r>
            <a:r>
              <a:rPr lang="en-US" b="0" dirty="0" smtClean="0"/>
              <a:t> 8-&gt;4SS </a:t>
            </a:r>
            <a:r>
              <a:rPr lang="en-US" b="0" dirty="0" smtClean="0">
                <a:solidFill>
                  <a:srgbClr val="FF0000"/>
                </a:solidFill>
              </a:rPr>
              <a:t>vs.</a:t>
            </a:r>
            <a:r>
              <a:rPr lang="en-US" b="0" dirty="0" smtClean="0"/>
              <a:t> 4-&gt;2SS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6403" t="4828" r="7493" b="1912"/>
          <a:stretch/>
        </p:blipFill>
        <p:spPr>
          <a:xfrm>
            <a:off x="-114300" y="2167758"/>
            <a:ext cx="4724400" cy="38273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5178" t="4498" r="7629" b="2242"/>
          <a:stretch/>
        </p:blipFill>
        <p:spPr>
          <a:xfrm>
            <a:off x="4642117" y="2167758"/>
            <a:ext cx="4765792" cy="381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24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evaluation (2/2)</a:t>
            </a:r>
            <a:br>
              <a:rPr lang="en-US" dirty="0" smtClean="0"/>
            </a:br>
            <a:r>
              <a:rPr lang="en-US" sz="2000" dirty="0" smtClean="0"/>
              <a:t>2AP – Big (4Tx) + Small (2Tx)</a:t>
            </a:r>
            <a:endParaRPr lang="en-US" sz="2000" dirty="0"/>
          </a:p>
        </p:txBody>
      </p:sp>
      <p:sp>
        <p:nvSpPr>
          <p:cNvPr id="9" name="Content Placeholder 7"/>
          <p:cNvSpPr>
            <a:spLocks noGrp="1"/>
          </p:cNvSpPr>
          <p:nvPr>
            <p:ph idx="1"/>
          </p:nvPr>
        </p:nvSpPr>
        <p:spPr>
          <a:xfrm>
            <a:off x="458788" y="1676400"/>
            <a:ext cx="7772400" cy="982717"/>
          </a:xfrm>
        </p:spPr>
        <p:txBody>
          <a:bodyPr/>
          <a:lstStyle/>
          <a:p>
            <a:pPr algn="ctr"/>
            <a:r>
              <a:rPr lang="en-US" b="0" dirty="0" smtClean="0"/>
              <a:t>4+2 -&gt;4SS </a:t>
            </a:r>
            <a:r>
              <a:rPr lang="en-US" b="0" dirty="0" smtClean="0">
                <a:solidFill>
                  <a:srgbClr val="FF0000"/>
                </a:solidFill>
              </a:rPr>
              <a:t>vs.</a:t>
            </a:r>
            <a:r>
              <a:rPr lang="en-US" b="0" dirty="0" smtClean="0"/>
              <a:t> 6-&gt;4SS </a:t>
            </a:r>
            <a:r>
              <a:rPr lang="en-US" b="0" dirty="0" smtClean="0">
                <a:solidFill>
                  <a:srgbClr val="FF0000"/>
                </a:solidFill>
              </a:rPr>
              <a:t>vs.</a:t>
            </a:r>
            <a:r>
              <a:rPr lang="en-US" b="0" dirty="0" smtClean="0"/>
              <a:t> 4-&gt;3SS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6081" r="6350"/>
          <a:stretch/>
        </p:blipFill>
        <p:spPr>
          <a:xfrm>
            <a:off x="175928" y="2066310"/>
            <a:ext cx="4429690" cy="38037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5313" t="4828" r="7493" b="1912"/>
          <a:stretch/>
        </p:blipFill>
        <p:spPr>
          <a:xfrm>
            <a:off x="4572000" y="2215607"/>
            <a:ext cx="43815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33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SU JT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388620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Simulation assumptions: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 err="1" smtClean="0"/>
              <a:t>ChD</a:t>
            </a:r>
            <a:r>
              <a:rPr lang="en-US" sz="1400" b="0" dirty="0" smtClean="0"/>
              <a:t> </a:t>
            </a:r>
            <a:r>
              <a:rPr lang="en-US" sz="1400" b="0" dirty="0"/>
              <a:t>20MHz;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 smtClean="0"/>
              <a:t>MCS6 &amp; </a:t>
            </a:r>
            <a:r>
              <a:rPr lang="en-US" sz="1400" b="0" dirty="0"/>
              <a:t>MCS9;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 smtClean="0"/>
              <a:t>4Tx or 2+2Tx - &gt; 2Rx; 1ss</a:t>
            </a:r>
            <a:endParaRPr lang="en-US" sz="1400" b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Residual CFO offset between NDP and Data is modeled as </a:t>
            </a:r>
            <a:r>
              <a:rPr lang="en-US" sz="1400" b="0" dirty="0" smtClean="0"/>
              <a:t>16 degree fixed phase offset</a:t>
            </a:r>
            <a:r>
              <a:rPr lang="en-US" sz="1400" b="0" dirty="0"/>
              <a:t>;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Timing offset is modeled as 8 degree phase ramp over whole BW;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3dB power gain is </a:t>
            </a:r>
            <a:r>
              <a:rPr lang="en-US" sz="1400" b="0" dirty="0" smtClean="0">
                <a:solidFill>
                  <a:srgbClr val="FF0000"/>
                </a:solidFill>
              </a:rPr>
              <a:t>not</a:t>
            </a:r>
            <a:r>
              <a:rPr lang="en-US" sz="1400" b="0" dirty="0" smtClean="0"/>
              <a:t> considered </a:t>
            </a:r>
            <a:r>
              <a:rPr lang="en-US" sz="1400" b="0" dirty="0"/>
              <a:t>for 2 </a:t>
            </a:r>
            <a:r>
              <a:rPr lang="en-US" sz="1400" b="0" dirty="0" smtClean="0"/>
              <a:t>APs for PER comparison.</a:t>
            </a:r>
            <a:endParaRPr lang="en-US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Observations: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SU BF is quite robust to sync issues;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SU BF may be limited by the incapable of pilot tracking</a:t>
            </a: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440" t="1913" r="6035" b="2414"/>
          <a:stretch/>
        </p:blipFill>
        <p:spPr>
          <a:xfrm>
            <a:off x="4495800" y="1676400"/>
            <a:ext cx="4572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04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9-0986-03-00be-tgbe-july-2019-meeting-agenda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11-19-0986-03-00be-tgbe-july-2019-meeting-agenda</Template>
  <TotalTime>97125</TotalTime>
  <Words>889</Words>
  <Application>Microsoft Office PowerPoint</Application>
  <PresentationFormat>On-screen Show (4:3)</PresentationFormat>
  <Paragraphs>158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11-19-0986-03-00be-tgbe-july-2019-meeting-agenda</vt:lpstr>
      <vt:lpstr>Equation</vt:lpstr>
      <vt:lpstr>Discussions of Multi-AP JT</vt:lpstr>
      <vt:lpstr>Outline</vt:lpstr>
      <vt:lpstr>Sync issues of JT (1/2)</vt:lpstr>
      <vt:lpstr>Sync issues of JT (2/2)</vt:lpstr>
      <vt:lpstr>Power imbalance across APs</vt:lpstr>
      <vt:lpstr>Simulation assumptions</vt:lpstr>
      <vt:lpstr>Performance evaluation (1/2)</vt:lpstr>
      <vt:lpstr>Performance evaluation (2/2) 2AP – Big (4Tx) + Small (2Tx)</vt:lpstr>
      <vt:lpstr>Evaluation of SU JT</vt:lpstr>
      <vt:lpstr>Impacts of the power imbalance (1/2)</vt:lpstr>
      <vt:lpstr>Impacts of the power imbalance (2/2)</vt:lpstr>
      <vt:lpstr>Summary</vt:lpstr>
      <vt:lpstr>Back up 1:  Accuracy of timing offset difference (T_Data – T_NDP)</vt:lpstr>
      <vt:lpstr>Back up 2: Example of the TP curve generation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1464</cp:revision>
  <cp:lastPrinted>1998-02-10T13:28:06Z</cp:lastPrinted>
  <dcterms:created xsi:type="dcterms:W3CDTF">2009-12-02T19:05:24Z</dcterms:created>
  <dcterms:modified xsi:type="dcterms:W3CDTF">2019-07-15T14:38:28Z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60e8b3de-fb06-4625-b00b-f2cfa7de0793</vt:lpwstr>
  </property>
  <property fmtid="{D5CDD505-2E9C-101B-9397-08002B2CF9AE}" pid="4" name="CTP_BU">
    <vt:lpwstr>NA</vt:lpwstr>
  </property>
  <property fmtid="{D5CDD505-2E9C-101B-9397-08002B2CF9AE}" pid="5" name="CTP_TimeStamp">
    <vt:lpwstr>2019-07-15 14:38:28Z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