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9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2" r:id="rId7"/>
    <p:sldId id="263" r:id="rId8"/>
    <p:sldId id="265" r:id="rId9"/>
    <p:sldId id="269" r:id="rId10"/>
    <p:sldId id="271" r:id="rId11"/>
    <p:sldId id="272" r:id="rId12"/>
    <p:sldId id="274" r:id="rId13"/>
    <p:sldId id="275" r:id="rId14"/>
    <p:sldId id="277" r:id="rId15"/>
    <p:sldId id="279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ugirtharaj" initials="DS" lastIdx="2" clrIdx="0">
    <p:extLst>
      <p:ext uri="{19B8F6BF-5375-455C-9EA6-DF929625EA0E}">
        <p15:presenceInfo xmlns:p15="http://schemas.microsoft.com/office/powerpoint/2012/main" userId="S-1-5-21-1538607324-3213881460-940295383-255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2" dt="2019-07-01T20:49:20.977"/>
    <p1510:client id="{BF512204-A2EB-4048-9B2B-197A1AD2F2AA}" v="87" dt="2019-07-01T14:50:21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7-01T16:49:53.110" idx="2">
    <p:pos x="10" y="10"/>
    <p:text>UL: 30 db, DL: 35</p:text>
    <p:extLst>
      <p:ext uri="{C676402C-5697-4E1C-873F-D02D1690AC5C}">
        <p15:threadingInfo xmlns:p15="http://schemas.microsoft.com/office/powerpoint/2012/main" timeZoneBias="-12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802.11-19/1088r0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802.11-19/1088r0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Sorour Falahati,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25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3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40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Sorour Falahati,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4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Sorour Falahati,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Coexistence Mechanisms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76512"/>
              </p:ext>
            </p:extLst>
          </p:nvPr>
        </p:nvGraphicFramePr>
        <p:xfrm>
          <a:off x="993775" y="2414588"/>
          <a:ext cx="10079038" cy="245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079038" cy="245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2AC7-F628-4A71-AAAF-744239DD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Adjacent Channel Protection with Wideband Carriers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5F970-65D5-4E15-A00D-B44ED637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781" y="1805450"/>
            <a:ext cx="10361084" cy="7594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 defines spectral emissions mask for transmissions on parts of wideband carriers (e.g. 80 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41F88-F002-479C-861D-0F8B2A976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0D4D8-AAB1-4A2E-9587-60B60DD7A5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D71B4-0B70-4EB3-986A-F798B6F041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BDC0124-FE03-4FA1-8431-330C19C0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3158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5D2D8C1-F885-4ADA-B001-C033105DE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373" y="5697542"/>
            <a:ext cx="403244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buClrTx/>
              <a:buSzTx/>
            </a:pPr>
            <a:r>
              <a:rPr lang="en-US" altLang="en-US" sz="1400" b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Spectral emission masks for Wi-Fi preamble puncturing where N is the number of contiguous punctured 20 MHz channels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0F1D435-958C-466E-869A-BC418C593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4" y="5697542"/>
            <a:ext cx="403244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>
              <a:buClrTx/>
              <a:buSzTx/>
            </a:pPr>
            <a:r>
              <a:rPr lang="en-US" altLang="en-US" sz="1400" b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Transmit spectral emission mask from the latest version of the ETSI BRAN Harmonized standard EN 301 893 v2.1.1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037978-5037-4850-BA91-7EC9B79E3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930" y="2796129"/>
            <a:ext cx="4972168" cy="25789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7CDACD-B0B4-4ADD-B491-8F1022228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3569" y="2704821"/>
            <a:ext cx="5066215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9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2AC7-F628-4A71-AAAF-744239DD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48680"/>
            <a:ext cx="10361084" cy="1065213"/>
          </a:xfrm>
        </p:spPr>
        <p:txBody>
          <a:bodyPr/>
          <a:lstStyle/>
          <a:p>
            <a:r>
              <a:rPr lang="en-US" dirty="0"/>
              <a:t>Adjacent Channel Protection with Wideband Carriers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5F970-65D5-4E15-A00D-B44ED637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5410"/>
            <a:ext cx="10361084" cy="75945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ETSI spectral mask requirements are not met for various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cause harmful interference to already deployed LTE-LAA systems designed to meet ETSI masks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41F88-F002-479C-861D-0F8B2A976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0D4D8-AAB1-4A2E-9587-60B60DD7A5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D71B4-0B70-4EB3-986A-F798B6F041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BDC0124-FE03-4FA1-8431-330C19C0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31583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6">
            <a:extLst>
              <a:ext uri="{FF2B5EF4-FFF2-40B4-BE49-F238E27FC236}">
                <a16:creationId xmlns:a16="http://schemas.microsoft.com/office/drawing/2014/main" id="{8FDDD776-B8FB-41DC-8685-CDBE93AF8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86" y="2357482"/>
            <a:ext cx="4597042" cy="3447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35D2D8C1-F885-4ADA-B001-C033105DE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373" y="5805264"/>
            <a:ext cx="40324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Comparison of the overall spectral emission masks for the [1 1 0 1] channel puncturing pattern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637456F-49A9-4179-89BC-511F5EDF99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985" y="2357482"/>
            <a:ext cx="4400537" cy="344778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10F1D435-958C-466E-869A-BC418C593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4" y="5805264"/>
            <a:ext cx="40324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Comparison of the overall spectral emission masks for the [1 0 0 1] channel puncturing pattern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9A6299E-73DA-4848-8D11-1BC425228B85}"/>
              </a:ext>
            </a:extLst>
          </p:cNvPr>
          <p:cNvSpPr/>
          <p:nvPr/>
        </p:nvSpPr>
        <p:spPr bwMode="auto">
          <a:xfrm flipV="1">
            <a:off x="8328248" y="4005064"/>
            <a:ext cx="648072" cy="101784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64EAE0F8-2AB7-4159-BA05-4F5FBB9B2BEB}"/>
              </a:ext>
            </a:extLst>
          </p:cNvPr>
          <p:cNvSpPr/>
          <p:nvPr/>
        </p:nvSpPr>
        <p:spPr bwMode="auto">
          <a:xfrm flipV="1">
            <a:off x="3428981" y="4015916"/>
            <a:ext cx="323880" cy="277180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689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Coexistence Mechanisms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55093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key elements for coexistence are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calibrated sensing mechanism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Listen for transmissions from other nodes</a:t>
            </a:r>
          </a:p>
          <a:p>
            <a:pPr lvl="1">
              <a:buFont typeface="Times New Roman" pitchFamily="16" charset="0"/>
              <a:buChar char="•"/>
            </a:pPr>
            <a:endParaRPr lang="en-GB" dirty="0">
              <a:highlight>
                <a:srgbClr val="FFFF00"/>
              </a:highlight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listen-before-talk (LBT) protocol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A protocol to process the sensing results prior to transmission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Maximum channel occupancy time (MCOT) limits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Limits on transmit duration when transmitting</a:t>
            </a:r>
          </a:p>
          <a:p>
            <a:pPr lvl="2"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Adjacent channel protection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Requirements on protection of adjacent channels when transmitting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00613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802.11a/n/ac use two thresholds, one for own technology, higher for other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802.11ax uses more than two thresholds depending on spatial reuse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Preambles are used to differentiate between own and other technology/network and choose a different threshold for them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3GPP technologies use a single threshold for all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632401"/>
            <a:ext cx="4246027" cy="180975"/>
          </a:xfrm>
        </p:spPr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05" y="1484784"/>
            <a:ext cx="10729219" cy="758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802.11ax devices defer to IEEE 802.11a/n/ac and </a:t>
            </a:r>
            <a:r>
              <a:rPr lang="en-GB" sz="2000" dirty="0" err="1"/>
              <a:t>ax</a:t>
            </a:r>
            <a:r>
              <a:rPr lang="en-GB" sz="2000" dirty="0"/>
              <a:t> (own network) devices at -82 dBm</a:t>
            </a: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6FA1CF-0CF1-40D1-BCAD-11500DF329BD}"/>
              </a:ext>
            </a:extLst>
          </p:cNvPr>
          <p:cNvGrpSpPr/>
          <p:nvPr/>
        </p:nvGrpSpPr>
        <p:grpSpPr>
          <a:xfrm>
            <a:off x="3187924" y="2193661"/>
            <a:ext cx="5381082" cy="4135986"/>
            <a:chOff x="2969961" y="2499381"/>
            <a:chExt cx="5942604" cy="381930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37D367-1402-4EB1-96FF-0C75D2219163}"/>
                </a:ext>
              </a:extLst>
            </p:cNvPr>
            <p:cNvSpPr/>
            <p:nvPr/>
          </p:nvSpPr>
          <p:spPr bwMode="auto">
            <a:xfrm>
              <a:off x="2969961" y="2964748"/>
              <a:ext cx="5942604" cy="2596709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AB9B6F-8328-4248-B758-1D60E6C2450F}"/>
                </a:ext>
              </a:extLst>
            </p:cNvPr>
            <p:cNvSpPr/>
            <p:nvPr/>
          </p:nvSpPr>
          <p:spPr bwMode="auto">
            <a:xfrm>
              <a:off x="4002374" y="3245004"/>
              <a:ext cx="3807501" cy="181696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424B4B-F292-4732-93D4-04B2A99A4E56}"/>
                </a:ext>
              </a:extLst>
            </p:cNvPr>
            <p:cNvSpPr/>
            <p:nvPr/>
          </p:nvSpPr>
          <p:spPr bwMode="auto">
            <a:xfrm>
              <a:off x="4636296" y="3694732"/>
              <a:ext cx="2576643" cy="1003501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7968E0EA-CE7B-49B8-8C7F-A46265C6B56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176351" y="250572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3">
              <a:extLst>
                <a:ext uri="{FF2B5EF4-FFF2-40B4-BE49-F238E27FC236}">
                  <a16:creationId xmlns:a16="http://schemas.microsoft.com/office/drawing/2014/main" id="{9B89B338-8392-4751-8B89-EB5A759562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755177" y="5603917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77156D24-61B4-4653-B2DA-F6CAADEB90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8148706" y="249938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3">
              <a:extLst>
                <a:ext uri="{FF2B5EF4-FFF2-40B4-BE49-F238E27FC236}">
                  <a16:creationId xmlns:a16="http://schemas.microsoft.com/office/drawing/2014/main" id="{1B5F8AFA-B6E1-40C9-BC8D-DE5DC9C02FE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628" y="351369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1D9259-1361-44B9-80E2-94CFEC1FF5F3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flipH="1">
            <a:off x="5038491" y="4066112"/>
            <a:ext cx="754828" cy="349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87D43FA-A712-426A-8F7F-712BAD789538}"/>
              </a:ext>
            </a:extLst>
          </p:cNvPr>
          <p:cNvSpPr txBox="1"/>
          <p:nvPr/>
        </p:nvSpPr>
        <p:spPr bwMode="auto">
          <a:xfrm>
            <a:off x="5973157" y="3647471"/>
            <a:ext cx="991403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802.11a/n/ac/</a:t>
            </a:r>
            <a:r>
              <a:rPr lang="en-US" sz="1200" dirty="0" err="1">
                <a:solidFill>
                  <a:schemeClr val="tx1"/>
                </a:solidFill>
              </a:rPr>
              <a:t>ax_own_nwk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1E755-E9BB-4176-BB84-5193B10772B3}"/>
              </a:ext>
            </a:extLst>
          </p:cNvPr>
          <p:cNvSpPr txBox="1"/>
          <p:nvPr/>
        </p:nvSpPr>
        <p:spPr bwMode="auto">
          <a:xfrm>
            <a:off x="8196572" y="2722184"/>
            <a:ext cx="2291916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0DE3C9-6C5D-4776-9296-16245B3FFE4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7512" y="4417810"/>
            <a:ext cx="513476" cy="248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F4318D-039F-4746-B57F-E11CB3A330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4037" y="4670499"/>
            <a:ext cx="758073" cy="3544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9336040-42E1-44CA-BE0C-D9A7248F4A4F}"/>
              </a:ext>
            </a:extLst>
          </p:cNvPr>
          <p:cNvSpPr txBox="1"/>
          <p:nvPr/>
        </p:nvSpPr>
        <p:spPr bwMode="auto">
          <a:xfrm>
            <a:off x="5128410" y="4275950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-62 dBm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816AF0D-D22E-468C-9840-CE4383A0939D}"/>
              </a:ext>
            </a:extLst>
          </p:cNvPr>
          <p:cNvSpPr txBox="1"/>
          <p:nvPr/>
        </p:nvSpPr>
        <p:spPr bwMode="auto">
          <a:xfrm>
            <a:off x="3941298" y="4885249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-82 dBm</a:t>
            </a:r>
          </a:p>
        </p:txBody>
      </p:sp>
    </p:spTree>
    <p:extLst>
      <p:ext uri="{BB962C8B-B14F-4D97-AF65-F5344CB8AC3E}">
        <p14:creationId xmlns:p14="http://schemas.microsoft.com/office/powerpoint/2010/main" val="1899680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632401"/>
            <a:ext cx="4246027" cy="180975"/>
          </a:xfrm>
        </p:spPr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05" y="1484784"/>
            <a:ext cx="10873235" cy="758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802.11ax devices defer to IEEE 802.11ax (other network) devices at threshold greater than -82 dBm (spatial reuse)</a:t>
            </a: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6FA1CF-0CF1-40D1-BCAD-11500DF329BD}"/>
              </a:ext>
            </a:extLst>
          </p:cNvPr>
          <p:cNvGrpSpPr/>
          <p:nvPr/>
        </p:nvGrpSpPr>
        <p:grpSpPr>
          <a:xfrm>
            <a:off x="3156105" y="2058144"/>
            <a:ext cx="5381082" cy="4271503"/>
            <a:chOff x="2934822" y="2374240"/>
            <a:chExt cx="5942604" cy="394444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37D367-1402-4EB1-96FF-0C75D2219163}"/>
                </a:ext>
              </a:extLst>
            </p:cNvPr>
            <p:cNvSpPr/>
            <p:nvPr/>
          </p:nvSpPr>
          <p:spPr bwMode="auto">
            <a:xfrm>
              <a:off x="2934822" y="2966402"/>
              <a:ext cx="5942604" cy="2596709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AB9B6F-8328-4248-B758-1D60E6C2450F}"/>
                </a:ext>
              </a:extLst>
            </p:cNvPr>
            <p:cNvSpPr/>
            <p:nvPr/>
          </p:nvSpPr>
          <p:spPr bwMode="auto">
            <a:xfrm>
              <a:off x="4002374" y="3245004"/>
              <a:ext cx="3807501" cy="181696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424B4B-F292-4732-93D4-04B2A99A4E56}"/>
                </a:ext>
              </a:extLst>
            </p:cNvPr>
            <p:cNvSpPr/>
            <p:nvPr/>
          </p:nvSpPr>
          <p:spPr bwMode="auto">
            <a:xfrm>
              <a:off x="4636296" y="3694732"/>
              <a:ext cx="2576643" cy="1003501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7968E0EA-CE7B-49B8-8C7F-A46265C6B56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176351" y="250572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3">
              <a:extLst>
                <a:ext uri="{FF2B5EF4-FFF2-40B4-BE49-F238E27FC236}">
                  <a16:creationId xmlns:a16="http://schemas.microsoft.com/office/drawing/2014/main" id="{9B89B338-8392-4751-8B89-EB5A759562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755177" y="5603917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77156D24-61B4-4653-B2DA-F6CAADEB90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8148706" y="249938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3">
              <a:extLst>
                <a:ext uri="{FF2B5EF4-FFF2-40B4-BE49-F238E27FC236}">
                  <a16:creationId xmlns:a16="http://schemas.microsoft.com/office/drawing/2014/main" id="{1B5F8AFA-B6E1-40C9-BC8D-DE5DC9C02FE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628" y="351369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3CD7B5E8-44D4-4950-A706-B8BC2BAB7CC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7973727" y="410313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3D45D976-0E2B-4D23-A300-0218C6A7F28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354759" y="4153484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805941D1-40FA-406C-9B3C-2BEF66699D9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112" y="237424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1D9259-1361-44B9-80E2-94CFEC1FF5F3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flipH="1">
            <a:off x="5038491" y="4066112"/>
            <a:ext cx="754828" cy="349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87D43FA-A712-426A-8F7F-712BAD789538}"/>
              </a:ext>
            </a:extLst>
          </p:cNvPr>
          <p:cNvSpPr txBox="1"/>
          <p:nvPr/>
        </p:nvSpPr>
        <p:spPr bwMode="auto">
          <a:xfrm>
            <a:off x="5973158" y="3645024"/>
            <a:ext cx="1056821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  <a:p>
            <a:pPr algn="l">
              <a:buClr>
                <a:schemeClr val="tx1"/>
              </a:buClr>
            </a:pPr>
            <a:r>
              <a:rPr lang="en-US" sz="1200" dirty="0" err="1">
                <a:solidFill>
                  <a:schemeClr val="tx1"/>
                </a:solidFill>
              </a:rPr>
              <a:t>other_nwk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1E755-E9BB-4176-BB84-5193B10772B3}"/>
              </a:ext>
            </a:extLst>
          </p:cNvPr>
          <p:cNvSpPr txBox="1"/>
          <p:nvPr/>
        </p:nvSpPr>
        <p:spPr bwMode="auto">
          <a:xfrm>
            <a:off x="8196572" y="2722184"/>
            <a:ext cx="2291916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0DE3C9-6C5D-4776-9296-16245B3FFE4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7512" y="4417810"/>
            <a:ext cx="513476" cy="248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F4318D-039F-4746-B57F-E11CB3A330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4037" y="4670499"/>
            <a:ext cx="758073" cy="3544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816AF0D-D22E-468C-9840-CE4383A0939D}"/>
              </a:ext>
            </a:extLst>
          </p:cNvPr>
          <p:cNvSpPr txBox="1"/>
          <p:nvPr/>
        </p:nvSpPr>
        <p:spPr bwMode="auto">
          <a:xfrm>
            <a:off x="3941298" y="4885249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-82 dBm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34C5C1-C92B-44A0-A2CB-3F526713BD93}"/>
              </a:ext>
            </a:extLst>
          </p:cNvPr>
          <p:cNvSpPr txBox="1"/>
          <p:nvPr/>
        </p:nvSpPr>
        <p:spPr bwMode="auto">
          <a:xfrm>
            <a:off x="5128410" y="4275950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-62 dBm</a:t>
            </a:r>
          </a:p>
        </p:txBody>
      </p:sp>
    </p:spTree>
    <p:extLst>
      <p:ext uri="{BB962C8B-B14F-4D97-AF65-F5344CB8AC3E}">
        <p14:creationId xmlns:p14="http://schemas.microsoft.com/office/powerpoint/2010/main" val="3719451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632401"/>
            <a:ext cx="4246027" cy="180975"/>
          </a:xfrm>
        </p:spPr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405" y="1484784"/>
            <a:ext cx="10873235" cy="758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IEEE 802.11ax devices defer to other technology devices at threshold -62 dBm</a:t>
            </a:r>
            <a:endParaRPr lang="en-US" sz="2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6FA1CF-0CF1-40D1-BCAD-11500DF329BD}"/>
              </a:ext>
            </a:extLst>
          </p:cNvPr>
          <p:cNvGrpSpPr/>
          <p:nvPr/>
        </p:nvGrpSpPr>
        <p:grpSpPr>
          <a:xfrm>
            <a:off x="3156105" y="2058144"/>
            <a:ext cx="5381082" cy="4271503"/>
            <a:chOff x="2934822" y="2374240"/>
            <a:chExt cx="5942604" cy="394444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B37D367-1402-4EB1-96FF-0C75D2219163}"/>
                </a:ext>
              </a:extLst>
            </p:cNvPr>
            <p:cNvSpPr/>
            <p:nvPr/>
          </p:nvSpPr>
          <p:spPr bwMode="auto">
            <a:xfrm>
              <a:off x="2934822" y="2966402"/>
              <a:ext cx="5942604" cy="2596709"/>
            </a:xfrm>
            <a:prstGeom prst="ellipse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3AB9B6F-8328-4248-B758-1D60E6C2450F}"/>
                </a:ext>
              </a:extLst>
            </p:cNvPr>
            <p:cNvSpPr/>
            <p:nvPr/>
          </p:nvSpPr>
          <p:spPr bwMode="auto">
            <a:xfrm>
              <a:off x="4002374" y="3245004"/>
              <a:ext cx="3807501" cy="181696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D424B4B-F292-4732-93D4-04B2A99A4E56}"/>
                </a:ext>
              </a:extLst>
            </p:cNvPr>
            <p:cNvSpPr/>
            <p:nvPr/>
          </p:nvSpPr>
          <p:spPr bwMode="auto">
            <a:xfrm>
              <a:off x="4636296" y="3694732"/>
              <a:ext cx="2576643" cy="1003501"/>
            </a:xfrm>
            <a:prstGeom prst="ellipse">
              <a:avLst/>
            </a:prstGeom>
            <a:solidFill>
              <a:srgbClr val="92D050"/>
            </a:solidFill>
            <a:ln w="12700" cap="flat" cmpd="sng" algn="ctr">
              <a:solidFill>
                <a:srgbClr val="2424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57188" marR="0" indent="-357188" algn="l" defTabSz="914400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 typeface="Ericsson Hilda" panose="00000500000000000000" pitchFamily="2" charset="0"/>
                <a:buChar char="—"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16" name="Freeform 3">
              <a:extLst>
                <a:ext uri="{FF2B5EF4-FFF2-40B4-BE49-F238E27FC236}">
                  <a16:creationId xmlns:a16="http://schemas.microsoft.com/office/drawing/2014/main" id="{7968E0EA-CE7B-49B8-8C7F-A46265C6B56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176351" y="250572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4" name="Freeform 3">
              <a:extLst>
                <a:ext uri="{FF2B5EF4-FFF2-40B4-BE49-F238E27FC236}">
                  <a16:creationId xmlns:a16="http://schemas.microsoft.com/office/drawing/2014/main" id="{9B89B338-8392-4751-8B89-EB5A759562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755177" y="5603917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3">
              <a:extLst>
                <a:ext uri="{FF2B5EF4-FFF2-40B4-BE49-F238E27FC236}">
                  <a16:creationId xmlns:a16="http://schemas.microsoft.com/office/drawing/2014/main" id="{77156D24-61B4-4653-B2DA-F6CAADEB909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8148706" y="249938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8" name="Freeform 3">
              <a:extLst>
                <a:ext uri="{FF2B5EF4-FFF2-40B4-BE49-F238E27FC236}">
                  <a16:creationId xmlns:a16="http://schemas.microsoft.com/office/drawing/2014/main" id="{1B5F8AFA-B6E1-40C9-BC8D-DE5DC9C02FE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628" y="3513695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3CD7B5E8-44D4-4950-A706-B8BC2BAB7CC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7973727" y="410313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3D45D976-0E2B-4D23-A300-0218C6A7F28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3354759" y="4153484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805941D1-40FA-406C-9B3C-2BEF66699D9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655112" y="2374240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3">
              <a:extLst>
                <a:ext uri="{FF2B5EF4-FFF2-40B4-BE49-F238E27FC236}">
                  <a16:creationId xmlns:a16="http://schemas.microsoft.com/office/drawing/2014/main" id="{BE1482B3-E93C-4ECF-A5AE-53BDFD64CB6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6705321" y="3005426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A29ADAAD-9228-4409-81AA-E1F914241D5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4408315" y="3029771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AD442020-07EB-471E-87FD-17C6675A1A2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 flipH="1">
              <a:off x="5943875" y="4275278"/>
              <a:ext cx="581319" cy="714768"/>
            </a:xfrm>
            <a:custGeom>
              <a:avLst/>
              <a:gdLst>
                <a:gd name="T0" fmla="*/ 2147483647 w 363"/>
                <a:gd name="T1" fmla="*/ 2147483647 h 447"/>
                <a:gd name="T2" fmla="*/ 2147483647 w 363"/>
                <a:gd name="T3" fmla="*/ 2147483647 h 447"/>
                <a:gd name="T4" fmla="*/ 2147483647 w 363"/>
                <a:gd name="T5" fmla="*/ 2147483647 h 447"/>
                <a:gd name="T6" fmla="*/ 2147483647 w 363"/>
                <a:gd name="T7" fmla="*/ 2147483647 h 447"/>
                <a:gd name="T8" fmla="*/ 2147483647 w 363"/>
                <a:gd name="T9" fmla="*/ 2147483647 h 447"/>
                <a:gd name="T10" fmla="*/ 2147483647 w 363"/>
                <a:gd name="T11" fmla="*/ 2147483647 h 447"/>
                <a:gd name="T12" fmla="*/ 2147483647 w 363"/>
                <a:gd name="T13" fmla="*/ 2147483647 h 447"/>
                <a:gd name="T14" fmla="*/ 2147483647 w 363"/>
                <a:gd name="T15" fmla="*/ 2147483647 h 447"/>
                <a:gd name="T16" fmla="*/ 2147483647 w 363"/>
                <a:gd name="T17" fmla="*/ 2147483647 h 447"/>
                <a:gd name="T18" fmla="*/ 2147483647 w 363"/>
                <a:gd name="T19" fmla="*/ 2147483647 h 447"/>
                <a:gd name="T20" fmla="*/ 2147483647 w 363"/>
                <a:gd name="T21" fmla="*/ 2147483647 h 447"/>
                <a:gd name="T22" fmla="*/ 2147483647 w 363"/>
                <a:gd name="T23" fmla="*/ 2147483647 h 447"/>
                <a:gd name="T24" fmla="*/ 2147483647 w 363"/>
                <a:gd name="T25" fmla="*/ 2147483647 h 447"/>
                <a:gd name="T26" fmla="*/ 2147483647 w 363"/>
                <a:gd name="T27" fmla="*/ 2147483647 h 447"/>
                <a:gd name="T28" fmla="*/ 2147483647 w 363"/>
                <a:gd name="T29" fmla="*/ 2147483647 h 447"/>
                <a:gd name="T30" fmla="*/ 2147483647 w 363"/>
                <a:gd name="T31" fmla="*/ 2147483647 h 447"/>
                <a:gd name="T32" fmla="*/ 2147483647 w 363"/>
                <a:gd name="T33" fmla="*/ 2147483647 h 447"/>
                <a:gd name="T34" fmla="*/ 2147483647 w 363"/>
                <a:gd name="T35" fmla="*/ 2147483647 h 447"/>
                <a:gd name="T36" fmla="*/ 2147483647 w 363"/>
                <a:gd name="T37" fmla="*/ 2147483647 h 447"/>
                <a:gd name="T38" fmla="*/ 2147483647 w 363"/>
                <a:gd name="T39" fmla="*/ 2147483647 h 447"/>
                <a:gd name="T40" fmla="*/ 2147483647 w 363"/>
                <a:gd name="T41" fmla="*/ 2147483647 h 447"/>
                <a:gd name="T42" fmla="*/ 0 w 363"/>
                <a:gd name="T43" fmla="*/ 2147483647 h 447"/>
                <a:gd name="T44" fmla="*/ 0 w 363"/>
                <a:gd name="T45" fmla="*/ 2147483647 h 447"/>
                <a:gd name="T46" fmla="*/ 2147483647 w 363"/>
                <a:gd name="T47" fmla="*/ 2147483647 h 447"/>
                <a:gd name="T48" fmla="*/ 2147483647 w 363"/>
                <a:gd name="T49" fmla="*/ 2147483647 h 447"/>
                <a:gd name="T50" fmla="*/ 2147483647 w 363"/>
                <a:gd name="T51" fmla="*/ 2147483647 h 447"/>
                <a:gd name="T52" fmla="*/ 2147483647 w 363"/>
                <a:gd name="T53" fmla="*/ 2147483647 h 447"/>
                <a:gd name="T54" fmla="*/ 2147483647 w 363"/>
                <a:gd name="T55" fmla="*/ 2147483647 h 447"/>
                <a:gd name="T56" fmla="*/ 2147483647 w 363"/>
                <a:gd name="T57" fmla="*/ 2147483647 h 447"/>
                <a:gd name="T58" fmla="*/ 2147483647 w 363"/>
                <a:gd name="T59" fmla="*/ 2147483647 h 447"/>
                <a:gd name="T60" fmla="*/ 2147483647 w 363"/>
                <a:gd name="T61" fmla="*/ 2147483647 h 447"/>
                <a:gd name="T62" fmla="*/ 2147483647 w 363"/>
                <a:gd name="T63" fmla="*/ 2147483647 h 447"/>
                <a:gd name="T64" fmla="*/ 2147483647 w 363"/>
                <a:gd name="T65" fmla="*/ 2147483647 h 447"/>
                <a:gd name="T66" fmla="*/ 2147483647 w 363"/>
                <a:gd name="T67" fmla="*/ 2147483647 h 447"/>
                <a:gd name="T68" fmla="*/ 2147483647 w 363"/>
                <a:gd name="T69" fmla="*/ 2147483647 h 447"/>
                <a:gd name="T70" fmla="*/ 2147483647 w 363"/>
                <a:gd name="T71" fmla="*/ 2147483647 h 447"/>
                <a:gd name="T72" fmla="*/ 2147483647 w 363"/>
                <a:gd name="T73" fmla="*/ 2147483647 h 447"/>
                <a:gd name="T74" fmla="*/ 2147483647 w 363"/>
                <a:gd name="T75" fmla="*/ 2147483647 h 447"/>
                <a:gd name="T76" fmla="*/ 2147483647 w 363"/>
                <a:gd name="T77" fmla="*/ 2147483647 h 447"/>
                <a:gd name="T78" fmla="*/ 2147483647 w 363"/>
                <a:gd name="T79" fmla="*/ 2147483647 h 447"/>
                <a:gd name="T80" fmla="*/ 2147483647 w 363"/>
                <a:gd name="T81" fmla="*/ 2147483647 h 447"/>
                <a:gd name="T82" fmla="*/ 2147483647 w 363"/>
                <a:gd name="T83" fmla="*/ 2147483647 h 447"/>
                <a:gd name="T84" fmla="*/ 2147483647 w 363"/>
                <a:gd name="T85" fmla="*/ 2147483647 h 447"/>
                <a:gd name="T86" fmla="*/ 2147483647 w 363"/>
                <a:gd name="T87" fmla="*/ 2147483647 h 447"/>
                <a:gd name="T88" fmla="*/ 2147483647 w 363"/>
                <a:gd name="T89" fmla="*/ 2147483647 h 447"/>
                <a:gd name="T90" fmla="*/ 2147483647 w 363"/>
                <a:gd name="T91" fmla="*/ 2147483647 h 447"/>
                <a:gd name="T92" fmla="*/ 2147483647 w 363"/>
                <a:gd name="T93" fmla="*/ 2147483647 h 447"/>
                <a:gd name="T94" fmla="*/ 2147483647 w 363"/>
                <a:gd name="T95" fmla="*/ 2147483647 h 447"/>
                <a:gd name="T96" fmla="*/ 2147483647 w 363"/>
                <a:gd name="T97" fmla="*/ 2147483647 h 447"/>
                <a:gd name="T98" fmla="*/ 2147483647 w 363"/>
                <a:gd name="T99" fmla="*/ 2147483647 h 4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3" h="447">
                  <a:moveTo>
                    <a:pt x="85" y="38"/>
                  </a:moveTo>
                  <a:cubicBezTo>
                    <a:pt x="85" y="38"/>
                    <a:pt x="85" y="38"/>
                    <a:pt x="85" y="38"/>
                  </a:cubicBezTo>
                  <a:cubicBezTo>
                    <a:pt x="85" y="36"/>
                    <a:pt x="84" y="34"/>
                    <a:pt x="83" y="32"/>
                  </a:cubicBezTo>
                  <a:cubicBezTo>
                    <a:pt x="80" y="29"/>
                    <a:pt x="75" y="29"/>
                    <a:pt x="72" y="32"/>
                  </a:cubicBezTo>
                  <a:cubicBezTo>
                    <a:pt x="51" y="53"/>
                    <a:pt x="41" y="79"/>
                    <a:pt x="41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41" y="132"/>
                    <a:pt x="51" y="159"/>
                    <a:pt x="72" y="179"/>
                  </a:cubicBezTo>
                  <a:cubicBezTo>
                    <a:pt x="75" y="182"/>
                    <a:pt x="80" y="182"/>
                    <a:pt x="83" y="179"/>
                  </a:cubicBezTo>
                  <a:cubicBezTo>
                    <a:pt x="84" y="178"/>
                    <a:pt x="85" y="176"/>
                    <a:pt x="85" y="174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5" y="172"/>
                    <a:pt x="84" y="169"/>
                    <a:pt x="83" y="168"/>
                  </a:cubicBezTo>
                  <a:cubicBezTo>
                    <a:pt x="66" y="151"/>
                    <a:pt x="57" y="128"/>
                    <a:pt x="57" y="106"/>
                  </a:cubicBezTo>
                  <a:cubicBezTo>
                    <a:pt x="57" y="83"/>
                    <a:pt x="66" y="61"/>
                    <a:pt x="83" y="44"/>
                  </a:cubicBezTo>
                  <a:cubicBezTo>
                    <a:pt x="84" y="42"/>
                    <a:pt x="85" y="40"/>
                    <a:pt x="85" y="38"/>
                  </a:cubicBezTo>
                  <a:close/>
                  <a:moveTo>
                    <a:pt x="48" y="191"/>
                  </a:moveTo>
                  <a:cubicBezTo>
                    <a:pt x="48" y="191"/>
                    <a:pt x="47" y="191"/>
                    <a:pt x="47" y="190"/>
                  </a:cubicBezTo>
                  <a:cubicBezTo>
                    <a:pt x="45" y="188"/>
                    <a:pt x="44" y="186"/>
                    <a:pt x="42" y="184"/>
                  </a:cubicBezTo>
                  <a:cubicBezTo>
                    <a:pt x="42" y="184"/>
                    <a:pt x="42" y="184"/>
                    <a:pt x="42" y="184"/>
                  </a:cubicBezTo>
                  <a:cubicBezTo>
                    <a:pt x="41" y="182"/>
                    <a:pt x="40" y="181"/>
                    <a:pt x="39" y="180"/>
                  </a:cubicBezTo>
                  <a:cubicBezTo>
                    <a:pt x="33" y="171"/>
                    <a:pt x="28" y="162"/>
                    <a:pt x="24" y="152"/>
                  </a:cubicBezTo>
                  <a:cubicBezTo>
                    <a:pt x="24" y="151"/>
                    <a:pt x="23" y="149"/>
                    <a:pt x="23" y="148"/>
                  </a:cubicBezTo>
                  <a:cubicBezTo>
                    <a:pt x="22" y="147"/>
                    <a:pt x="22" y="147"/>
                    <a:pt x="22" y="146"/>
                  </a:cubicBezTo>
                  <a:cubicBezTo>
                    <a:pt x="22" y="145"/>
                    <a:pt x="21" y="143"/>
                    <a:pt x="21" y="142"/>
                  </a:cubicBezTo>
                  <a:cubicBezTo>
                    <a:pt x="21" y="141"/>
                    <a:pt x="20" y="141"/>
                    <a:pt x="20" y="140"/>
                  </a:cubicBezTo>
                  <a:cubicBezTo>
                    <a:pt x="20" y="139"/>
                    <a:pt x="20" y="137"/>
                    <a:pt x="19" y="136"/>
                  </a:cubicBezTo>
                  <a:cubicBezTo>
                    <a:pt x="19" y="135"/>
                    <a:pt x="19" y="135"/>
                    <a:pt x="19" y="134"/>
                  </a:cubicBezTo>
                  <a:cubicBezTo>
                    <a:pt x="18" y="133"/>
                    <a:pt x="18" y="131"/>
                    <a:pt x="18" y="130"/>
                  </a:cubicBezTo>
                  <a:cubicBezTo>
                    <a:pt x="18" y="129"/>
                    <a:pt x="18" y="128"/>
                    <a:pt x="17" y="127"/>
                  </a:cubicBezTo>
                  <a:cubicBezTo>
                    <a:pt x="17" y="126"/>
                    <a:pt x="17" y="125"/>
                    <a:pt x="17" y="124"/>
                  </a:cubicBezTo>
                  <a:cubicBezTo>
                    <a:pt x="17" y="123"/>
                    <a:pt x="17" y="122"/>
                    <a:pt x="17" y="121"/>
                  </a:cubicBezTo>
                  <a:cubicBezTo>
                    <a:pt x="16" y="120"/>
                    <a:pt x="16" y="119"/>
                    <a:pt x="16" y="118"/>
                  </a:cubicBezTo>
                  <a:cubicBezTo>
                    <a:pt x="16" y="117"/>
                    <a:pt x="16" y="116"/>
                    <a:pt x="16" y="114"/>
                  </a:cubicBezTo>
                  <a:cubicBezTo>
                    <a:pt x="16" y="113"/>
                    <a:pt x="16" y="113"/>
                    <a:pt x="16" y="112"/>
                  </a:cubicBezTo>
                  <a:cubicBezTo>
                    <a:pt x="16" y="110"/>
                    <a:pt x="16" y="108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6"/>
                    <a:pt x="16" y="106"/>
                    <a:pt x="16" y="106"/>
                  </a:cubicBezTo>
                  <a:cubicBezTo>
                    <a:pt x="16" y="104"/>
                    <a:pt x="16" y="102"/>
                    <a:pt x="16" y="100"/>
                  </a:cubicBezTo>
                  <a:cubicBezTo>
                    <a:pt x="16" y="99"/>
                    <a:pt x="16" y="98"/>
                    <a:pt x="16" y="97"/>
                  </a:cubicBezTo>
                  <a:cubicBezTo>
                    <a:pt x="16" y="96"/>
                    <a:pt x="16" y="95"/>
                    <a:pt x="16" y="93"/>
                  </a:cubicBezTo>
                  <a:cubicBezTo>
                    <a:pt x="16" y="92"/>
                    <a:pt x="16" y="92"/>
                    <a:pt x="17" y="91"/>
                  </a:cubicBezTo>
                  <a:cubicBezTo>
                    <a:pt x="17" y="90"/>
                    <a:pt x="17" y="88"/>
                    <a:pt x="17" y="87"/>
                  </a:cubicBezTo>
                  <a:cubicBezTo>
                    <a:pt x="17" y="86"/>
                    <a:pt x="17" y="85"/>
                    <a:pt x="17" y="84"/>
                  </a:cubicBezTo>
                  <a:cubicBezTo>
                    <a:pt x="18" y="83"/>
                    <a:pt x="18" y="82"/>
                    <a:pt x="18" y="81"/>
                  </a:cubicBezTo>
                  <a:cubicBezTo>
                    <a:pt x="18" y="80"/>
                    <a:pt x="18" y="79"/>
                    <a:pt x="19" y="78"/>
                  </a:cubicBezTo>
                  <a:cubicBezTo>
                    <a:pt x="19" y="77"/>
                    <a:pt x="19" y="76"/>
                    <a:pt x="19" y="75"/>
                  </a:cubicBezTo>
                  <a:cubicBezTo>
                    <a:pt x="20" y="74"/>
                    <a:pt x="20" y="73"/>
                    <a:pt x="20" y="71"/>
                  </a:cubicBezTo>
                  <a:cubicBezTo>
                    <a:pt x="20" y="71"/>
                    <a:pt x="21" y="70"/>
                    <a:pt x="21" y="70"/>
                  </a:cubicBezTo>
                  <a:cubicBezTo>
                    <a:pt x="21" y="68"/>
                    <a:pt x="22" y="67"/>
                    <a:pt x="22" y="65"/>
                  </a:cubicBezTo>
                  <a:cubicBezTo>
                    <a:pt x="22" y="65"/>
                    <a:pt x="22" y="65"/>
                    <a:pt x="23" y="64"/>
                  </a:cubicBezTo>
                  <a:cubicBezTo>
                    <a:pt x="23" y="63"/>
                    <a:pt x="24" y="61"/>
                    <a:pt x="24" y="60"/>
                  </a:cubicBezTo>
                  <a:cubicBezTo>
                    <a:pt x="28" y="50"/>
                    <a:pt x="33" y="40"/>
                    <a:pt x="39" y="32"/>
                  </a:cubicBezTo>
                  <a:cubicBezTo>
                    <a:pt x="40" y="30"/>
                    <a:pt x="41" y="29"/>
                    <a:pt x="42" y="28"/>
                  </a:cubicBezTo>
                  <a:cubicBezTo>
                    <a:pt x="42" y="28"/>
                    <a:pt x="42" y="27"/>
                    <a:pt x="42" y="27"/>
                  </a:cubicBezTo>
                  <a:cubicBezTo>
                    <a:pt x="44" y="25"/>
                    <a:pt x="45" y="23"/>
                    <a:pt x="47" y="21"/>
                  </a:cubicBezTo>
                  <a:cubicBezTo>
                    <a:pt x="47" y="21"/>
                    <a:pt x="48" y="21"/>
                    <a:pt x="48" y="20"/>
                  </a:cubicBezTo>
                  <a:cubicBezTo>
                    <a:pt x="50" y="18"/>
                    <a:pt x="52" y="16"/>
                    <a:pt x="54" y="14"/>
                  </a:cubicBezTo>
                  <a:cubicBezTo>
                    <a:pt x="55" y="13"/>
                    <a:pt x="56" y="11"/>
                    <a:pt x="56" y="9"/>
                  </a:cubicBezTo>
                  <a:cubicBezTo>
                    <a:pt x="56" y="8"/>
                    <a:pt x="56" y="7"/>
                    <a:pt x="56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6"/>
                    <a:pt x="55" y="6"/>
                    <a:pt x="55" y="6"/>
                  </a:cubicBezTo>
                  <a:cubicBezTo>
                    <a:pt x="55" y="5"/>
                    <a:pt x="54" y="4"/>
                    <a:pt x="54" y="3"/>
                  </a:cubicBezTo>
                  <a:cubicBezTo>
                    <a:pt x="52" y="2"/>
                    <a:pt x="51" y="1"/>
                    <a:pt x="49" y="1"/>
                  </a:cubicBezTo>
                  <a:cubicBezTo>
                    <a:pt x="47" y="0"/>
                    <a:pt x="44" y="1"/>
                    <a:pt x="42" y="3"/>
                  </a:cubicBezTo>
                  <a:cubicBezTo>
                    <a:pt x="40" y="5"/>
                    <a:pt x="38" y="7"/>
                    <a:pt x="36" y="10"/>
                  </a:cubicBezTo>
                  <a:cubicBezTo>
                    <a:pt x="36" y="10"/>
                    <a:pt x="35" y="11"/>
                    <a:pt x="35" y="11"/>
                  </a:cubicBezTo>
                  <a:cubicBezTo>
                    <a:pt x="33" y="13"/>
                    <a:pt x="31" y="15"/>
                    <a:pt x="30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8" y="20"/>
                    <a:pt x="27" y="21"/>
                    <a:pt x="26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19" y="33"/>
                    <a:pt x="14" y="4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55"/>
                    <a:pt x="8" y="57"/>
                    <a:pt x="7" y="59"/>
                  </a:cubicBezTo>
                  <a:cubicBezTo>
                    <a:pt x="7" y="59"/>
                    <a:pt x="7" y="60"/>
                    <a:pt x="7" y="60"/>
                  </a:cubicBezTo>
                  <a:cubicBezTo>
                    <a:pt x="6" y="62"/>
                    <a:pt x="6" y="64"/>
                    <a:pt x="5" y="65"/>
                  </a:cubicBezTo>
                  <a:cubicBezTo>
                    <a:pt x="5" y="66"/>
                    <a:pt x="5" y="66"/>
                    <a:pt x="5" y="67"/>
                  </a:cubicBezTo>
                  <a:cubicBezTo>
                    <a:pt x="4" y="69"/>
                    <a:pt x="4" y="70"/>
                    <a:pt x="4" y="72"/>
                  </a:cubicBezTo>
                  <a:cubicBezTo>
                    <a:pt x="3" y="73"/>
                    <a:pt x="3" y="73"/>
                    <a:pt x="3" y="74"/>
                  </a:cubicBezTo>
                  <a:cubicBezTo>
                    <a:pt x="3" y="75"/>
                    <a:pt x="3" y="77"/>
                    <a:pt x="2" y="78"/>
                  </a:cubicBezTo>
                  <a:cubicBezTo>
                    <a:pt x="2" y="79"/>
                    <a:pt x="2" y="80"/>
                    <a:pt x="2" y="81"/>
                  </a:cubicBezTo>
                  <a:cubicBezTo>
                    <a:pt x="2" y="82"/>
                    <a:pt x="1" y="84"/>
                    <a:pt x="1" y="85"/>
                  </a:cubicBezTo>
                  <a:cubicBezTo>
                    <a:pt x="1" y="86"/>
                    <a:pt x="1" y="87"/>
                    <a:pt x="1" y="89"/>
                  </a:cubicBezTo>
                  <a:cubicBezTo>
                    <a:pt x="1" y="90"/>
                    <a:pt x="0" y="91"/>
                    <a:pt x="0" y="92"/>
                  </a:cubicBezTo>
                  <a:cubicBezTo>
                    <a:pt x="0" y="93"/>
                    <a:pt x="0" y="95"/>
                    <a:pt x="0" y="96"/>
                  </a:cubicBezTo>
                  <a:cubicBezTo>
                    <a:pt x="0" y="97"/>
                    <a:pt x="0" y="98"/>
                    <a:pt x="0" y="99"/>
                  </a:cubicBezTo>
                  <a:cubicBezTo>
                    <a:pt x="0" y="101"/>
                    <a:pt x="0" y="103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0" y="111"/>
                    <a:pt x="0" y="113"/>
                  </a:cubicBezTo>
                  <a:cubicBezTo>
                    <a:pt x="0" y="114"/>
                    <a:pt x="0" y="115"/>
                    <a:pt x="0" y="115"/>
                  </a:cubicBezTo>
                  <a:cubicBezTo>
                    <a:pt x="0" y="117"/>
                    <a:pt x="0" y="118"/>
                    <a:pt x="0" y="120"/>
                  </a:cubicBezTo>
                  <a:cubicBezTo>
                    <a:pt x="0" y="121"/>
                    <a:pt x="1" y="122"/>
                    <a:pt x="1" y="123"/>
                  </a:cubicBezTo>
                  <a:cubicBezTo>
                    <a:pt x="1" y="124"/>
                    <a:pt x="1" y="125"/>
                    <a:pt x="1" y="127"/>
                  </a:cubicBezTo>
                  <a:cubicBezTo>
                    <a:pt x="1" y="128"/>
                    <a:pt x="2" y="129"/>
                    <a:pt x="2" y="130"/>
                  </a:cubicBezTo>
                  <a:cubicBezTo>
                    <a:pt x="2" y="131"/>
                    <a:pt x="2" y="132"/>
                    <a:pt x="2" y="133"/>
                  </a:cubicBezTo>
                  <a:cubicBezTo>
                    <a:pt x="3" y="135"/>
                    <a:pt x="3" y="136"/>
                    <a:pt x="3" y="138"/>
                  </a:cubicBezTo>
                  <a:cubicBezTo>
                    <a:pt x="3" y="138"/>
                    <a:pt x="3" y="139"/>
                    <a:pt x="4" y="140"/>
                  </a:cubicBezTo>
                  <a:cubicBezTo>
                    <a:pt x="4" y="141"/>
                    <a:pt x="4" y="143"/>
                    <a:pt x="5" y="145"/>
                  </a:cubicBezTo>
                  <a:cubicBezTo>
                    <a:pt x="5" y="145"/>
                    <a:pt x="5" y="146"/>
                    <a:pt x="5" y="146"/>
                  </a:cubicBezTo>
                  <a:cubicBezTo>
                    <a:pt x="6" y="148"/>
                    <a:pt x="6" y="150"/>
                    <a:pt x="7" y="152"/>
                  </a:cubicBezTo>
                  <a:cubicBezTo>
                    <a:pt x="7" y="152"/>
                    <a:pt x="7" y="152"/>
                    <a:pt x="7" y="152"/>
                  </a:cubicBezTo>
                  <a:cubicBezTo>
                    <a:pt x="8" y="154"/>
                    <a:pt x="9" y="156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9" y="158"/>
                    <a:pt x="9" y="158"/>
                    <a:pt x="9" y="158"/>
                  </a:cubicBezTo>
                  <a:cubicBezTo>
                    <a:pt x="14" y="169"/>
                    <a:pt x="19" y="179"/>
                    <a:pt x="25" y="188"/>
                  </a:cubicBezTo>
                  <a:cubicBezTo>
                    <a:pt x="25" y="188"/>
                    <a:pt x="25" y="188"/>
                    <a:pt x="25" y="188"/>
                  </a:cubicBezTo>
                  <a:cubicBezTo>
                    <a:pt x="25" y="188"/>
                    <a:pt x="25" y="189"/>
                    <a:pt x="26" y="189"/>
                  </a:cubicBezTo>
                  <a:cubicBezTo>
                    <a:pt x="27" y="190"/>
                    <a:pt x="28" y="192"/>
                    <a:pt x="29" y="193"/>
                  </a:cubicBezTo>
                  <a:cubicBezTo>
                    <a:pt x="29" y="193"/>
                    <a:pt x="29" y="194"/>
                    <a:pt x="29" y="194"/>
                  </a:cubicBezTo>
                  <a:cubicBezTo>
                    <a:pt x="29" y="194"/>
                    <a:pt x="29" y="194"/>
                    <a:pt x="30" y="194"/>
                  </a:cubicBezTo>
                  <a:cubicBezTo>
                    <a:pt x="31" y="196"/>
                    <a:pt x="33" y="198"/>
                    <a:pt x="35" y="201"/>
                  </a:cubicBezTo>
                  <a:cubicBezTo>
                    <a:pt x="35" y="201"/>
                    <a:pt x="36" y="201"/>
                    <a:pt x="36" y="202"/>
                  </a:cubicBezTo>
                  <a:cubicBezTo>
                    <a:pt x="38" y="204"/>
                    <a:pt x="40" y="206"/>
                    <a:pt x="42" y="209"/>
                  </a:cubicBezTo>
                  <a:cubicBezTo>
                    <a:pt x="44" y="211"/>
                    <a:pt x="47" y="211"/>
                    <a:pt x="49" y="211"/>
                  </a:cubicBezTo>
                  <a:cubicBezTo>
                    <a:pt x="51" y="211"/>
                    <a:pt x="52" y="210"/>
                    <a:pt x="54" y="209"/>
                  </a:cubicBezTo>
                  <a:cubicBezTo>
                    <a:pt x="54" y="208"/>
                    <a:pt x="55" y="207"/>
                    <a:pt x="55" y="206"/>
                  </a:cubicBezTo>
                  <a:cubicBezTo>
                    <a:pt x="55" y="206"/>
                    <a:pt x="55" y="206"/>
                    <a:pt x="55" y="206"/>
                  </a:cubicBezTo>
                  <a:cubicBezTo>
                    <a:pt x="55" y="206"/>
                    <a:pt x="55" y="206"/>
                    <a:pt x="56" y="205"/>
                  </a:cubicBezTo>
                  <a:cubicBezTo>
                    <a:pt x="56" y="205"/>
                    <a:pt x="56" y="204"/>
                    <a:pt x="56" y="203"/>
                  </a:cubicBezTo>
                  <a:cubicBezTo>
                    <a:pt x="56" y="201"/>
                    <a:pt x="55" y="199"/>
                    <a:pt x="54" y="197"/>
                  </a:cubicBezTo>
                  <a:cubicBezTo>
                    <a:pt x="52" y="195"/>
                    <a:pt x="50" y="193"/>
                    <a:pt x="48" y="191"/>
                  </a:cubicBezTo>
                  <a:close/>
                  <a:moveTo>
                    <a:pt x="207" y="60"/>
                  </a:moveTo>
                  <a:cubicBezTo>
                    <a:pt x="158" y="60"/>
                    <a:pt x="158" y="60"/>
                    <a:pt x="158" y="60"/>
                  </a:cubicBezTo>
                  <a:cubicBezTo>
                    <a:pt x="147" y="60"/>
                    <a:pt x="138" y="69"/>
                    <a:pt x="138" y="80"/>
                  </a:cubicBezTo>
                  <a:cubicBezTo>
                    <a:pt x="138" y="439"/>
                    <a:pt x="138" y="439"/>
                    <a:pt x="138" y="439"/>
                  </a:cubicBezTo>
                  <a:cubicBezTo>
                    <a:pt x="138" y="443"/>
                    <a:pt x="142" y="447"/>
                    <a:pt x="146" y="447"/>
                  </a:cubicBezTo>
                  <a:cubicBezTo>
                    <a:pt x="151" y="447"/>
                    <a:pt x="154" y="443"/>
                    <a:pt x="154" y="439"/>
                  </a:cubicBezTo>
                  <a:cubicBezTo>
                    <a:pt x="154" y="420"/>
                    <a:pt x="154" y="420"/>
                    <a:pt x="154" y="420"/>
                  </a:cubicBezTo>
                  <a:cubicBezTo>
                    <a:pt x="211" y="363"/>
                    <a:pt x="211" y="363"/>
                    <a:pt x="211" y="363"/>
                  </a:cubicBezTo>
                  <a:cubicBezTo>
                    <a:pt x="211" y="439"/>
                    <a:pt x="211" y="439"/>
                    <a:pt x="211" y="439"/>
                  </a:cubicBezTo>
                  <a:cubicBezTo>
                    <a:pt x="211" y="443"/>
                    <a:pt x="215" y="447"/>
                    <a:pt x="219" y="447"/>
                  </a:cubicBezTo>
                  <a:cubicBezTo>
                    <a:pt x="223" y="447"/>
                    <a:pt x="227" y="443"/>
                    <a:pt x="227" y="439"/>
                  </a:cubicBezTo>
                  <a:cubicBezTo>
                    <a:pt x="227" y="80"/>
                    <a:pt x="227" y="80"/>
                    <a:pt x="227" y="80"/>
                  </a:cubicBezTo>
                  <a:cubicBezTo>
                    <a:pt x="227" y="69"/>
                    <a:pt x="218" y="60"/>
                    <a:pt x="207" y="60"/>
                  </a:cubicBezTo>
                  <a:close/>
                  <a:moveTo>
                    <a:pt x="154" y="80"/>
                  </a:moveTo>
                  <a:cubicBezTo>
                    <a:pt x="154" y="78"/>
                    <a:pt x="156" y="76"/>
                    <a:pt x="158" y="76"/>
                  </a:cubicBezTo>
                  <a:cubicBezTo>
                    <a:pt x="198" y="76"/>
                    <a:pt x="198" y="76"/>
                    <a:pt x="198" y="76"/>
                  </a:cubicBezTo>
                  <a:cubicBezTo>
                    <a:pt x="154" y="120"/>
                    <a:pt x="154" y="120"/>
                    <a:pt x="154" y="120"/>
                  </a:cubicBezTo>
                  <a:lnTo>
                    <a:pt x="154" y="80"/>
                  </a:lnTo>
                  <a:close/>
                  <a:moveTo>
                    <a:pt x="154" y="155"/>
                  </a:moveTo>
                  <a:cubicBezTo>
                    <a:pt x="207" y="207"/>
                    <a:pt x="207" y="207"/>
                    <a:pt x="207" y="207"/>
                  </a:cubicBezTo>
                  <a:cubicBezTo>
                    <a:pt x="154" y="260"/>
                    <a:pt x="154" y="260"/>
                    <a:pt x="154" y="260"/>
                  </a:cubicBezTo>
                  <a:lnTo>
                    <a:pt x="154" y="155"/>
                  </a:lnTo>
                  <a:close/>
                  <a:moveTo>
                    <a:pt x="154" y="397"/>
                  </a:moveTo>
                  <a:cubicBezTo>
                    <a:pt x="154" y="294"/>
                    <a:pt x="154" y="294"/>
                    <a:pt x="154" y="294"/>
                  </a:cubicBezTo>
                  <a:cubicBezTo>
                    <a:pt x="206" y="346"/>
                    <a:pt x="206" y="346"/>
                    <a:pt x="206" y="346"/>
                  </a:cubicBezTo>
                  <a:lnTo>
                    <a:pt x="154" y="397"/>
                  </a:lnTo>
                  <a:close/>
                  <a:moveTo>
                    <a:pt x="211" y="328"/>
                  </a:moveTo>
                  <a:cubicBezTo>
                    <a:pt x="160" y="277"/>
                    <a:pt x="160" y="277"/>
                    <a:pt x="160" y="277"/>
                  </a:cubicBezTo>
                  <a:cubicBezTo>
                    <a:pt x="211" y="226"/>
                    <a:pt x="211" y="226"/>
                    <a:pt x="211" y="226"/>
                  </a:cubicBezTo>
                  <a:lnTo>
                    <a:pt x="211" y="328"/>
                  </a:lnTo>
                  <a:close/>
                  <a:moveTo>
                    <a:pt x="211" y="189"/>
                  </a:moveTo>
                  <a:cubicBezTo>
                    <a:pt x="159" y="137"/>
                    <a:pt x="159" y="137"/>
                    <a:pt x="159" y="137"/>
                  </a:cubicBezTo>
                  <a:cubicBezTo>
                    <a:pt x="211" y="86"/>
                    <a:pt x="211" y="86"/>
                    <a:pt x="211" y="86"/>
                  </a:cubicBezTo>
                  <a:lnTo>
                    <a:pt x="211" y="189"/>
                  </a:lnTo>
                  <a:close/>
                  <a:moveTo>
                    <a:pt x="107" y="58"/>
                  </a:moveTo>
                  <a:cubicBezTo>
                    <a:pt x="103" y="58"/>
                    <a:pt x="99" y="62"/>
                    <a:pt x="99" y="66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8"/>
                    <a:pt x="103" y="152"/>
                    <a:pt x="107" y="152"/>
                  </a:cubicBezTo>
                  <a:cubicBezTo>
                    <a:pt x="111" y="152"/>
                    <a:pt x="115" y="148"/>
                    <a:pt x="115" y="144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1" y="58"/>
                    <a:pt x="107" y="58"/>
                  </a:cubicBezTo>
                  <a:close/>
                  <a:moveTo>
                    <a:pt x="320" y="28"/>
                  </a:moveTo>
                  <a:cubicBezTo>
                    <a:pt x="322" y="29"/>
                    <a:pt x="323" y="31"/>
                    <a:pt x="324" y="33"/>
                  </a:cubicBezTo>
                  <a:cubicBezTo>
                    <a:pt x="327" y="36"/>
                    <a:pt x="332" y="37"/>
                    <a:pt x="335" y="35"/>
                  </a:cubicBezTo>
                  <a:cubicBezTo>
                    <a:pt x="339" y="32"/>
                    <a:pt x="340" y="27"/>
                    <a:pt x="337" y="23"/>
                  </a:cubicBezTo>
                  <a:cubicBezTo>
                    <a:pt x="336" y="22"/>
                    <a:pt x="335" y="20"/>
                    <a:pt x="333" y="18"/>
                  </a:cubicBezTo>
                  <a:cubicBezTo>
                    <a:pt x="329" y="13"/>
                    <a:pt x="325" y="8"/>
                    <a:pt x="320" y="3"/>
                  </a:cubicBezTo>
                  <a:cubicBezTo>
                    <a:pt x="317" y="0"/>
                    <a:pt x="312" y="0"/>
                    <a:pt x="309" y="3"/>
                  </a:cubicBezTo>
                  <a:cubicBezTo>
                    <a:pt x="307" y="4"/>
                    <a:pt x="306" y="7"/>
                    <a:pt x="306" y="9"/>
                  </a:cubicBezTo>
                  <a:cubicBezTo>
                    <a:pt x="306" y="11"/>
                    <a:pt x="307" y="13"/>
                    <a:pt x="309" y="14"/>
                  </a:cubicBezTo>
                  <a:cubicBezTo>
                    <a:pt x="313" y="18"/>
                    <a:pt x="317" y="23"/>
                    <a:pt x="320" y="28"/>
                  </a:cubicBezTo>
                  <a:close/>
                  <a:moveTo>
                    <a:pt x="257" y="59"/>
                  </a:moveTo>
                  <a:cubicBezTo>
                    <a:pt x="252" y="59"/>
                    <a:pt x="249" y="63"/>
                    <a:pt x="249" y="67"/>
                  </a:cubicBezTo>
                  <a:cubicBezTo>
                    <a:pt x="249" y="145"/>
                    <a:pt x="249" y="145"/>
                    <a:pt x="249" y="145"/>
                  </a:cubicBezTo>
                  <a:cubicBezTo>
                    <a:pt x="249" y="149"/>
                    <a:pt x="252" y="153"/>
                    <a:pt x="257" y="153"/>
                  </a:cubicBezTo>
                  <a:cubicBezTo>
                    <a:pt x="261" y="153"/>
                    <a:pt x="265" y="149"/>
                    <a:pt x="265" y="145"/>
                  </a:cubicBezTo>
                  <a:cubicBezTo>
                    <a:pt x="265" y="67"/>
                    <a:pt x="265" y="67"/>
                    <a:pt x="265" y="67"/>
                  </a:cubicBezTo>
                  <a:cubicBezTo>
                    <a:pt x="265" y="63"/>
                    <a:pt x="261" y="59"/>
                    <a:pt x="257" y="59"/>
                  </a:cubicBezTo>
                  <a:close/>
                  <a:moveTo>
                    <a:pt x="291" y="32"/>
                  </a:moveTo>
                  <a:cubicBezTo>
                    <a:pt x="288" y="29"/>
                    <a:pt x="283" y="29"/>
                    <a:pt x="279" y="32"/>
                  </a:cubicBezTo>
                  <a:cubicBezTo>
                    <a:pt x="278" y="34"/>
                    <a:pt x="277" y="36"/>
                    <a:pt x="277" y="38"/>
                  </a:cubicBezTo>
                  <a:cubicBezTo>
                    <a:pt x="277" y="40"/>
                    <a:pt x="278" y="42"/>
                    <a:pt x="279" y="44"/>
                  </a:cubicBezTo>
                  <a:cubicBezTo>
                    <a:pt x="297" y="61"/>
                    <a:pt x="305" y="83"/>
                    <a:pt x="305" y="106"/>
                  </a:cubicBezTo>
                  <a:cubicBezTo>
                    <a:pt x="305" y="128"/>
                    <a:pt x="297" y="151"/>
                    <a:pt x="279" y="168"/>
                  </a:cubicBezTo>
                  <a:cubicBezTo>
                    <a:pt x="279" y="168"/>
                    <a:pt x="279" y="168"/>
                    <a:pt x="279" y="168"/>
                  </a:cubicBezTo>
                  <a:cubicBezTo>
                    <a:pt x="276" y="171"/>
                    <a:pt x="276" y="176"/>
                    <a:pt x="279" y="179"/>
                  </a:cubicBezTo>
                  <a:cubicBezTo>
                    <a:pt x="283" y="182"/>
                    <a:pt x="288" y="182"/>
                    <a:pt x="291" y="179"/>
                  </a:cubicBezTo>
                  <a:cubicBezTo>
                    <a:pt x="311" y="159"/>
                    <a:pt x="321" y="132"/>
                    <a:pt x="321" y="106"/>
                  </a:cubicBezTo>
                  <a:cubicBezTo>
                    <a:pt x="321" y="79"/>
                    <a:pt x="311" y="53"/>
                    <a:pt x="291" y="32"/>
                  </a:cubicBezTo>
                  <a:close/>
                  <a:moveTo>
                    <a:pt x="353" y="53"/>
                  </a:moveTo>
                  <a:cubicBezTo>
                    <a:pt x="351" y="49"/>
                    <a:pt x="347" y="47"/>
                    <a:pt x="343" y="49"/>
                  </a:cubicBezTo>
                  <a:cubicBezTo>
                    <a:pt x="338" y="50"/>
                    <a:pt x="336" y="55"/>
                    <a:pt x="338" y="59"/>
                  </a:cubicBezTo>
                  <a:cubicBezTo>
                    <a:pt x="344" y="74"/>
                    <a:pt x="347" y="90"/>
                    <a:pt x="347" y="106"/>
                  </a:cubicBezTo>
                  <a:cubicBezTo>
                    <a:pt x="347" y="140"/>
                    <a:pt x="333" y="173"/>
                    <a:pt x="309" y="197"/>
                  </a:cubicBezTo>
                  <a:cubicBezTo>
                    <a:pt x="307" y="199"/>
                    <a:pt x="306" y="201"/>
                    <a:pt x="306" y="203"/>
                  </a:cubicBezTo>
                  <a:cubicBezTo>
                    <a:pt x="306" y="205"/>
                    <a:pt x="307" y="207"/>
                    <a:pt x="309" y="209"/>
                  </a:cubicBezTo>
                  <a:cubicBezTo>
                    <a:pt x="312" y="212"/>
                    <a:pt x="317" y="212"/>
                    <a:pt x="320" y="209"/>
                  </a:cubicBezTo>
                  <a:cubicBezTo>
                    <a:pt x="348" y="181"/>
                    <a:pt x="363" y="145"/>
                    <a:pt x="363" y="106"/>
                  </a:cubicBezTo>
                  <a:cubicBezTo>
                    <a:pt x="363" y="88"/>
                    <a:pt x="359" y="70"/>
                    <a:pt x="353" y="53"/>
                  </a:cubicBezTo>
                  <a:close/>
                </a:path>
              </a:pathLst>
            </a:custGeom>
            <a:solidFill>
              <a:srgbClr val="0028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61D9259-1361-44B9-80E2-94CFEC1FF5F3}"/>
              </a:ext>
            </a:extLst>
          </p:cNvPr>
          <p:cNvCxnSpPr>
            <a:cxnSpLocks/>
            <a:endCxn id="10" idx="3"/>
          </p:cNvCxnSpPr>
          <p:nvPr/>
        </p:nvCxnSpPr>
        <p:spPr bwMode="auto">
          <a:xfrm flipH="1">
            <a:off x="5038491" y="4066112"/>
            <a:ext cx="754828" cy="3495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87D43FA-A712-426A-8F7F-712BAD789538}"/>
              </a:ext>
            </a:extLst>
          </p:cNvPr>
          <p:cNvSpPr txBox="1"/>
          <p:nvPr/>
        </p:nvSpPr>
        <p:spPr bwMode="auto">
          <a:xfrm>
            <a:off x="5973158" y="3646209"/>
            <a:ext cx="1056821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Other technology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C1E755-E9BB-4176-BB84-5193B10772B3}"/>
              </a:ext>
            </a:extLst>
          </p:cNvPr>
          <p:cNvSpPr txBox="1"/>
          <p:nvPr/>
        </p:nvSpPr>
        <p:spPr bwMode="auto">
          <a:xfrm>
            <a:off x="8196572" y="2722184"/>
            <a:ext cx="2291916" cy="5960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802.11ax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70DE3C9-6C5D-4776-9296-16245B3FFE4A}"/>
              </a:ext>
            </a:extLst>
          </p:cNvPr>
          <p:cNvCxnSpPr>
            <a:cxnSpLocks/>
          </p:cNvCxnSpPr>
          <p:nvPr/>
        </p:nvCxnSpPr>
        <p:spPr bwMode="auto">
          <a:xfrm flipH="1">
            <a:off x="4547512" y="4417810"/>
            <a:ext cx="513476" cy="2482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BF4318D-039F-4746-B57F-E11CB3A330D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4037" y="4670499"/>
            <a:ext cx="758073" cy="3544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816AF0D-D22E-468C-9840-CE4383A0939D}"/>
              </a:ext>
            </a:extLst>
          </p:cNvPr>
          <p:cNvSpPr txBox="1"/>
          <p:nvPr/>
        </p:nvSpPr>
        <p:spPr bwMode="auto">
          <a:xfrm>
            <a:off x="3941298" y="4885249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-82 dBm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BAFC51-F5B2-45CD-A664-0B8683E5E71B}"/>
              </a:ext>
            </a:extLst>
          </p:cNvPr>
          <p:cNvSpPr txBox="1"/>
          <p:nvPr/>
        </p:nvSpPr>
        <p:spPr bwMode="auto">
          <a:xfrm>
            <a:off x="5128410" y="4275950"/>
            <a:ext cx="754828" cy="3109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2000" tIns="36000" rIns="73152" bIns="36576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>
              <a:buClr>
                <a:schemeClr val="tx1"/>
              </a:buClr>
            </a:pPr>
            <a:r>
              <a:rPr lang="en-US" sz="1200" dirty="0">
                <a:solidFill>
                  <a:schemeClr val="tx1"/>
                </a:solidFill>
              </a:rPr>
              <a:t>-62 dBm</a:t>
            </a:r>
          </a:p>
        </p:txBody>
      </p:sp>
    </p:spTree>
    <p:extLst>
      <p:ext uri="{BB962C8B-B14F-4D97-AF65-F5344CB8AC3E}">
        <p14:creationId xmlns:p14="http://schemas.microsoft.com/office/powerpoint/2010/main" val="1725118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734343"/>
          </a:xfrm>
        </p:spPr>
        <p:txBody>
          <a:bodyPr/>
          <a:lstStyle/>
          <a:p>
            <a:r>
              <a:rPr lang="en-GB" dirty="0"/>
              <a:t>Sensing Threshold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12776"/>
            <a:ext cx="10475383" cy="49405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Sensing threshold determines the level of spatial reuse by determining the level at which a node defers to another node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Trade-off between reuse (proportional to channel access opportunities) and SINR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appropriate level of the sensing threshold to maximize system performance depends 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Deployment density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Radio environment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Indoor residential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Indoor office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Outdoor urban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Outdoor suburban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appropriate level sensing threshold should NOT depend on the characteristics of neighboring nodes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Own or other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Own or other technology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697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BF971-2D02-41EB-99B7-EF961E08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Threshold for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634A-EC96-44C3-87EB-3C7F20BE4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A solution that satisfies the clear need for adaptation of sensing thresholds in the real world without violation of regulations is needed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single common maximum energy detection threshold between all nodes and technologies is the only solution that is viable and future proof (addressed further in companion document)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better alignment of different technologies in greenfield 6 GHz unlicensed spectrum, setting different sensing thresholds for different types of neighboring nodes is NOT the right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a particular technology or network implements different sensing thresholds to different types of nodes, the maximum sensing threshold used should be identical for all nodes and technologies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4014-8816-4430-B55C-B922A013D8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21C73-FF65-4F82-A8D0-BCD95B5C87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10F02A-10B0-4FE2-9085-F572CC69FB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62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AB101-1D9B-48AE-BC87-782483B8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22428"/>
          </a:xfrm>
        </p:spPr>
        <p:txBody>
          <a:bodyPr/>
          <a:lstStyle/>
          <a:p>
            <a:r>
              <a:rPr lang="en-US" dirty="0"/>
              <a:t>Adjacent Channel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90425-20BC-4AAD-BF10-2804BB7B0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1303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Adjacent channel leakage ratio is an important requirement for good coexistence of nodes operating in adjacent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3GPP standards require ~9 dB (35 dB vs. 26.3 dB) additional protection compared to IEEE 802.11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48F95-AF94-4605-8A82-A02CE6CDE6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99B77-1BA6-43B4-BFF0-1741C9F9B5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Sorour Falahati,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23E3E8-0931-41E9-AA2F-72145552BC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2019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EFD04D-67F8-4300-ABAE-EE03B352E281}"/>
              </a:ext>
            </a:extLst>
          </p:cNvPr>
          <p:cNvCxnSpPr/>
          <p:nvPr/>
        </p:nvCxnSpPr>
        <p:spPr bwMode="auto">
          <a:xfrm>
            <a:off x="2135559" y="6107559"/>
            <a:ext cx="84350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5D0C2D-F579-4CD3-A3B2-BA2B600A68A4}"/>
              </a:ext>
            </a:extLst>
          </p:cNvPr>
          <p:cNvCxnSpPr/>
          <p:nvPr/>
        </p:nvCxnSpPr>
        <p:spPr bwMode="auto">
          <a:xfrm>
            <a:off x="5793318" y="5963543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2B2D24-E9C9-40F0-B11F-C204C7BBC823}"/>
              </a:ext>
            </a:extLst>
          </p:cNvPr>
          <p:cNvGrpSpPr/>
          <p:nvPr/>
        </p:nvGrpSpPr>
        <p:grpSpPr>
          <a:xfrm>
            <a:off x="2999656" y="3789039"/>
            <a:ext cx="5514735" cy="1961127"/>
            <a:chOff x="2999656" y="3789039"/>
            <a:chExt cx="5514735" cy="187220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B3CC3E8-87A2-4E17-8A32-C24A46F1E3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43872" y="3789039"/>
              <a:ext cx="162630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92D335-B468-472F-B127-5A64B80689EF}"/>
                </a:ext>
              </a:extLst>
            </p:cNvPr>
            <p:cNvGrpSpPr/>
            <p:nvPr/>
          </p:nvGrpSpPr>
          <p:grpSpPr>
            <a:xfrm>
              <a:off x="2999656" y="3797425"/>
              <a:ext cx="1944216" cy="1863823"/>
              <a:chOff x="2999656" y="3797425"/>
              <a:chExt cx="1944216" cy="1863823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F5711976-2490-4B64-95A4-D64F4C96F26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799856" y="3797425"/>
                <a:ext cx="144016" cy="99972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84E9877-2281-4582-8A2A-737625ABA9A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223792" y="4797153"/>
                <a:ext cx="573537" cy="18057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79C3B232-D9AD-44BC-BCB3-5DE393ADF6B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428981" y="4966983"/>
                <a:ext cx="792284" cy="69426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101D21D9-ADD2-429A-A5AD-BDA282AC6E1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99656" y="5651576"/>
                <a:ext cx="42932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08E3DEE-6E89-4289-8257-4557CAEFB457}"/>
                </a:ext>
              </a:extLst>
            </p:cNvPr>
            <p:cNvGrpSpPr/>
            <p:nvPr/>
          </p:nvGrpSpPr>
          <p:grpSpPr>
            <a:xfrm flipH="1">
              <a:off x="6570175" y="3797425"/>
              <a:ext cx="1944216" cy="1863823"/>
              <a:chOff x="2999656" y="3797425"/>
              <a:chExt cx="1944216" cy="1863823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AB3054F-AFE7-45FF-9C4A-FD2028B1322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799856" y="3797425"/>
                <a:ext cx="144016" cy="99972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8758BF11-B91E-43EC-84C5-E50DFB867CE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223792" y="4797153"/>
                <a:ext cx="573537" cy="180578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931798A-15B2-496D-AE2C-50E527921DF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428981" y="4966983"/>
                <a:ext cx="792284" cy="694265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0C4779D-CCF8-4FFD-BFE4-082E2B1F53F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99656" y="5651576"/>
                <a:ext cx="429325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329DF81-C176-4CFC-BBCB-ED67F3BAD02C}"/>
              </a:ext>
            </a:extLst>
          </p:cNvPr>
          <p:cNvCxnSpPr>
            <a:cxnSpLocks/>
          </p:cNvCxnSpPr>
          <p:nvPr/>
        </p:nvCxnSpPr>
        <p:spPr bwMode="auto">
          <a:xfrm>
            <a:off x="6741545" y="3797425"/>
            <a:ext cx="162630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A8C6046-8231-4E7B-8DEB-4F3CF195252C}"/>
              </a:ext>
            </a:extLst>
          </p:cNvPr>
          <p:cNvGrpSpPr/>
          <p:nvPr/>
        </p:nvGrpSpPr>
        <p:grpSpPr>
          <a:xfrm>
            <a:off x="4328645" y="3805811"/>
            <a:ext cx="2412900" cy="1927445"/>
            <a:chOff x="4328645" y="3805811"/>
            <a:chExt cx="2412900" cy="1927445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AB55B2B-CB39-4EAE-8D04-0B53B214DC0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5F9053B3-7100-4699-A935-CD3ED4E1F5D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CE2BF22-B281-46B3-A0C7-5C08BB799DA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179F16D-BA46-454A-B3E5-DE38E963BB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1334463-A3C3-46A0-A541-D0D02ABF69F3}"/>
              </a:ext>
            </a:extLst>
          </p:cNvPr>
          <p:cNvCxnSpPr/>
          <p:nvPr/>
        </p:nvCxnSpPr>
        <p:spPr bwMode="auto">
          <a:xfrm>
            <a:off x="7680176" y="5963543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A0B8301-966D-44B4-8D48-E5BD60E39AFD}"/>
              </a:ext>
            </a:extLst>
          </p:cNvPr>
          <p:cNvCxnSpPr>
            <a:cxnSpLocks/>
          </p:cNvCxnSpPr>
          <p:nvPr/>
        </p:nvCxnSpPr>
        <p:spPr bwMode="auto">
          <a:xfrm flipV="1">
            <a:off x="6642183" y="3645024"/>
            <a:ext cx="27354" cy="246253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478DE9C-70CD-4E82-86C0-A561D7A50173}"/>
              </a:ext>
            </a:extLst>
          </p:cNvPr>
          <p:cNvCxnSpPr>
            <a:cxnSpLocks/>
          </p:cNvCxnSpPr>
          <p:nvPr/>
        </p:nvCxnSpPr>
        <p:spPr bwMode="auto">
          <a:xfrm flipV="1">
            <a:off x="8439856" y="3645024"/>
            <a:ext cx="15231" cy="24822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065A42B-CA25-4194-A340-C19B688A644D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7214" y="3645024"/>
            <a:ext cx="14650" cy="248226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DF87544E-90C4-47D7-9FF0-9350E6DC3162}"/>
              </a:ext>
            </a:extLst>
          </p:cNvPr>
          <p:cNvSpPr txBox="1"/>
          <p:nvPr/>
        </p:nvSpPr>
        <p:spPr>
          <a:xfrm>
            <a:off x="5210440" y="3316028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Carrier 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64E3C3-B919-4954-AFA0-034386D2EB6C}"/>
              </a:ext>
            </a:extLst>
          </p:cNvPr>
          <p:cNvSpPr txBox="1"/>
          <p:nvPr/>
        </p:nvSpPr>
        <p:spPr>
          <a:xfrm>
            <a:off x="7010640" y="3333790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Carrier 2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C4FBE82-89A7-4462-813B-00975F9F9E61}"/>
              </a:ext>
            </a:extLst>
          </p:cNvPr>
          <p:cNvCxnSpPr>
            <a:cxnSpLocks/>
          </p:cNvCxnSpPr>
          <p:nvPr/>
        </p:nvCxnSpPr>
        <p:spPr bwMode="auto">
          <a:xfrm>
            <a:off x="6735441" y="3803840"/>
            <a:ext cx="162630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F8F1EC3-D3D9-4CA9-8649-5C33B87E5F5D}"/>
              </a:ext>
            </a:extLst>
          </p:cNvPr>
          <p:cNvCxnSpPr/>
          <p:nvPr/>
        </p:nvCxnSpPr>
        <p:spPr bwMode="auto">
          <a:xfrm flipV="1">
            <a:off x="2135559" y="3429000"/>
            <a:ext cx="0" cy="26785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C342398E-1DE0-429E-98C0-7AC07230EA52}"/>
              </a:ext>
            </a:extLst>
          </p:cNvPr>
          <p:cNvSpPr txBox="1"/>
          <p:nvPr/>
        </p:nvSpPr>
        <p:spPr>
          <a:xfrm>
            <a:off x="422975" y="3527103"/>
            <a:ext cx="1699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Power spectral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density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5E9F7BCD-CB1A-4C6E-8D39-E626D953C3E2}"/>
              </a:ext>
            </a:extLst>
          </p:cNvPr>
          <p:cNvGrpSpPr/>
          <p:nvPr/>
        </p:nvGrpSpPr>
        <p:grpSpPr>
          <a:xfrm flipH="1">
            <a:off x="8363620" y="3789040"/>
            <a:ext cx="2412900" cy="1927445"/>
            <a:chOff x="4328645" y="3805811"/>
            <a:chExt cx="2412900" cy="1927445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4CE366D-70CF-46F8-B8C1-7A8718A3944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358B895-C3E8-4F30-9E6A-4D63973ACD4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DA136015-5C8E-4CA4-B1D9-FF623A27CF9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A42FE49-A2D1-408B-8417-9B50CBD96A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1B4CCC7A-C07A-4E35-A3FC-248ADD2D6F32}"/>
              </a:ext>
            </a:extLst>
          </p:cNvPr>
          <p:cNvGrpSpPr/>
          <p:nvPr/>
        </p:nvGrpSpPr>
        <p:grpSpPr>
          <a:xfrm flipH="1">
            <a:off x="8367848" y="3803101"/>
            <a:ext cx="2412900" cy="2216737"/>
            <a:chOff x="4328645" y="3805811"/>
            <a:chExt cx="2412900" cy="1927445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C4FF8A7-5A06-43AC-899A-3B25BE2A89B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78CB799E-61A0-4D97-800A-3E6FA90C3B1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4E2A590-A8D6-4967-8C2C-DC333C873FF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7FD6BFFA-8E9A-4703-88CE-BA7619C081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39FDC13F-6DBF-49BB-A78A-ADD757EBBB20}"/>
              </a:ext>
            </a:extLst>
          </p:cNvPr>
          <p:cNvGrpSpPr/>
          <p:nvPr/>
        </p:nvGrpSpPr>
        <p:grpSpPr>
          <a:xfrm>
            <a:off x="4331172" y="3812968"/>
            <a:ext cx="2412900" cy="2206877"/>
            <a:chOff x="4328645" y="3805811"/>
            <a:chExt cx="2412900" cy="1927445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0CE893D-5891-436A-9AB3-95BE7FD84A4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597529" y="3805811"/>
              <a:ext cx="144016" cy="99972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9B1AB58E-5758-4988-895B-1FFAA7DC638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70200" y="4805539"/>
              <a:ext cx="824803" cy="236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07E397F-E15C-4AE3-A431-943C2C12634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851542" y="5038990"/>
              <a:ext cx="929666" cy="6942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0F018374-17EF-4A0A-9F5E-634B7C1091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328645" y="5733256"/>
              <a:ext cx="54321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1338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166a696-7b5b-4ccd-9f0c-ffde0cceec81">5NUHHDQN7SK2-1476151046-51996</_dlc_DocId>
    <_dlc_DocIdUrl xmlns="f166a696-7b5b-4ccd-9f0c-ffde0cceec81">
      <Url>https://ericsson.sharepoint.com/sites/star/_layouts/15/DocIdRedir.aspx?ID=5NUHHDQN7SK2-1476151046-51996</Url>
      <Description>5NUHHDQN7SK2-1476151046-51996</Description>
    </_dlc_DocIdUrl>
    <TaxCatchAll xmlns="d8762117-8292-4133-b1c7-eab5c6487cfd"/>
    <_dlc_DocIdPersistId xmlns="f166a696-7b5b-4ccd-9f0c-ffde0cceec81" xsi:nil="true"/>
    <Prepared. xmlns="611109f9-ed58-4498-a270-1fb2086a5321" xsi:nil="true"/>
    <_Flow_SignoffStatus xmlns="611109f9-ed58-4498-a270-1fb2086a5321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Issue_x0020_in_x0020_OI_x0020_list_x0020__x0028_Y_x002f_N_x0029_ xmlns="611109f9-ed58-4498-a270-1fb2086a5321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EriCOLLDate. xmlns="611109f9-ed58-4498-a270-1fb2086a5321" xsi:nil="true"/>
    <TaxCatchAllLabel xmlns="d8762117-8292-4133-b1c7-eab5c6487cfd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AbstractOrSummary. xmlns="611109f9-ed58-4498-a270-1fb2086a5321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F5862E332FC6CE449700A00A9FC83FBA" ma:contentTypeVersion="57" ma:contentTypeDescription="EriCOLL Document Content Type" ma:contentTypeScope="" ma:versionID="739d2f636e39e9a551bf355cfcc6c808">
  <xsd:schema xmlns:xsd="http://www.w3.org/2001/XMLSchema" xmlns:xs="http://www.w3.org/2001/XMLSchema" xmlns:p="http://schemas.microsoft.com/office/2006/metadata/properties" xmlns:ns2="611109f9-ed58-4498-a270-1fb2086a5321" xmlns:ns3="d8762117-8292-4133-b1c7-eab5c6487cfd" xmlns:ns4="f166a696-7b5b-4ccd-9f0c-ffde0cceec81" xmlns:ns5="http://schemas.microsoft.com/sharepoint/v4" targetNamespace="http://schemas.microsoft.com/office/2006/metadata/properties" ma:root="true" ma:fieldsID="1e35b163101ff499a3341865be97ef98" ns2:_="" ns3:_="" ns4:_="" ns5:_="">
    <xsd:import namespace="611109f9-ed58-4498-a270-1fb2086a5321"/>
    <xsd:import namespace="d8762117-8292-4133-b1c7-eab5c6487cfd"/>
    <xsd:import namespace="f166a696-7b5b-4ccd-9f0c-ffde0cceec8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4:SharedWithUsers" minOccurs="0"/>
                <xsd:element ref="ns4:SharedWithDetails" minOccurs="0"/>
                <xsd:element ref="ns2:MediaServiceAutoTags" minOccurs="0"/>
                <xsd:element ref="ns2:MediaServiceOCR" minOccurs="0"/>
                <xsd:element ref="ns5:IconOverlay" minOccurs="0"/>
                <xsd:element ref="ns2:Issue_x0020_in_x0020_OI_x0020_list_x0020__x0028_Y_x002f_N_x0029_" minOccurs="0"/>
                <xsd:element ref="ns2:MediaServiceDateTaken" minOccurs="0"/>
                <xsd:element ref="ns2:_Flow_SignoffStatu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109f9-ed58-4498-a270-1fb2086a5321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8" nillable="true" ma:displayName="MediaServiceAutoTags" ma:internalName="MediaServiceAutoTags" ma:readOnly="true">
      <xsd:simpleType>
        <xsd:restriction base="dms:Text"/>
      </xsd:simpleType>
    </xsd:element>
    <xsd:element name="MediaServiceOCR" ma:index="3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Issue_x0020_in_x0020_OI_x0020_list_x0020__x0028_Y_x002f_N_x0029_" ma:index="41" nillable="true" ma:displayName="Issue in OI list (Y/N)" ma:description="Does the contribution correspond to an issue in the OI list? Helps identify contributions which do not have an issue in the OI list." ma:internalName="Issue_x0020_in_x0020_OI_x0020_list_x0020__x0028_Y_x002f_N_x0029_">
      <xsd:simpleType>
        <xsd:restriction base="dms:Text">
          <xsd:maxLength value="255"/>
        </xsd:restriction>
      </xsd:simpleType>
    </xsd:element>
    <xsd:element name="MediaServiceDateTaken" ma:index="42" nillable="true" ma:displayName="MediaServiceDateTaken" ma:hidden="true" ma:internalName="MediaServiceDateTaken" ma:readOnly="true">
      <xsd:simpleType>
        <xsd:restriction base="dms:Text"/>
      </xsd:simpleType>
    </xsd:element>
    <xsd:element name="_Flow_SignoffStatus" ma:index="43" nillable="true" ma:displayName="Sign-off status" ma:internalName="_x0024_Resources_x003a_core_x002c_Signoff_Status_x003b_">
      <xsd:simpleType>
        <xsd:restriction base="dms:Text"/>
      </xsd:simpleType>
    </xsd:element>
    <xsd:element name="MediaServiceLocation" ma:index="44" nillable="true" ma:displayName="Location" ma:internalName="MediaServiceLocation" ma:readOnly="true">
      <xsd:simpleType>
        <xsd:restriction base="dms:Text"/>
      </xsd:simpleType>
    </xsd:element>
    <xsd:element name="MediaServiceGenerationTime" ma:index="4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aceeda6b-0e6c-473f-93a8-7abecb62a60f}" ma:internalName="TaxCatchAll" ma:readOnly="false" ma:showField="CatchAllData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aceeda6b-0e6c-473f-93a8-7abecb62a60f}" ma:internalName="TaxCatchAllLabel" ma:readOnly="false" ma:showField="CatchAllDataLabel" ma:web="f166a696-7b5b-4ccd-9f0c-ffde0cceec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6a696-7b5b-4ccd-9f0c-ffde0cceec81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SharedWithUsers" ma:index="3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37C640-0D2F-4205-A079-BA18AE9E872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9C077DC-E9F7-4B60-9F27-41685712D2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00125-5487-4918-9850-75B8F39FB246}">
  <ds:schemaRefs>
    <ds:schemaRef ds:uri="611109f9-ed58-4498-a270-1fb2086a5321"/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166a696-7b5b-4ccd-9f0c-ffde0cceec81"/>
    <ds:schemaRef ds:uri="http://purl.org/dc/elements/1.1/"/>
    <ds:schemaRef ds:uri="http://schemas.microsoft.com/office/2006/metadata/properties"/>
    <ds:schemaRef ds:uri="d8762117-8292-4133-b1c7-eab5c6487cfd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A7C99B72-A30D-4E3A-9941-7134EDA73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1109f9-ed58-4498-a270-1fb2086a5321"/>
    <ds:schemaRef ds:uri="d8762117-8292-4133-b1c7-eab5c6487cfd"/>
    <ds:schemaRef ds:uri="f166a696-7b5b-4ccd-9f0c-ffde0cceec8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773</Words>
  <Application>Microsoft Macintosh PowerPoint</Application>
  <PresentationFormat>Breitbild</PresentationFormat>
  <Paragraphs>140</Paragraphs>
  <Slides>11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Ericsson Hilda</vt:lpstr>
      <vt:lpstr>Times New Roman</vt:lpstr>
      <vt:lpstr>Office</vt:lpstr>
      <vt:lpstr>Document</vt:lpstr>
      <vt:lpstr>Coexistence Mechanisms</vt:lpstr>
      <vt:lpstr>Coexistence Mechanisms</vt:lpstr>
      <vt:lpstr>Sensing Threshold</vt:lpstr>
      <vt:lpstr>Sensing Threshold</vt:lpstr>
      <vt:lpstr>Sensing Threshold</vt:lpstr>
      <vt:lpstr>Sensing Threshold</vt:lpstr>
      <vt:lpstr>Sensing Threshold</vt:lpstr>
      <vt:lpstr>Sensing Threshold for 6 GHz</vt:lpstr>
      <vt:lpstr>Adjacent Channel Protection</vt:lpstr>
      <vt:lpstr>Adjacent Channel Protection with Wideband Carriers</vt:lpstr>
      <vt:lpstr>Adjacent Channel Protection with Wideband Carriers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Ericsson</dc:creator>
  <cp:lastModifiedBy>Ericsson</cp:lastModifiedBy>
  <cp:revision>215</cp:revision>
  <cp:lastPrinted>1601-01-01T00:00:00Z</cp:lastPrinted>
  <dcterms:created xsi:type="dcterms:W3CDTF">2019-06-27T10:47:58Z</dcterms:created>
  <dcterms:modified xsi:type="dcterms:W3CDTF">2019-07-01T20:49:57Z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0x010100C5F30C9B16E14C8EACE5F2CC7B7AC7F400F5862E332FC6CE449700A00A9FC83FBA</vt:lpwstr>
  </property>
  <property fmtid="{D5CDD505-2E9C-101B-9397-08002B2CF9AE}" pid="3" name="_dlc_DocIdItemGuid">
    <vt:lpwstr>8bc41a96-b5f3-435f-aa64-e07e3e82b64b</vt:lpwstr>
  </property>
  <property fmtid="{D5CDD505-2E9C-101B-9397-08002B2CF9AE}" pid="4" name="TaxKeyword">
    <vt:lpwstr/>
  </property>
  <property fmtid="{D5CDD505-2E9C-101B-9397-08002B2CF9AE}" pid="5" name="EriCOLLProjects">
    <vt:lpwstr/>
  </property>
  <property fmtid="{D5CDD505-2E9C-101B-9397-08002B2CF9AE}" pid="6" name="EriCOLLCategory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