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70" r:id="rId8"/>
    <p:sldId id="275" r:id="rId9"/>
    <p:sldId id="273" r:id="rId10"/>
    <p:sldId id="271" r:id="rId11"/>
    <p:sldId id="279" r:id="rId12"/>
    <p:sldId id="272" r:id="rId13"/>
    <p:sldId id="274" r:id="rId14"/>
    <p:sldId id="276" r:id="rId15"/>
    <p:sldId id="277" r:id="rId16"/>
    <p:sldId id="278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3" autoAdjust="0"/>
    <p:restoredTop sz="94660"/>
  </p:normalViewPr>
  <p:slideViewPr>
    <p:cSldViewPr>
      <p:cViewPr varScale="1">
        <p:scale>
          <a:sx n="128" d="100"/>
          <a:sy n="128" d="100"/>
        </p:scale>
        <p:origin x="38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802.11-19/1083r0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184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1083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Coexistence in 6 GHz License-exempt 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854249"/>
              </p:ext>
            </p:extLst>
          </p:nvPr>
        </p:nvGraphicFramePr>
        <p:xfrm>
          <a:off x="995363" y="2489200"/>
          <a:ext cx="10072819" cy="2307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62514" imgH="2403922" progId="Word.Document.8">
                  <p:embed/>
                </p:oleObj>
              </mc:Choice>
              <mc:Fallback>
                <p:oleObj name="Document" r:id="rId4" imgW="10462514" imgH="240392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89200"/>
                        <a:ext cx="10072819" cy="2307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621D-047D-4D6A-BDBC-0263BAF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Coexistence in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F7CBB-6082-4ABC-BE7E-61A70964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single common maximum energy detection threshold has the following advantages: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Fundamentally fair coexistence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It enables all nodes to be respected at the same energy level regardless of which technology they use.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Superior performance (addressed in companion document)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Simpler compliance verification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Flexible technology innovation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Each technology can develop preambles or other signals/protocols that provide benefits such as power saving, system performance improvements etc. without concerns on coexistence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Coexistence is decoupled from the use of preambles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ED threshold used in any network can be adapted to be below the common maximum threshold if it benefits system performance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Allows control of reuse within the network.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Threshold can always be raised to the common maximum threshold if and when needed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Energy detection is feasible at reasonably low levels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C6556F-FB0B-DD40-B92E-302D684DD6D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1BEAD3-A39A-924D-8527-497B3470C1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1087944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0AA0-0A8F-4F1E-A16C-02596D4AE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F1D1C-9D97-4615-B7DC-A412330B9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Regulatory framework should be simple, testable, technology neutral and be future proof to allow any new technologies to use the spectrum without the constraints of older technologies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with existing (e.g. fixed) services in the band is important to consider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Greenfield spectrum provides an excellent opportunity for truly fair coexistence between RLANs operating in the band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single common maximum energy detection threshold for all devices and technologies is crucial to ensure fairness and performance benefits for all users of unlicensed spectrum in 6 GHz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94EB6F-8B33-E54C-9201-328CE090922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F018F2-CC61-424B-9C52-6C70CD7EE2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72351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	IEEE EC-17-0064-00-00EC, Liaison Statement to 3GPP RAN/RAN1/RAN4 related to PD &amp; ED issues, 22 March 2017</a:t>
            </a:r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Sorour</a:t>
            </a:r>
            <a:r>
              <a:rPr lang="en-GB" dirty="0"/>
              <a:t> </a:t>
            </a:r>
            <a:r>
              <a:rPr lang="en-GB" dirty="0" err="1"/>
              <a:t>Falahati</a:t>
            </a:r>
            <a:r>
              <a:rPr lang="en-GB" dirty="0"/>
              <a:t>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9C36-66FF-4D98-B6F7-63273EEB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Unlicensed Spectrum -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5B969-ED19-4FA5-95BE-92B74E590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Same carrier can be accessed by multiple networks or operators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Networks and carriers can use different technologies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Not limited only to IEEE and 3GPP technologies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 restrictions on the operation mode of networks and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Networks can be managed or ad-hoc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IEEE networks are optimized for ad-hoc operation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3GPP networks are optimized for managed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8B7E4-8A8B-BE4A-8430-7E0B4883E9C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DCADE-3806-3D4F-93E6-13B9968C56D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77818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7AA0-756A-4AC1-992F-CF8DC11A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Regulations for unlicensed spectrum in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737C-D056-4C7A-958C-5E35D6FB5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Regulations should be simple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ETSI BRAN Harmonized Standard for 5 GHz includes technology specific exemptions and is too complex to build conformance tests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Better to focus on key aspects and avoid unnecessary complexity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Regulations should be testable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Simple regulations allow the key aspects to be tested and enforced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Reliance only on declaration of compliance to regulations undermines the effectiveness of the regulatory requirements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Regulations should be identical for all devices, networks and technologies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exceptions should be provided to any technology or device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863EAB-80B1-C141-82BA-AFC335D65C4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50AE51-B704-7B4E-8935-0EC29814DB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42190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D796-A317-4D3F-A5D0-6B8B68E6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Unlicensed spectrum in 6 GHz – Key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80479-1668-4606-ADB2-FEFD4D1C6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RLAN technologies already deployed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Opportunity for enhancing spectrum efficiency by using modern technology neutral coexistence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with incumbent services is critical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some form of AFC (automatic frequency coordination)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Discussions are ongoing in regulatory bodies on how this is to be achieved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range of spectrum made available for unlicensed operation is still under discussion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6.425 GHz to 7.125 GHz could be assigned as licensed spectrum in some regions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5.925 GHz to 6.425 GHz expected to be assigned as unlicensed spectrum in both US and Europe</a:t>
            </a:r>
          </a:p>
          <a:p>
            <a:pPr marL="7127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15C1BD9-FD96-A546-9161-5B738B38422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B25DADB-38C1-3D44-ACCE-CDF427FAB1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302317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716E-F3E5-4FDA-B9DE-341CCC21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7CDA7-CA99-49EF-B16B-4E59B35E3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with a large number of devices already deployed in 5 GHz was a key design constraint for LTE-LAA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design criterion adopted was to not harm a Wi-Fi network more than another Wi-Fi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design criterion was biased towards already deployed networks to ensure they were not affected was adopted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e.g., an LTE-LAA network with zero throughput would meet the criterion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access procedures aligned with IEEE 802.11 on most aspects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Such alignment was prioritized over optimizing the performance of 3GPP networks in many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F7EE9E-5B01-724A-A208-4FEAB570F69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3213DB-7D0C-804A-B1EB-78D7C5DE90A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047768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716E-F3E5-4FDA-B9DE-341CCC21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7CDA7-CA99-49EF-B16B-4E59B35E3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63031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Started from a clean slate with several fundamental aspects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LBT Protocol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Load based vs. Frame based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Frame based was an attractive choice due to frame structure of LTE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LBT types: Random back-off with a contention window of fixed size (cat. 3 LBT) vs. variable size with exponential </a:t>
            </a:r>
            <a:r>
              <a:rPr lang="en-US" sz="1600" dirty="0" err="1"/>
              <a:t>backoff</a:t>
            </a:r>
            <a:r>
              <a:rPr lang="en-US" sz="1600" dirty="0"/>
              <a:t> (cat. 4 LBT)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Cat. 3 LBT was better suited to the frame structure of LTE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Slot size: 9 µs vs. 20 µs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20 µs better suited for LTE with 1 </a:t>
            </a:r>
            <a:r>
              <a:rPr lang="en-US" dirty="0" err="1"/>
              <a:t>ms</a:t>
            </a:r>
            <a:r>
              <a:rPr lang="en-US" dirty="0"/>
              <a:t> subframes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Contention window sizes: EDCA vs. other options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Shorter contention window size very attractive for LTE UL and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Channel Occupancy Time (MCOT)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Channel occupancy times aligned with ETSI BRAN harmonized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Energy detection thresholds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An absolute and calibrated ED threshold that is 10 dB lower than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Multi-carrier operation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Wi-Fi channel bonding sets adopted for LTE 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E64AF6-11DC-2D47-A2DD-6A1918F17CF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0E01FB-1F61-6549-9CA6-E1D84683D12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226186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94F1-981A-472C-8C8D-F4205F98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1256A-C8CE-457A-A4DB-9660F80D4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Remaining differences in channel access design are mainly due to one or more of the following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Fundamental differences between a managed and an ad-hoc network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LTE and NR UEs do not transmit any data on their own unless explicitly granted by a supervising node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Performance considerations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Complexity considerations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depends on sensing threshold, LBT protocol and transmit duration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significant remaining difference between IEEE 802.11 and 3GPP technologies is the differing sensing thresholds used by 802.11 nodes to 802.11 and non-802.11 nodes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IEEE 802.11 devices defer to 802.11 devices at a lower sensing threshold and all other devices at a higher sensing threshold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LTE (and NR-U) devices defer to all devices at the same threshold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B8EB320-3F72-C84C-B4B2-AB29FC0F928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31665F-A502-4142-BFEF-C2009805C78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379707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2242-B6B3-4E94-B8AA-D030DC12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3GPP Technologies – Channel Access in 5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D62E2-F766-4780-9DB5-CF1CF66E6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3GPP technologies, a single energy detection threshold of −72 dBm/20 MHz was chosen to be in between the energy and preamble detection thresholds for IEEE 802.11 devices to enable a long term convergence for all technologies to a single harmonized threshold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IEEE 802.11ac was an already deployed technology at the time LTE-LAA was developed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Adoption of ED at −72 dBm/MHz was considered a possibility for IEEE 802.11ax in 5 GHz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This was also part of an agreement in ETSI BRAN (BRAN(15)000200r3, “Agreed Compromise on Adaptivity”, ETSI BRAN 85)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3GPP RAN1 requested the IEEE to adopt the aligned energy detection threshold of −72 dBm. The IEEE declined this request and explained it as follows [1]: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“IEEE 802 declined 3GPP RAN1’s request because it would put 802.11ax systems at a disadvantage compared to billions of existing and future 802.11a/n/ac systems using an ED threshold of −62 dBm and at a disadvantage to any LAA systems not detecting 802.11 preambles at −82 dBm.”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71FADA-7364-9E48-9E9D-0B6411014AE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2404E7-57D2-F94A-84E1-3626BDD3FD7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147216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621D-047D-4D6A-BDBC-0263BAF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Coexistence in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F7CBB-6082-4ABC-BE7E-61A70964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82381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Unlicensed spectrum in 6 GHz does not have any already deployed RLAN devices preventing the adoption of a single threshold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No issue with existing IEEE 802.11n/ac devices that use a higher ED threshold =&gt; ED threshold can be reduced to −72 dBm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Preamble detection threshold can optionally be raised to −72 dBm at least for other IEEE 802.11ax networks (no legacy 80211n/ac devices)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6 GHz band provides an excellent opportunity to converge to a single common maximum harmonized energy detect (ED) threshold for all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Ensures truly fair coexistence for all current and future technologies operating in this spectrum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greenfield 6 GHz unlicensed spectrum, setting sensing thresholds based on the characteristics of neighboring nodes is NOT the right solution (no legacy devices)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a particular technology or network implements different sensing thresholds to different types of nodes, the maximum sensing threshold used should be identical for all nodes and technologies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FD5995-4713-694F-8FC0-ADE3E4AA366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113D00-A53C-C348-8D08-DBF738879B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 err="1"/>
              <a:t>Sorour</a:t>
            </a:r>
            <a:r>
              <a:rPr lang="en-US" dirty="0"/>
              <a:t> </a:t>
            </a:r>
            <a:r>
              <a:rPr lang="en-US" dirty="0" err="1"/>
              <a:t>Falahati</a:t>
            </a:r>
            <a:r>
              <a:rPr lang="en-US" dirty="0"/>
              <a:t>, Ericsson</a:t>
            </a:r>
          </a:p>
        </p:txBody>
      </p:sp>
    </p:spTree>
    <p:extLst>
      <p:ext uri="{BB962C8B-B14F-4D97-AF65-F5344CB8AC3E}">
        <p14:creationId xmlns:p14="http://schemas.microsoft.com/office/powerpoint/2010/main" val="693580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F5862E332FC6CE449700A00A9FC83FBA" ma:contentTypeVersion="57" ma:contentTypeDescription="EriCOLL Document Content Type" ma:contentTypeScope="" ma:versionID="739d2f636e39e9a551bf355cfcc6c808">
  <xsd:schema xmlns:xsd="http://www.w3.org/2001/XMLSchema" xmlns:xs="http://www.w3.org/2001/XMLSchema" xmlns:p="http://schemas.microsoft.com/office/2006/metadata/properties" xmlns:ns2="611109f9-ed58-4498-a270-1fb2086a5321" xmlns:ns3="d8762117-8292-4133-b1c7-eab5c6487cfd" xmlns:ns4="f166a696-7b5b-4ccd-9f0c-ffde0cceec81" xmlns:ns5="http://schemas.microsoft.com/sharepoint/v4" targetNamespace="http://schemas.microsoft.com/office/2006/metadata/properties" ma:root="true" ma:fieldsID="1e35b163101ff499a3341865be97ef98" ns2:_="" ns3:_="" ns4:_="" ns5:_="">
    <xsd:import namespace="611109f9-ed58-4498-a270-1fb2086a5321"/>
    <xsd:import namespace="d8762117-8292-4133-b1c7-eab5c6487cfd"/>
    <xsd:import namespace="f166a696-7b5b-4ccd-9f0c-ffde0cceec8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4:SharedWithUsers" minOccurs="0"/>
                <xsd:element ref="ns4:SharedWithDetails" minOccurs="0"/>
                <xsd:element ref="ns2:MediaServiceAutoTags" minOccurs="0"/>
                <xsd:element ref="ns2:MediaServiceOCR" minOccurs="0"/>
                <xsd:element ref="ns5:IconOverlay" minOccurs="0"/>
                <xsd:element ref="ns2:Issue_x0020_in_x0020_OI_x0020_list_x0020__x0028_Y_x002f_N_x0029_" minOccurs="0"/>
                <xsd:element ref="ns2:MediaServiceDateTaken" minOccurs="0"/>
                <xsd:element ref="ns2:_Flow_SignoffStatu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109f9-ed58-4498-a270-1fb2086a5321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8" nillable="true" ma:displayName="MediaServiceAutoTags" ma:internalName="MediaServiceAutoTags" ma:readOnly="true">
      <xsd:simpleType>
        <xsd:restriction base="dms:Text"/>
      </xsd:simpleType>
    </xsd:element>
    <xsd:element name="MediaServiceOCR" ma:index="3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Issue_x0020_in_x0020_OI_x0020_list_x0020__x0028_Y_x002f_N_x0029_" ma:index="41" nillable="true" ma:displayName="Issue in OI list (Y/N)" ma:description="Does the contribution correspond to an issue in the OI list? Helps identify contributions which do not have an issue in the OI list." ma:internalName="Issue_x0020_in_x0020_OI_x0020_list_x0020__x0028_Y_x002f_N_x0029_">
      <xsd:simpleType>
        <xsd:restriction base="dms:Text">
          <xsd:maxLength value="255"/>
        </xsd:restriction>
      </xsd:simpleType>
    </xsd:element>
    <xsd:element name="MediaServiceDateTaken" ma:index="42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43" nillable="true" ma:displayName="Sign-off status" ma:internalName="_x0024_Resources_x003a_core_x002c_Signoff_Status_x003b_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aceeda6b-0e6c-473f-93a8-7abecb62a60f}" ma:internalName="TaxCatchAll" ma:readOnly="false" ma:showField="CatchAllData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aceeda6b-0e6c-473f-93a8-7abecb62a60f}" ma:internalName="TaxCatchAllLabel" ma:readOnly="false" ma:showField="CatchAllDataLabel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6a696-7b5b-4ccd-9f0c-ffde0cceec81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166a696-7b5b-4ccd-9f0c-ffde0cceec81">5NUHHDQN7SK2-1476151046-51993</_dlc_DocId>
    <_dlc_DocIdUrl xmlns="f166a696-7b5b-4ccd-9f0c-ffde0cceec81">
      <Url>https://ericsson.sharepoint.com/sites/star/_layouts/15/DocIdRedir.aspx?ID=5NUHHDQN7SK2-1476151046-51993</Url>
      <Description>5NUHHDQN7SK2-1476151046-51993</Description>
    </_dlc_DocIdUrl>
    <TaxCatchAll xmlns="d8762117-8292-4133-b1c7-eab5c6487cfd"/>
    <_dlc_DocIdPersistId xmlns="f166a696-7b5b-4ccd-9f0c-ffde0cceec81" xsi:nil="true"/>
    <Prepared. xmlns="611109f9-ed58-4498-a270-1fb2086a5321" xsi:nil="true"/>
    <_Flow_SignoffStatus xmlns="611109f9-ed58-4498-a270-1fb2086a5321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Issue_x0020_in_x0020_OI_x0020_list_x0020__x0028_Y_x002f_N_x0029_ xmlns="611109f9-ed58-4498-a270-1fb2086a5321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EriCOLLDate. xmlns="611109f9-ed58-4498-a270-1fb2086a5321" xsi:nil="true"/>
    <TaxCatchAllLabel xmlns="d8762117-8292-4133-b1c7-eab5c6487cfd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AbstractOrSummary. xmlns="611109f9-ed58-4498-a270-1fb2086a5321" xsi:nil="true"/>
  </documentManagement>
</p:properties>
</file>

<file path=customXml/itemProps1.xml><?xml version="1.0" encoding="utf-8"?>
<ds:datastoreItem xmlns:ds="http://schemas.openxmlformats.org/officeDocument/2006/customXml" ds:itemID="{E82AA023-F0FF-4628-B77D-737E2D1C23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B78725-967E-48E6-9B6B-4148282C3D3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F6077B2-ED2E-4610-B183-FDA6EAAA03F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300C4B4-F3C6-4D3F-99C0-131257031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109f9-ed58-4498-a270-1fb2086a5321"/>
    <ds:schemaRef ds:uri="d8762117-8292-4133-b1c7-eab5c6487cfd"/>
    <ds:schemaRef ds:uri="f166a696-7b5b-4ccd-9f0c-ffde0cceec8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3B68C442-9CEC-491E-BD0F-96628E3C0C96}">
  <ds:schemaRefs>
    <ds:schemaRef ds:uri="http://schemas.microsoft.com/office/infopath/2007/PartnerControls"/>
    <ds:schemaRef ds:uri="http://schemas.microsoft.com/sharepoint/v4"/>
    <ds:schemaRef ds:uri="http://purl.org/dc/dcmitype/"/>
    <ds:schemaRef ds:uri="http://www.w3.org/XML/1998/namespace"/>
    <ds:schemaRef ds:uri="611109f9-ed58-4498-a270-1fb2086a5321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f166a696-7b5b-4ccd-9f0c-ffde0cceec81"/>
    <ds:schemaRef ds:uri="d8762117-8292-4133-b1c7-eab5c6487cfd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1349</Words>
  <Application>Microsoft Macintosh PowerPoint</Application>
  <PresentationFormat>Breitbild</PresentationFormat>
  <Paragraphs>165</Paragraphs>
  <Slides>12</Slides>
  <Notes>2</Notes>
  <HiddenSlides>1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</vt:lpstr>
      <vt:lpstr>Document</vt:lpstr>
      <vt:lpstr>Coexistence in 6 GHz License-exempt Spectrum</vt:lpstr>
      <vt:lpstr>Unlicensed Spectrum - Principles</vt:lpstr>
      <vt:lpstr>Regulations for unlicensed spectrum in 6 GHz</vt:lpstr>
      <vt:lpstr>Unlicensed spectrum in 6 GHz – Key features</vt:lpstr>
      <vt:lpstr>3GPP Technologies – Channel Access in 5 GHz</vt:lpstr>
      <vt:lpstr>3GPP Technologies – Channel Access in 5 GHz</vt:lpstr>
      <vt:lpstr>3GPP Technologies – Channel Access in 5 GHz</vt:lpstr>
      <vt:lpstr>3GPP Technologies – Channel Access in 5 GHz</vt:lpstr>
      <vt:lpstr>Coexistence in 6 GHz</vt:lpstr>
      <vt:lpstr>Coexistence in 6 GHz</vt:lpstr>
      <vt:lpstr>Summary</vt:lpstr>
      <vt:lpstr>References</vt:lpstr>
    </vt:vector>
  </TitlesOfParts>
  <Manager/>
  <Company>Ericsson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Sorour Falahati</dc:creator>
  <cp:keywords/>
  <dc:description/>
  <cp:lastModifiedBy>Ericsson</cp:lastModifiedBy>
  <cp:revision>21</cp:revision>
  <cp:lastPrinted>1601-01-01T00:00:00Z</cp:lastPrinted>
  <dcterms:created xsi:type="dcterms:W3CDTF">2019-06-27T09:17:55Z</dcterms:created>
  <dcterms:modified xsi:type="dcterms:W3CDTF">2019-07-01T19:32:06Z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0x010100C5F30C9B16E14C8EACE5F2CC7B7AC7F400F5862E332FC6CE449700A00A9FC83FBA</vt:lpwstr>
  </property>
  <property fmtid="{D5CDD505-2E9C-101B-9397-08002B2CF9AE}" pid="3" name="_dlc_DocIdItemGuid">
    <vt:lpwstr>91920f57-0d59-4627-8016-dd8daa5ccc6c</vt:lpwstr>
  </property>
  <property fmtid="{D5CDD505-2E9C-101B-9397-08002B2CF9AE}" pid="4" name="TaxKeyword">
    <vt:lpwstr/>
  </property>
  <property fmtid="{D5CDD505-2E9C-101B-9397-08002B2CF9AE}" pid="5" name="EriCOLLCategory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/>
  </property>
  <property fmtid="{D5CDD505-2E9C-101B-9397-08002B2CF9AE}" pid="10" name="EriCOLLProducts">
    <vt:lpwstr/>
  </property>
  <property fmtid="{D5CDD505-2E9C-101B-9397-08002B2CF9AE}" pid="11" name="EriCOLLCustomer">
    <vt:lpwstr/>
  </property>
  <property fmtid="{D5CDD505-2E9C-101B-9397-08002B2CF9AE}" pid="12" name="EriCOLLProjects">
    <vt:lpwstr/>
  </property>
</Properties>
</file>