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6"/>
  </p:notesMasterIdLst>
  <p:handoutMasterIdLst>
    <p:handoutMasterId r:id="rId17"/>
  </p:handoutMasterIdLst>
  <p:sldIdLst>
    <p:sldId id="621" r:id="rId7"/>
    <p:sldId id="660" r:id="rId8"/>
    <p:sldId id="688" r:id="rId9"/>
    <p:sldId id="690" r:id="rId10"/>
    <p:sldId id="664" r:id="rId11"/>
    <p:sldId id="693" r:id="rId12"/>
    <p:sldId id="695" r:id="rId13"/>
    <p:sldId id="694" r:id="rId14"/>
    <p:sldId id="6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3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1082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r4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78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3000" dirty="0"/>
              <a:t>Multi-Link Operation: Dynamic TID Transfer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2019-09-17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operation (MLO) has been discussed in the past with the focus on packet-level aggregation [1]</a:t>
            </a:r>
          </a:p>
          <a:p>
            <a:endParaRPr lang="en-US" dirty="0"/>
          </a:p>
          <a:p>
            <a:r>
              <a:rPr lang="en-US" dirty="0"/>
              <a:t>In this document, we discuss how the unified (MLO) framework can support dynamic transfer of a TID between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BBEAF6-13EB-426A-99EC-623EED2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8" y="1981200"/>
            <a:ext cx="4257621" cy="4386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MLO framework would need to have the  ability to seamlessly move a TID from one link to another link based on a certain condition</a:t>
            </a:r>
          </a:p>
          <a:p>
            <a:pPr lvl="1"/>
            <a:r>
              <a:rPr lang="en-US" dirty="0"/>
              <a:t>E.g., transferring a TID from a link on 2.4GHz to a link on 5GHz without requiring reassociation</a:t>
            </a:r>
          </a:p>
          <a:p>
            <a:endParaRPr lang="en-US" dirty="0"/>
          </a:p>
          <a:p>
            <a:r>
              <a:rPr lang="en-US" dirty="0"/>
              <a:t>A TID may be transferred for reasons such as load balancing or congestion</a:t>
            </a:r>
          </a:p>
          <a:p>
            <a:pPr lvl="1"/>
            <a:r>
              <a:rPr lang="en-US" dirty="0"/>
              <a:t>E.g., 2.4GHz link is congested or becomes unavailable</a:t>
            </a:r>
          </a:p>
          <a:p>
            <a:endParaRPr lang="en-US" dirty="0"/>
          </a:p>
          <a:p>
            <a:r>
              <a:rPr lang="en-US" dirty="0"/>
              <a:t>Different from packet-level aggregation where both links are utilized for aggregation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144E7B-E021-4424-87BF-EC4880EDD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B7C8-52A5-4974-AA39-C5733F44C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BA86-96B0-48C4-9880-F1A629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Link Switch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D2DE1C-EB26-4AF8-AA06-8B39EB698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50231"/>
              </p:ext>
            </p:extLst>
          </p:nvPr>
        </p:nvGraphicFramePr>
        <p:xfrm>
          <a:off x="4868863" y="4144963"/>
          <a:ext cx="17653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1" name="Visio" r:id="rId3" imgW="2847957" imgH="3424270" progId="Visio.Drawing.11">
                  <p:embed/>
                </p:oleObj>
              </mc:Choice>
              <mc:Fallback>
                <p:oleObj name="Visio" r:id="rId3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4144963"/>
                        <a:ext cx="17653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EE6F669-D10D-4361-9D5B-EC2AE6E41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999451"/>
              </p:ext>
            </p:extLst>
          </p:nvPr>
        </p:nvGraphicFramePr>
        <p:xfrm>
          <a:off x="5751185" y="1652714"/>
          <a:ext cx="1758894" cy="208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2" name="Visio" r:id="rId5" imgW="2847957" imgH="3424270" progId="Visio.Drawing.11">
                  <p:embed/>
                </p:oleObj>
              </mc:Choice>
              <mc:Fallback>
                <p:oleObj name="Visio" r:id="rId5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1185" y="1652714"/>
                        <a:ext cx="1758894" cy="2086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17974A-1108-4FC6-BA51-4EBB039EE414}"/>
              </a:ext>
            </a:extLst>
          </p:cNvPr>
          <p:cNvCxnSpPr/>
          <p:nvPr/>
        </p:nvCxnSpPr>
        <p:spPr bwMode="auto">
          <a:xfrm>
            <a:off x="6924325" y="1800352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EC1609-9158-4FC0-86D0-BECE24BE42B5}"/>
              </a:ext>
            </a:extLst>
          </p:cNvPr>
          <p:cNvCxnSpPr/>
          <p:nvPr/>
        </p:nvCxnSpPr>
        <p:spPr bwMode="auto">
          <a:xfrm>
            <a:off x="7585570" y="2895630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803B2A-65CA-44CB-A68D-053A181FFC47}"/>
              </a:ext>
            </a:extLst>
          </p:cNvPr>
          <p:cNvCxnSpPr/>
          <p:nvPr/>
        </p:nvCxnSpPr>
        <p:spPr bwMode="auto">
          <a:xfrm>
            <a:off x="5626958" y="2929186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D78618-8591-4F0C-8544-9009695E717B}"/>
              </a:ext>
            </a:extLst>
          </p:cNvPr>
          <p:cNvCxnSpPr/>
          <p:nvPr/>
        </p:nvCxnSpPr>
        <p:spPr bwMode="auto">
          <a:xfrm>
            <a:off x="6044879" y="425729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02A393-E46F-466D-BFEF-61E985378CA1}"/>
              </a:ext>
            </a:extLst>
          </p:cNvPr>
          <p:cNvCxnSpPr/>
          <p:nvPr/>
        </p:nvCxnSpPr>
        <p:spPr bwMode="auto">
          <a:xfrm>
            <a:off x="4771501" y="534314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EBED443-626B-487F-82A7-182BBD16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8138"/>
              </p:ext>
            </p:extLst>
          </p:nvPr>
        </p:nvGraphicFramePr>
        <p:xfrm>
          <a:off x="7154660" y="4129783"/>
          <a:ext cx="1758893" cy="208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3" name="Visio" r:id="rId7" imgW="2847957" imgH="3424270" progId="Visio.Drawing.11">
                  <p:embed/>
                </p:oleObj>
              </mc:Choice>
              <mc:Fallback>
                <p:oleObj name="Visio" r:id="rId7" imgW="2847957" imgH="3424270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D2DE1C-EB26-4AF8-AA06-8B39EB698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4660" y="4129783"/>
                        <a:ext cx="1758893" cy="2086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1123B9-A4EE-4F3D-AD7D-02EBC6255771}"/>
              </a:ext>
            </a:extLst>
          </p:cNvPr>
          <p:cNvCxnSpPr/>
          <p:nvPr/>
        </p:nvCxnSpPr>
        <p:spPr bwMode="auto">
          <a:xfrm>
            <a:off x="8327800" y="422503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41F8A6-8CC9-4C60-B673-81FB6C127495}"/>
              </a:ext>
            </a:extLst>
          </p:cNvPr>
          <p:cNvCxnSpPr/>
          <p:nvPr/>
        </p:nvCxnSpPr>
        <p:spPr bwMode="auto">
          <a:xfrm>
            <a:off x="8975501" y="531088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B41DBC-7DCB-4166-9C32-A2742499FC14}"/>
              </a:ext>
            </a:extLst>
          </p:cNvPr>
          <p:cNvSpPr/>
          <p:nvPr/>
        </p:nvSpPr>
        <p:spPr bwMode="auto">
          <a:xfrm>
            <a:off x="6744749" y="5838738"/>
            <a:ext cx="409911" cy="1846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F7DA3-BEE3-4C36-BC40-48596453710C}"/>
              </a:ext>
            </a:extLst>
          </p:cNvPr>
          <p:cNvSpPr txBox="1"/>
          <p:nvPr/>
        </p:nvSpPr>
        <p:spPr>
          <a:xfrm>
            <a:off x="7258364" y="203731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Packet-level </a:t>
            </a:r>
            <a:r>
              <a:rPr lang="en-US" sz="1400" b="1" u="sng" dirty="0" err="1">
                <a:solidFill>
                  <a:srgbClr val="00B050"/>
                </a:solidFill>
              </a:rPr>
              <a:t>agg</a:t>
            </a:r>
            <a:endParaRPr lang="en-US" sz="1400" b="1" u="sng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EBB97-A641-4AB5-89B0-D5056F3FDF4D}"/>
              </a:ext>
            </a:extLst>
          </p:cNvPr>
          <p:cNvSpPr txBox="1"/>
          <p:nvPr/>
        </p:nvSpPr>
        <p:spPr>
          <a:xfrm>
            <a:off x="6235675" y="4299744"/>
            <a:ext cx="1481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22203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7E491-80D5-4535-8159-12AFC68BF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301F2-B2FC-41C4-A7D8-DEA31146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C4097-02C4-40F8-B577-09D99199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unified MLO framework to support pkt-level / TID Link switching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FEE671-128E-4E82-934D-A3FD695E8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04248"/>
              </p:ext>
            </p:extLst>
          </p:nvPr>
        </p:nvGraphicFramePr>
        <p:xfrm>
          <a:off x="140516" y="1975839"/>
          <a:ext cx="2625792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9" name="Visio" r:id="rId3" imgW="4334078" imgH="6701921" progId="Visio.Drawing.11">
                  <p:embed/>
                </p:oleObj>
              </mc:Choice>
              <mc:Fallback>
                <p:oleObj name="Visio" r:id="rId3" imgW="433407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516" y="1975839"/>
                        <a:ext cx="2625792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FCF941-4EAB-476D-A0EC-1643FAA1A2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53457"/>
              </p:ext>
            </p:extLst>
          </p:nvPr>
        </p:nvGraphicFramePr>
        <p:xfrm>
          <a:off x="3442180" y="1975840"/>
          <a:ext cx="55927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0" name="Visio" r:id="rId5" imgW="9220348" imgH="6701921" progId="Visio.Drawing.11">
                  <p:embed/>
                </p:oleObj>
              </mc:Choice>
              <mc:Fallback>
                <p:oleObj name="Visio" r:id="rId5" imgW="922034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2180" y="1975840"/>
                        <a:ext cx="55927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F092E28-544F-492B-810A-4E69BFDD35B0}"/>
              </a:ext>
            </a:extLst>
          </p:cNvPr>
          <p:cNvSpPr/>
          <p:nvPr/>
        </p:nvSpPr>
        <p:spPr bwMode="auto">
          <a:xfrm>
            <a:off x="3347207" y="1769378"/>
            <a:ext cx="5771625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D2A50-53A2-402D-928E-DF2AD49F3807}"/>
              </a:ext>
            </a:extLst>
          </p:cNvPr>
          <p:cNvSpPr/>
          <p:nvPr/>
        </p:nvSpPr>
        <p:spPr bwMode="auto">
          <a:xfrm>
            <a:off x="25168" y="1778466"/>
            <a:ext cx="2961314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22DA3F-E046-483A-9C1C-48E31959427C}"/>
              </a:ext>
            </a:extLst>
          </p:cNvPr>
          <p:cNvSpPr/>
          <p:nvPr/>
        </p:nvSpPr>
        <p:spPr>
          <a:xfrm>
            <a:off x="430995" y="6178292"/>
            <a:ext cx="2149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Packet-level Aggregation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434FC-A81F-42DC-96CE-F5500DF09756}"/>
              </a:ext>
            </a:extLst>
          </p:cNvPr>
          <p:cNvSpPr/>
          <p:nvPr/>
        </p:nvSpPr>
        <p:spPr>
          <a:xfrm>
            <a:off x="5233002" y="6172899"/>
            <a:ext cx="20000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Dynamic 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41481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introduces a high-level design to support dynamic TID transfer between links with MLO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An operational mode for concurrently exchanging frames on more than one link for one or more TID(s)</a:t>
            </a:r>
          </a:p>
          <a:p>
            <a:pPr lvl="1"/>
            <a:r>
              <a:rPr lang="en-US" dirty="0"/>
              <a:t>An operational mode for restricting outstanding MPDUs of one or more TID(s) to be on one link at a time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60</a:t>
            </a:r>
          </a:p>
          <a:p>
            <a:pPr lvl="1"/>
            <a:r>
              <a:rPr lang="en-US" dirty="0"/>
              <a:t>N: 7</a:t>
            </a:r>
          </a:p>
          <a:p>
            <a:pPr lvl="1"/>
            <a:r>
              <a:rPr lang="en-US" dirty="0"/>
              <a:t>A: 34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6645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Move to add the following to the 802.11be SFD:</a:t>
            </a:r>
          </a:p>
          <a:p>
            <a:pPr lvl="1"/>
            <a:r>
              <a:rPr lang="en-US" dirty="0"/>
              <a:t>define mechanism(s) for multi-link operation that enables the following:</a:t>
            </a:r>
          </a:p>
          <a:p>
            <a:pPr lvl="2"/>
            <a:r>
              <a:rPr lang="en-US" dirty="0"/>
              <a:t>An operational mode for concurrently exchanging frames on more than one link for one or more TID(s)</a:t>
            </a:r>
          </a:p>
          <a:p>
            <a:pPr lvl="2"/>
            <a:r>
              <a:rPr lang="en-US" dirty="0"/>
              <a:t>An operational mode for restricting exchanging frames of one or more TID(s) to be on one link at a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Mover: Abhishek Patil</a:t>
            </a:r>
          </a:p>
          <a:p>
            <a:pPr lvl="1"/>
            <a:r>
              <a:rPr lang="en-US"/>
              <a:t>Second: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 </a:t>
            </a:r>
          </a:p>
          <a:p>
            <a:pPr lvl="1"/>
            <a:r>
              <a:rPr lang="en-US" dirty="0"/>
              <a:t>N: </a:t>
            </a:r>
          </a:p>
          <a:p>
            <a:pPr lvl="1"/>
            <a:r>
              <a:rPr lang="en-US" dirty="0"/>
              <a:t>A: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48197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Dynamically change the mapping of MPDUs of one or more TID(s) from one set of links to another set of links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422056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11-19-0979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163852</TotalTime>
  <Words>566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ACcord Submission Template</vt:lpstr>
      <vt:lpstr>Visio</vt:lpstr>
      <vt:lpstr>Multi-Link Operation: Dynamic TID Transfer</vt:lpstr>
      <vt:lpstr>Overview</vt:lpstr>
      <vt:lpstr>TID Link Switch</vt:lpstr>
      <vt:lpstr>Example of unified MLO framework to support pkt-level / TID Link switching</vt:lpstr>
      <vt:lpstr>Summary</vt:lpstr>
      <vt:lpstr>Straw Poll 1</vt:lpstr>
      <vt:lpstr>Motion</vt:lpstr>
      <vt:lpstr>Straw Poll 2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3282</cp:revision>
  <dcterms:created xsi:type="dcterms:W3CDTF">2012-05-29T15:24:34Z</dcterms:created>
  <dcterms:modified xsi:type="dcterms:W3CDTF">2019-11-06T22:00:47Z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