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6"/>
  </p:sldMasterIdLst>
  <p:notesMasterIdLst>
    <p:notesMasterId r:id="rId14"/>
  </p:notesMasterIdLst>
  <p:handoutMasterIdLst>
    <p:handoutMasterId r:id="rId15"/>
  </p:handoutMasterIdLst>
  <p:sldIdLst>
    <p:sldId id="621" r:id="rId7"/>
    <p:sldId id="660" r:id="rId8"/>
    <p:sldId id="688" r:id="rId9"/>
    <p:sldId id="690" r:id="rId10"/>
    <p:sldId id="664" r:id="rId11"/>
    <p:sldId id="691" r:id="rId12"/>
    <p:sldId id="68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11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CCCC"/>
    <a:srgbClr val="A0B1D0"/>
    <a:srgbClr val="E9EDF4"/>
    <a:srgbClr val="254061"/>
    <a:srgbClr val="252B9D"/>
    <a:srgbClr val="254092"/>
    <a:srgbClr val="D0D8E8"/>
    <a:srgbClr val="831B2A"/>
    <a:srgbClr val="166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22" autoAdjust="0"/>
    <p:restoredTop sz="96357" autoAdjust="0"/>
  </p:normalViewPr>
  <p:slideViewPr>
    <p:cSldViewPr snapToGrid="0" snapToObjects="1">
      <p:cViewPr varScale="1">
        <p:scale>
          <a:sx n="114" d="100"/>
          <a:sy n="114" d="100"/>
        </p:scale>
        <p:origin x="1710" y="102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9/14/2019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9/14/2019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802.11-19/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1082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r1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783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September 2019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89377"/>
              </p:ext>
            </p:extLst>
          </p:nvPr>
        </p:nvGraphicFramePr>
        <p:xfrm>
          <a:off x="495682" y="2200889"/>
          <a:ext cx="8096484" cy="1676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891642"/>
          </a:xfrm>
        </p:spPr>
        <p:txBody>
          <a:bodyPr/>
          <a:lstStyle/>
          <a:p>
            <a:r>
              <a:rPr lang="en-US" sz="3000" dirty="0"/>
              <a:t>Multi-Link Operation: Dynamic TID Transfer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42329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2019-09-14</a:t>
            </a:r>
            <a:endParaRPr lang="en-US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9052C68-020D-4593-8F19-A877DD21F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147" y="1920237"/>
            <a:ext cx="8543906" cy="4494213"/>
          </a:xfrm>
        </p:spPr>
        <p:txBody>
          <a:bodyPr>
            <a:normAutofit/>
          </a:bodyPr>
          <a:lstStyle/>
          <a:p>
            <a:r>
              <a:rPr lang="en-US" dirty="0"/>
              <a:t>Multi-link operation (MLO) has been discussed in the past with the focus on packet-level aggregation [1]</a:t>
            </a:r>
          </a:p>
          <a:p>
            <a:endParaRPr lang="en-US" dirty="0"/>
          </a:p>
          <a:p>
            <a:r>
              <a:rPr lang="en-US" dirty="0"/>
              <a:t>In this document, we discuss how the unified (MLO) framework can support dynamic transfer of a TID between links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F85F9A-A652-41FA-A421-698DD3DEB7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85A7A2-331D-40E8-BF13-6A6C7F66F1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33742CD-5248-4426-8170-EE5E00E8C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2434800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9BBEAF6-13EB-426A-99EC-623EED2BF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78" y="1981200"/>
            <a:ext cx="4257621" cy="438604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MLO framework would need to have the  ability to seamlessly move a TID from one link to another link based on a certain condition</a:t>
            </a:r>
          </a:p>
          <a:p>
            <a:pPr lvl="1"/>
            <a:r>
              <a:rPr lang="en-US" dirty="0"/>
              <a:t>E.g., transferring a TID from a link on 2.4GHz to a link on 5GHz without requiring reassociation</a:t>
            </a:r>
          </a:p>
          <a:p>
            <a:endParaRPr lang="en-US" dirty="0"/>
          </a:p>
          <a:p>
            <a:r>
              <a:rPr lang="en-US" dirty="0"/>
              <a:t>A TID may be transferred for reasons such as load balancing or congestion</a:t>
            </a:r>
          </a:p>
          <a:p>
            <a:pPr lvl="1"/>
            <a:r>
              <a:rPr lang="en-US" dirty="0"/>
              <a:t>E.g., 2.4GHz link is congested or becomes unavailable</a:t>
            </a:r>
          </a:p>
          <a:p>
            <a:endParaRPr lang="en-US" dirty="0"/>
          </a:p>
          <a:p>
            <a:r>
              <a:rPr lang="en-US" dirty="0"/>
              <a:t>Different from packet-level aggregation where both links are utilized for aggregation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144E7B-E021-4424-87BF-EC4880EDD8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86B7C8-52A5-4974-AA39-C5733F44CE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434BA86-96B0-48C4-9880-F1A629051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TID Link Switch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2D2DE1C-EB26-4AF8-AA06-8B39EB698C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8850231"/>
              </p:ext>
            </p:extLst>
          </p:nvPr>
        </p:nvGraphicFramePr>
        <p:xfrm>
          <a:off x="4868863" y="4144963"/>
          <a:ext cx="1765300" cy="212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56" name="Visio" r:id="rId3" imgW="2847957" imgH="3424270" progId="Visio.Drawing.11">
                  <p:embed/>
                </p:oleObj>
              </mc:Choice>
              <mc:Fallback>
                <p:oleObj name="Visio" r:id="rId3" imgW="2847957" imgH="3424270" progId="Visio.Drawing.11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E27B1032-CD5F-46CD-BAD6-E419A7C248E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68863" y="4144963"/>
                        <a:ext cx="1765300" cy="212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FEE6F669-D10D-4361-9D5B-EC2AE6E41C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5999451"/>
              </p:ext>
            </p:extLst>
          </p:nvPr>
        </p:nvGraphicFramePr>
        <p:xfrm>
          <a:off x="5751185" y="1652714"/>
          <a:ext cx="1758894" cy="20864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57" name="Visio" r:id="rId5" imgW="2847957" imgH="3424270" progId="Visio.Drawing.11">
                  <p:embed/>
                </p:oleObj>
              </mc:Choice>
              <mc:Fallback>
                <p:oleObj name="Visio" r:id="rId5" imgW="2847957" imgH="3424270" progId="Visio.Drawing.11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E27B1032-CD5F-46CD-BAD6-E419A7C248E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51185" y="1652714"/>
                        <a:ext cx="1758894" cy="20864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417974A-1108-4FC6-BA51-4EBB039EE414}"/>
              </a:ext>
            </a:extLst>
          </p:cNvPr>
          <p:cNvCxnSpPr/>
          <p:nvPr/>
        </p:nvCxnSpPr>
        <p:spPr bwMode="auto">
          <a:xfrm>
            <a:off x="6924325" y="1800352"/>
            <a:ext cx="0" cy="7715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6EC1609-9158-4FC0-86D0-BECE24BE42B5}"/>
              </a:ext>
            </a:extLst>
          </p:cNvPr>
          <p:cNvCxnSpPr/>
          <p:nvPr/>
        </p:nvCxnSpPr>
        <p:spPr bwMode="auto">
          <a:xfrm>
            <a:off x="7585570" y="2895630"/>
            <a:ext cx="0" cy="7715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5803B2A-65CA-44CB-A68D-053A181FFC47}"/>
              </a:ext>
            </a:extLst>
          </p:cNvPr>
          <p:cNvCxnSpPr/>
          <p:nvPr/>
        </p:nvCxnSpPr>
        <p:spPr bwMode="auto">
          <a:xfrm>
            <a:off x="5626958" y="2929186"/>
            <a:ext cx="0" cy="7715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9D78618-8591-4F0C-8544-9009695E717B}"/>
              </a:ext>
            </a:extLst>
          </p:cNvPr>
          <p:cNvCxnSpPr/>
          <p:nvPr/>
        </p:nvCxnSpPr>
        <p:spPr bwMode="auto">
          <a:xfrm>
            <a:off x="6044879" y="4257299"/>
            <a:ext cx="0" cy="7715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B02A393-E46F-466D-BFEF-61E985378CA1}"/>
              </a:ext>
            </a:extLst>
          </p:cNvPr>
          <p:cNvCxnSpPr/>
          <p:nvPr/>
        </p:nvCxnSpPr>
        <p:spPr bwMode="auto">
          <a:xfrm>
            <a:off x="4771501" y="5343149"/>
            <a:ext cx="0" cy="7715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FEBED443-626B-487F-82A7-182BBD1681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5698138"/>
              </p:ext>
            </p:extLst>
          </p:nvPr>
        </p:nvGraphicFramePr>
        <p:xfrm>
          <a:off x="7154660" y="4129783"/>
          <a:ext cx="1758893" cy="2086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58" name="Visio" r:id="rId7" imgW="2847957" imgH="3424270" progId="Visio.Drawing.11">
                  <p:embed/>
                </p:oleObj>
              </mc:Choice>
              <mc:Fallback>
                <p:oleObj name="Visio" r:id="rId7" imgW="2847957" imgH="3424270" progId="Visio.Drawing.11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22D2DE1C-EB26-4AF8-AA06-8B39EB698C4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154660" y="4129783"/>
                        <a:ext cx="1758893" cy="20864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B1123B9-A4EE-4F3D-AD7D-02EBC6255771}"/>
              </a:ext>
            </a:extLst>
          </p:cNvPr>
          <p:cNvCxnSpPr/>
          <p:nvPr/>
        </p:nvCxnSpPr>
        <p:spPr bwMode="auto">
          <a:xfrm>
            <a:off x="8327800" y="4225033"/>
            <a:ext cx="0" cy="7715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B41F8A6-8CC9-4C60-B673-81FB6C127495}"/>
              </a:ext>
            </a:extLst>
          </p:cNvPr>
          <p:cNvCxnSpPr/>
          <p:nvPr/>
        </p:nvCxnSpPr>
        <p:spPr bwMode="auto">
          <a:xfrm>
            <a:off x="8975501" y="5310883"/>
            <a:ext cx="0" cy="7715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EDB41DBC-7DCB-4166-9C32-A2742499FC14}"/>
              </a:ext>
            </a:extLst>
          </p:cNvPr>
          <p:cNvSpPr/>
          <p:nvPr/>
        </p:nvSpPr>
        <p:spPr bwMode="auto">
          <a:xfrm>
            <a:off x="6744749" y="5838738"/>
            <a:ext cx="409911" cy="184666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53F7DA3-BEE3-4C36-BC40-48596453710C}"/>
              </a:ext>
            </a:extLst>
          </p:cNvPr>
          <p:cNvSpPr txBox="1"/>
          <p:nvPr/>
        </p:nvSpPr>
        <p:spPr>
          <a:xfrm>
            <a:off x="7258364" y="2037314"/>
            <a:ext cx="1425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u="sng" dirty="0">
                <a:solidFill>
                  <a:srgbClr val="00B050"/>
                </a:solidFill>
              </a:rPr>
              <a:t>Packet-level </a:t>
            </a:r>
            <a:r>
              <a:rPr lang="en-US" sz="1400" b="1" u="sng" dirty="0" err="1">
                <a:solidFill>
                  <a:srgbClr val="00B050"/>
                </a:solidFill>
              </a:rPr>
              <a:t>agg</a:t>
            </a:r>
            <a:endParaRPr lang="en-US" sz="1400" b="1" u="sng" dirty="0">
              <a:solidFill>
                <a:srgbClr val="00B05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14EBB97-A641-4AB5-89B0-D5056F3FDF4D}"/>
              </a:ext>
            </a:extLst>
          </p:cNvPr>
          <p:cNvSpPr txBox="1"/>
          <p:nvPr/>
        </p:nvSpPr>
        <p:spPr>
          <a:xfrm>
            <a:off x="6235675" y="4299744"/>
            <a:ext cx="1481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u="sng" dirty="0">
                <a:solidFill>
                  <a:srgbClr val="00B050"/>
                </a:solidFill>
              </a:rPr>
              <a:t>TID Link Switch</a:t>
            </a:r>
          </a:p>
        </p:txBody>
      </p:sp>
    </p:spTree>
    <p:extLst>
      <p:ext uri="{BB962C8B-B14F-4D97-AF65-F5344CB8AC3E}">
        <p14:creationId xmlns:p14="http://schemas.microsoft.com/office/powerpoint/2010/main" val="222030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07E491-80D5-4535-8159-12AFC68BFA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1301F2-B2FC-41C4-A7D8-DEA311469D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E8C4097-02C4-40F8-B577-09D99199A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unified MLO framework to support pkt-level / TID Link switching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1FEE671-128E-4E82-934D-A3FD695E8F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9804248"/>
              </p:ext>
            </p:extLst>
          </p:nvPr>
        </p:nvGraphicFramePr>
        <p:xfrm>
          <a:off x="140516" y="1975839"/>
          <a:ext cx="2625792" cy="40640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49" name="Visio" r:id="rId3" imgW="4334078" imgH="6701921" progId="Visio.Drawing.11">
                  <p:embed/>
                </p:oleObj>
              </mc:Choice>
              <mc:Fallback>
                <p:oleObj name="Visio" r:id="rId3" imgW="4334078" imgH="6701921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0516" y="1975839"/>
                        <a:ext cx="2625792" cy="40640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7CFCF941-4EAB-476D-A0EC-1643FAA1A2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4253457"/>
              </p:ext>
            </p:extLst>
          </p:nvPr>
        </p:nvGraphicFramePr>
        <p:xfrm>
          <a:off x="3442180" y="1975840"/>
          <a:ext cx="5592763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50" name="Visio" r:id="rId5" imgW="9220348" imgH="6701921" progId="Visio.Drawing.11">
                  <p:embed/>
                </p:oleObj>
              </mc:Choice>
              <mc:Fallback>
                <p:oleObj name="Visio" r:id="rId5" imgW="9220348" imgH="6701921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42180" y="1975840"/>
                        <a:ext cx="5592763" cy="406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6F092E28-544F-492B-810A-4E69BFDD35B0}"/>
              </a:ext>
            </a:extLst>
          </p:cNvPr>
          <p:cNvSpPr/>
          <p:nvPr/>
        </p:nvSpPr>
        <p:spPr bwMode="auto">
          <a:xfrm>
            <a:off x="3347207" y="1769378"/>
            <a:ext cx="5771625" cy="440282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A5D2A50-53A2-402D-928E-DF2AD49F3807}"/>
              </a:ext>
            </a:extLst>
          </p:cNvPr>
          <p:cNvSpPr/>
          <p:nvPr/>
        </p:nvSpPr>
        <p:spPr bwMode="auto">
          <a:xfrm>
            <a:off x="25168" y="1778466"/>
            <a:ext cx="2961314" cy="440282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22DA3F-E046-483A-9C1C-48E31959427C}"/>
              </a:ext>
            </a:extLst>
          </p:cNvPr>
          <p:cNvSpPr/>
          <p:nvPr/>
        </p:nvSpPr>
        <p:spPr>
          <a:xfrm>
            <a:off x="430995" y="6178292"/>
            <a:ext cx="21496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Packet-level Aggregation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2434FC-A81F-42DC-96CE-F5500DF09756}"/>
              </a:ext>
            </a:extLst>
          </p:cNvPr>
          <p:cNvSpPr/>
          <p:nvPr/>
        </p:nvSpPr>
        <p:spPr>
          <a:xfrm>
            <a:off x="5233002" y="6172899"/>
            <a:ext cx="200003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Dynamic TID Link Switch</a:t>
            </a:r>
          </a:p>
        </p:txBody>
      </p:sp>
    </p:spTree>
    <p:extLst>
      <p:ext uri="{BB962C8B-B14F-4D97-AF65-F5344CB8AC3E}">
        <p14:creationId xmlns:p14="http://schemas.microsoft.com/office/powerpoint/2010/main" val="4148129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31BC6-03D7-4E5A-91FC-AB2961BC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4F7E9-261E-474B-ACCB-0CE82F89E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contribution introduces a high-level design to support dynamic TID transfer between links with MLO framework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B9525-B5F2-49D5-B4A6-626D21E1DF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D676E-68FC-4392-B20E-68C98FD8AC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439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Do you support that the 802.11be amendment shall define mechanism(s) for multi-link operation that enables the following:</a:t>
            </a:r>
          </a:p>
          <a:p>
            <a:pPr lvl="1"/>
            <a:r>
              <a:rPr lang="en-US" dirty="0"/>
              <a:t>Negotiate capabilities and operating parameters for multiple links during a single setup signaling exchange.</a:t>
            </a:r>
          </a:p>
          <a:p>
            <a:pPr lvl="1"/>
            <a:r>
              <a:rPr lang="en-US" dirty="0"/>
              <a:t>Signaling to dynamically enable/disable link(s)</a:t>
            </a:r>
          </a:p>
          <a:p>
            <a:pPr lvl="1"/>
            <a:r>
              <a:rPr lang="en-US" dirty="0"/>
              <a:t>An operational mode for concurrently exchanging frames on more than one link for a TID</a:t>
            </a:r>
          </a:p>
          <a:p>
            <a:pPr lvl="1"/>
            <a:r>
              <a:rPr lang="en-US" dirty="0"/>
              <a:t>An operational mode for restricting outstanding MPDUs of a TID to be on one link at a time</a:t>
            </a:r>
          </a:p>
          <a:p>
            <a:pPr lvl="1"/>
            <a:r>
              <a:rPr lang="en-US" dirty="0"/>
              <a:t>Dynamically change the mapping of MPDUs of a TID from one set </a:t>
            </a:r>
            <a:r>
              <a:rPr lang="en-US"/>
              <a:t>of links </a:t>
            </a:r>
            <a:r>
              <a:rPr lang="en-US" dirty="0"/>
              <a:t>to another set </a:t>
            </a:r>
            <a:r>
              <a:rPr lang="en-US"/>
              <a:t>of links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</p:spTree>
    <p:extLst>
      <p:ext uri="{BB962C8B-B14F-4D97-AF65-F5344CB8AC3E}">
        <p14:creationId xmlns:p14="http://schemas.microsoft.com/office/powerpoint/2010/main" val="137074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9A9DB3-8345-4729-A75B-05E14BB64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[1]: 11-19/0823 </a:t>
            </a:r>
          </a:p>
          <a:p>
            <a:r>
              <a:rPr lang="en-US" dirty="0"/>
              <a:t>[2]: 11-19-773</a:t>
            </a:r>
          </a:p>
          <a:p>
            <a:r>
              <a:rPr lang="en-US" dirty="0"/>
              <a:t>[3]: 11-19-0821</a:t>
            </a:r>
          </a:p>
          <a:p>
            <a:r>
              <a:rPr lang="en-US" dirty="0"/>
              <a:t>[4] : 11-19-0979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227D11-CC56-4A17-ADEA-738CC7A517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803003-691F-45F8-BBF4-DEF9397A1F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71DB66B-0E61-4770-BB68-A95956A58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</p:spTree>
    <p:extLst>
      <p:ext uri="{BB962C8B-B14F-4D97-AF65-F5344CB8AC3E}">
        <p14:creationId xmlns:p14="http://schemas.microsoft.com/office/powerpoint/2010/main" val="553013569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b70e71a-8460-4b39-85bd-6974af91860c">YMAJDHSWYS42-2-3919</_dlc_DocId>
    <_dlc_DocIdUrl xmlns="0b70e71a-8460-4b39-85bd-6974af91860c">
      <Url>https://projects.qualcomm.com/sites/WiFi-Advanced/_layouts/15/DocIdRedir.aspx?ID=YMAJDHSWYS42-2-3919</Url>
      <Description>YMAJDHSWYS42-2-3919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1240EB9AFDC146A8D3FE4112FB4C30" ma:contentTypeVersion="7" ma:contentTypeDescription="Create a new document." ma:contentTypeScope="" ma:versionID="f1fb0e7afeca2442021ecd262bfa0247">
  <xsd:schema xmlns:xsd="http://www.w3.org/2001/XMLSchema" xmlns:xs="http://www.w3.org/2001/XMLSchema" xmlns:p="http://schemas.microsoft.com/office/2006/metadata/properties" xmlns:ns1="http://schemas.microsoft.com/sharepoint/v3" xmlns:ns2="0b70e71a-8460-4b39-85bd-6974af91860c" targetNamespace="http://schemas.microsoft.com/office/2006/metadata/properties" ma:root="true" ma:fieldsID="b1c5b9b3698bd7e94a80e64b949295c6" ns1:_="" ns2:_="">
    <xsd:import namespace="http://schemas.microsoft.com/sharepoint/v3"/>
    <xsd:import namespace="0b70e71a-8460-4b39-85bd-6974af91860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1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0e71a-8460-4b39-85bd-6974af91860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QBU" ma:index="12" ma:displayName="Qualcomm Business Unit" ma:default="Corporate" ma:internalName="QBU" ma:readOnly="true">
      <xsd:simpleType>
        <xsd:restriction base="dms:Text"/>
      </xsd:simpleType>
    </xsd:element>
    <xsd:element name="QDEPT" ma:index="13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p:Policy xmlns:p="office.server.policy" id="" local="true">
  <p:Name>Document</p:Name>
  <p:Description/>
  <p:Statement/>
  <p:PolicyItems>
    <p:PolicyItem featureId="QualcommTagPolicy" staticId="0x010100311240EB9AFDC146A8D3FE4112FB4C30" UniqueId="895f98c7-af52-49b2-86d4-130fde7b5aa3">
      <p:Name>Qualcomm Tagging Policy</p:Name>
      <p:Description>Qualcomm Custom Policy for Tagging</p:Description>
      <p:CustomData/>
    </p:PolicyItem>
  </p:PolicyItems>
</p:Policy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C273C1-465A-4EFE-AE4F-ECDDB7135E41}">
  <ds:schemaRefs>
    <ds:schemaRef ds:uri="http://schemas.microsoft.com/office/2006/metadata/properties"/>
    <ds:schemaRef ds:uri="http://schemas.microsoft.com/office/infopath/2007/PartnerControls"/>
    <ds:schemaRef ds:uri="0b70e71a-8460-4b39-85bd-6974af91860c"/>
  </ds:schemaRefs>
</ds:datastoreItem>
</file>

<file path=customXml/itemProps2.xml><?xml version="1.0" encoding="utf-8"?>
<ds:datastoreItem xmlns:ds="http://schemas.openxmlformats.org/officeDocument/2006/customXml" ds:itemID="{D9037B53-8446-40B9-9E56-E887F7D66E44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770AD3DD-9AB4-4476-97CC-D4BC59D49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b70e71a-8460-4b39-85bd-6974af9186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CD10C255-1271-47BF-B015-BB64F0FC44CF}">
  <ds:schemaRefs>
    <ds:schemaRef ds:uri="office.server.policy"/>
  </ds:schemaRefs>
</ds:datastoreItem>
</file>

<file path=customXml/itemProps5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163089</TotalTime>
  <Words>408</Words>
  <Application>Microsoft Office PowerPoint</Application>
  <PresentationFormat>On-screen Show (4:3)</PresentationFormat>
  <Paragraphs>66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Times New Roman</vt:lpstr>
      <vt:lpstr>ACcord Submission Template</vt:lpstr>
      <vt:lpstr>Visio</vt:lpstr>
      <vt:lpstr>Multi-Link Operation: Dynamic TID Transfer</vt:lpstr>
      <vt:lpstr>Overview</vt:lpstr>
      <vt:lpstr>TID Link Switch</vt:lpstr>
      <vt:lpstr>Example of unified MLO framework to support pkt-level / TID Link switching</vt:lpstr>
      <vt:lpstr>Summary</vt:lpstr>
      <vt:lpstr>Straw Poll 1</vt:lpstr>
      <vt:lpstr>Reference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3268</cp:revision>
  <dcterms:created xsi:type="dcterms:W3CDTF">2012-05-29T15:24:34Z</dcterms:created>
  <dcterms:modified xsi:type="dcterms:W3CDTF">2019-09-14T07:40:31Z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0x010100311240EB9AFDC146A8D3FE4112FB4C30</vt:lpwstr>
  </property>
</Properties>
</file>