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5"/>
  </p:notesMasterIdLst>
  <p:handoutMasterIdLst>
    <p:handoutMasterId r:id="rId16"/>
  </p:handoutMasterIdLst>
  <p:sldIdLst>
    <p:sldId id="621" r:id="rId7"/>
    <p:sldId id="660" r:id="rId8"/>
    <p:sldId id="688" r:id="rId9"/>
    <p:sldId id="682" r:id="rId10"/>
    <p:sldId id="690" r:id="rId11"/>
    <p:sldId id="664" r:id="rId12"/>
    <p:sldId id="691" r:id="rId13"/>
    <p:sldId id="68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2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1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8/21/2019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1082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43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August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9377"/>
              </p:ext>
            </p:extLst>
          </p:nvPr>
        </p:nvGraphicFramePr>
        <p:xfrm>
          <a:off x="495682" y="2200889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sz="3000" dirty="0"/>
              <a:t>Multi-Link Operation: Dynamic TID Transfer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232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2019-08-22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47" y="1920237"/>
            <a:ext cx="8543906" cy="4494213"/>
          </a:xfrm>
        </p:spPr>
        <p:txBody>
          <a:bodyPr>
            <a:normAutofit/>
          </a:bodyPr>
          <a:lstStyle/>
          <a:p>
            <a:r>
              <a:rPr lang="en-US" dirty="0"/>
              <a:t>Multi-link operation (MLO) has been discussed in the past with the focus on packet-level aggregation [1]</a:t>
            </a:r>
          </a:p>
          <a:p>
            <a:endParaRPr lang="en-US" dirty="0"/>
          </a:p>
          <a:p>
            <a:r>
              <a:rPr lang="en-US" dirty="0"/>
              <a:t>In this document, we discuss how the unified (MLO) framework can support dynamic transfer of a TID between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BBEAF6-13EB-426A-99EC-623EED2BF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78" y="1981200"/>
            <a:ext cx="4257621" cy="438604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MLO framework would need to have the  ability to seamlessly move a TID from one link to another link based on a certain condition</a:t>
            </a:r>
          </a:p>
          <a:p>
            <a:pPr lvl="1"/>
            <a:r>
              <a:rPr lang="en-US" dirty="0"/>
              <a:t>E.g., transferring a TID from a link on 2.4GHz to a link on 5GHz without requiring reassociation</a:t>
            </a:r>
          </a:p>
          <a:p>
            <a:endParaRPr lang="en-US" dirty="0"/>
          </a:p>
          <a:p>
            <a:r>
              <a:rPr lang="en-US" dirty="0"/>
              <a:t>A TID may be transferred for reasons such as load balancing or congestion</a:t>
            </a:r>
          </a:p>
          <a:p>
            <a:pPr lvl="1"/>
            <a:r>
              <a:rPr lang="en-US" dirty="0"/>
              <a:t>E.g., 2.4GHz link is congested or becomes unavailable</a:t>
            </a:r>
          </a:p>
          <a:p>
            <a:endParaRPr lang="en-US" dirty="0"/>
          </a:p>
          <a:p>
            <a:r>
              <a:rPr lang="en-US" dirty="0"/>
              <a:t>Different from packet-level aggregation where both links are utilized for aggregation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144E7B-E021-4424-87BF-EC4880EDD8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6B7C8-52A5-4974-AA39-C5733F44C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434BA86-96B0-48C4-9880-F1A62905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 Link Switch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2D2DE1C-EB26-4AF8-AA06-8B39EB698C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850231"/>
              </p:ext>
            </p:extLst>
          </p:nvPr>
        </p:nvGraphicFramePr>
        <p:xfrm>
          <a:off x="4868863" y="4144963"/>
          <a:ext cx="1765300" cy="212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1" name="Visio" r:id="rId3" imgW="2847957" imgH="3424270" progId="Visio.Drawing.11">
                  <p:embed/>
                </p:oleObj>
              </mc:Choice>
              <mc:Fallback>
                <p:oleObj name="Visio" r:id="rId3" imgW="2847957" imgH="3424270" progId="Visio.Drawing.11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27B1032-CD5F-46CD-BAD6-E419A7C248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68863" y="4144963"/>
                        <a:ext cx="1765300" cy="212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EE6F669-D10D-4361-9D5B-EC2AE6E41C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999451"/>
              </p:ext>
            </p:extLst>
          </p:nvPr>
        </p:nvGraphicFramePr>
        <p:xfrm>
          <a:off x="5751185" y="1652714"/>
          <a:ext cx="1758894" cy="2086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2" name="Visio" r:id="rId5" imgW="2847957" imgH="3424270" progId="Visio.Drawing.11">
                  <p:embed/>
                </p:oleObj>
              </mc:Choice>
              <mc:Fallback>
                <p:oleObj name="Visio" r:id="rId5" imgW="2847957" imgH="3424270" progId="Visio.Drawing.11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27B1032-CD5F-46CD-BAD6-E419A7C248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51185" y="1652714"/>
                        <a:ext cx="1758894" cy="2086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417974A-1108-4FC6-BA51-4EBB039EE414}"/>
              </a:ext>
            </a:extLst>
          </p:cNvPr>
          <p:cNvCxnSpPr/>
          <p:nvPr/>
        </p:nvCxnSpPr>
        <p:spPr bwMode="auto">
          <a:xfrm>
            <a:off x="6924325" y="1800352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6EC1609-9158-4FC0-86D0-BECE24BE42B5}"/>
              </a:ext>
            </a:extLst>
          </p:cNvPr>
          <p:cNvCxnSpPr/>
          <p:nvPr/>
        </p:nvCxnSpPr>
        <p:spPr bwMode="auto">
          <a:xfrm>
            <a:off x="7585570" y="2895630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5803B2A-65CA-44CB-A68D-053A181FFC47}"/>
              </a:ext>
            </a:extLst>
          </p:cNvPr>
          <p:cNvCxnSpPr/>
          <p:nvPr/>
        </p:nvCxnSpPr>
        <p:spPr bwMode="auto">
          <a:xfrm>
            <a:off x="5626958" y="2929186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9D78618-8591-4F0C-8544-9009695E717B}"/>
              </a:ext>
            </a:extLst>
          </p:cNvPr>
          <p:cNvCxnSpPr/>
          <p:nvPr/>
        </p:nvCxnSpPr>
        <p:spPr bwMode="auto">
          <a:xfrm>
            <a:off x="6044879" y="4257299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B02A393-E46F-466D-BFEF-61E985378CA1}"/>
              </a:ext>
            </a:extLst>
          </p:cNvPr>
          <p:cNvCxnSpPr/>
          <p:nvPr/>
        </p:nvCxnSpPr>
        <p:spPr bwMode="auto">
          <a:xfrm>
            <a:off x="4771501" y="5343149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FEBED443-626B-487F-82A7-182BBD1681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698138"/>
              </p:ext>
            </p:extLst>
          </p:nvPr>
        </p:nvGraphicFramePr>
        <p:xfrm>
          <a:off x="7154660" y="4129783"/>
          <a:ext cx="1758893" cy="2086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3" name="Visio" r:id="rId7" imgW="2847957" imgH="3424270" progId="Visio.Drawing.11">
                  <p:embed/>
                </p:oleObj>
              </mc:Choice>
              <mc:Fallback>
                <p:oleObj name="Visio" r:id="rId7" imgW="2847957" imgH="3424270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2D2DE1C-EB26-4AF8-AA06-8B39EB698C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54660" y="4129783"/>
                        <a:ext cx="1758893" cy="2086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1123B9-A4EE-4F3D-AD7D-02EBC6255771}"/>
              </a:ext>
            </a:extLst>
          </p:cNvPr>
          <p:cNvCxnSpPr/>
          <p:nvPr/>
        </p:nvCxnSpPr>
        <p:spPr bwMode="auto">
          <a:xfrm>
            <a:off x="8327800" y="4225033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41F8A6-8CC9-4C60-B673-81FB6C127495}"/>
              </a:ext>
            </a:extLst>
          </p:cNvPr>
          <p:cNvCxnSpPr/>
          <p:nvPr/>
        </p:nvCxnSpPr>
        <p:spPr bwMode="auto">
          <a:xfrm>
            <a:off x="8975501" y="5310883"/>
            <a:ext cx="0" cy="77152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EDB41DBC-7DCB-4166-9C32-A2742499FC14}"/>
              </a:ext>
            </a:extLst>
          </p:cNvPr>
          <p:cNvSpPr/>
          <p:nvPr/>
        </p:nvSpPr>
        <p:spPr bwMode="auto">
          <a:xfrm>
            <a:off x="6744749" y="5838738"/>
            <a:ext cx="409911" cy="18466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3F7DA3-BEE3-4C36-BC40-48596453710C}"/>
              </a:ext>
            </a:extLst>
          </p:cNvPr>
          <p:cNvSpPr txBox="1"/>
          <p:nvPr/>
        </p:nvSpPr>
        <p:spPr>
          <a:xfrm>
            <a:off x="7258364" y="2037314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solidFill>
                  <a:srgbClr val="00B050"/>
                </a:solidFill>
              </a:rPr>
              <a:t>Packet-level </a:t>
            </a:r>
            <a:r>
              <a:rPr lang="en-US" sz="1400" b="1" u="sng" dirty="0" err="1">
                <a:solidFill>
                  <a:srgbClr val="00B050"/>
                </a:solidFill>
              </a:rPr>
              <a:t>agg</a:t>
            </a:r>
            <a:endParaRPr lang="en-US" sz="1400" b="1" u="sng" dirty="0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14EBB97-A641-4AB5-89B0-D5056F3FDF4D}"/>
              </a:ext>
            </a:extLst>
          </p:cNvPr>
          <p:cNvSpPr txBox="1"/>
          <p:nvPr/>
        </p:nvSpPr>
        <p:spPr>
          <a:xfrm>
            <a:off x="6235675" y="4299744"/>
            <a:ext cx="1481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>
                <a:solidFill>
                  <a:srgbClr val="00B050"/>
                </a:solidFill>
              </a:rPr>
              <a:t>TID Link Switch</a:t>
            </a:r>
          </a:p>
        </p:txBody>
      </p:sp>
    </p:spTree>
    <p:extLst>
      <p:ext uri="{BB962C8B-B14F-4D97-AF65-F5344CB8AC3E}">
        <p14:creationId xmlns:p14="http://schemas.microsoft.com/office/powerpoint/2010/main" val="222030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41D78D-3F14-47A7-8AAE-44E120F16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36" y="4269996"/>
            <a:ext cx="8599220" cy="2195121"/>
          </a:xfrm>
        </p:spPr>
        <p:txBody>
          <a:bodyPr>
            <a:normAutofit fontScale="70000" lnSpcReduction="20000"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u="sng" dirty="0"/>
              <a:t>STA (MAC-PHY instance)</a:t>
            </a:r>
            <a:r>
              <a:rPr lang="en-US" dirty="0"/>
              <a:t>: There is one STA (MAC/PHY instance) per link</a:t>
            </a:r>
          </a:p>
          <a:p>
            <a:pPr lvl="1"/>
            <a:r>
              <a:rPr lang="en-US" dirty="0"/>
              <a:t>Each STA has its own per-link MAC/PHY attributes/capabilities</a:t>
            </a:r>
          </a:p>
          <a:p>
            <a:pPr lvl="1"/>
            <a:r>
              <a:rPr lang="en-US" dirty="0"/>
              <a:t>The MAC address of each STA may be same or different</a:t>
            </a:r>
          </a:p>
          <a:p>
            <a:pPr marL="514350" indent="-457200">
              <a:buFont typeface="+mj-lt"/>
              <a:buAutoNum type="arabicPeriod"/>
            </a:pPr>
            <a:r>
              <a:rPr lang="en-US" u="sng" dirty="0"/>
              <a:t>Multi-Link Logical Entity (MLLE)</a:t>
            </a:r>
            <a:r>
              <a:rPr lang="en-US" dirty="0"/>
              <a:t>: An MLLE is affiliated with one or more STAs</a:t>
            </a:r>
          </a:p>
          <a:p>
            <a:pPr lvl="1"/>
            <a:r>
              <a:rPr lang="en-US" dirty="0"/>
              <a:t>An MLLE has an externally addressable unique MAC address which is the MAC-SAP endpoint</a:t>
            </a:r>
          </a:p>
          <a:p>
            <a:pPr lvl="1"/>
            <a:r>
              <a:rPr lang="en-US" dirty="0"/>
              <a:t>Common BA session, security and SN across all STAs affiliated with an MLLE</a:t>
            </a:r>
          </a:p>
          <a:p>
            <a:pPr marL="514350" indent="-457200">
              <a:buFont typeface="+mj-lt"/>
              <a:buAutoNum type="arabicPeriod"/>
            </a:pPr>
            <a:r>
              <a:rPr lang="en-US" u="sng" dirty="0"/>
              <a:t>MLO-Device</a:t>
            </a:r>
            <a:r>
              <a:rPr lang="en-US" dirty="0"/>
              <a:t>: An MLO-Device is a collection of MLLEs</a:t>
            </a:r>
          </a:p>
          <a:p>
            <a:pPr lvl="1">
              <a:buFont typeface="+mj-lt"/>
              <a:buChar char="–"/>
            </a:pPr>
            <a:r>
              <a:rPr lang="en-US" sz="2100" dirty="0"/>
              <a:t>An MLO-Device may have multiple MAC-SAP endpoints</a:t>
            </a:r>
          </a:p>
          <a:p>
            <a:pPr lvl="1">
              <a:buFont typeface="+mj-lt"/>
              <a:buChar char="–"/>
            </a:pPr>
            <a:r>
              <a:rPr lang="en-US" sz="2100" dirty="0"/>
              <a:t>Enables common mgmt. signaling across all MLLEs for power-save reasons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615344-0A26-4F66-9D1B-2504FDDB0A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F78CC-FE55-4939-BD70-8D1C5E64F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C053E13-48CA-4BF6-8840-67A2D94B2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94063"/>
          </a:xfrm>
        </p:spPr>
        <p:txBody>
          <a:bodyPr/>
          <a:lstStyle/>
          <a:p>
            <a:r>
              <a:rPr lang="en-US" dirty="0"/>
              <a:t>Recap: 3-tier hierarchy [1][2]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31C7CDC-FE56-403C-875F-9FA6AB9FE7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088311"/>
              </p:ext>
            </p:extLst>
          </p:nvPr>
        </p:nvGraphicFramePr>
        <p:xfrm>
          <a:off x="666750" y="1136650"/>
          <a:ext cx="7810500" cy="309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" name="Visio" r:id="rId3" imgW="7819949" imgH="3104979" progId="Visio.Drawing.11">
                  <p:embed/>
                </p:oleObj>
              </mc:Choice>
              <mc:Fallback>
                <p:oleObj name="Visio" r:id="rId3" imgW="7819949" imgH="3104979" progId="Visio.Drawing.11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804396C7-EE23-4C47-BCEF-7FE60A8066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6750" y="1136650"/>
                        <a:ext cx="7810500" cy="309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088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07E491-80D5-4535-8159-12AFC68BFA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301F2-B2FC-41C4-A7D8-DEA311469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E8C4097-02C4-40F8-B577-09D99199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unified MLO framework to support pkt-level / TID Link switching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1FEE671-128E-4E82-934D-A3FD695E8F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04248"/>
              </p:ext>
            </p:extLst>
          </p:nvPr>
        </p:nvGraphicFramePr>
        <p:xfrm>
          <a:off x="140516" y="1975839"/>
          <a:ext cx="2625792" cy="4064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9" name="Visio" r:id="rId3" imgW="4334078" imgH="6701921" progId="Visio.Drawing.11">
                  <p:embed/>
                </p:oleObj>
              </mc:Choice>
              <mc:Fallback>
                <p:oleObj name="Visio" r:id="rId3" imgW="4334078" imgH="670192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516" y="1975839"/>
                        <a:ext cx="2625792" cy="4064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CFCF941-4EAB-476D-A0EC-1643FAA1A2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253457"/>
              </p:ext>
            </p:extLst>
          </p:nvPr>
        </p:nvGraphicFramePr>
        <p:xfrm>
          <a:off x="3442180" y="1975840"/>
          <a:ext cx="559276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0" name="Visio" r:id="rId5" imgW="9220348" imgH="6701921" progId="Visio.Drawing.11">
                  <p:embed/>
                </p:oleObj>
              </mc:Choice>
              <mc:Fallback>
                <p:oleObj name="Visio" r:id="rId5" imgW="9220348" imgH="670192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42180" y="1975840"/>
                        <a:ext cx="5592763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F092E28-544F-492B-810A-4E69BFDD35B0}"/>
              </a:ext>
            </a:extLst>
          </p:cNvPr>
          <p:cNvSpPr/>
          <p:nvPr/>
        </p:nvSpPr>
        <p:spPr bwMode="auto">
          <a:xfrm>
            <a:off x="3347207" y="1769378"/>
            <a:ext cx="5771625" cy="44028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5D2A50-53A2-402D-928E-DF2AD49F3807}"/>
              </a:ext>
            </a:extLst>
          </p:cNvPr>
          <p:cNvSpPr/>
          <p:nvPr/>
        </p:nvSpPr>
        <p:spPr bwMode="auto">
          <a:xfrm>
            <a:off x="25168" y="1778466"/>
            <a:ext cx="2961314" cy="44028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22DA3F-E046-483A-9C1C-48E31959427C}"/>
              </a:ext>
            </a:extLst>
          </p:cNvPr>
          <p:cNvSpPr/>
          <p:nvPr/>
        </p:nvSpPr>
        <p:spPr>
          <a:xfrm>
            <a:off x="430995" y="6178292"/>
            <a:ext cx="21496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Packet-level Aggregation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2434FC-A81F-42DC-96CE-F5500DF09756}"/>
              </a:ext>
            </a:extLst>
          </p:cNvPr>
          <p:cNvSpPr/>
          <p:nvPr/>
        </p:nvSpPr>
        <p:spPr>
          <a:xfrm>
            <a:off x="5233002" y="6172899"/>
            <a:ext cx="20000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Dynamic TID Link Switch</a:t>
            </a:r>
          </a:p>
        </p:txBody>
      </p:sp>
    </p:spTree>
    <p:extLst>
      <p:ext uri="{BB962C8B-B14F-4D97-AF65-F5344CB8AC3E}">
        <p14:creationId xmlns:p14="http://schemas.microsoft.com/office/powerpoint/2010/main" val="4148129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contribution introduces a high-level design to support dynamic TID transfer between links with MLO framework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Do you support that the 802.11be amendment shall define mechanism(s) for multi-link operation that enables the following:</a:t>
            </a:r>
          </a:p>
          <a:p>
            <a:pPr lvl="1"/>
            <a:r>
              <a:rPr lang="en-US" dirty="0"/>
              <a:t>Negotiate capabilities and operating parameters for multiple links during a single setup signaling exchange.</a:t>
            </a:r>
          </a:p>
          <a:p>
            <a:pPr lvl="1"/>
            <a:r>
              <a:rPr lang="en-US" dirty="0"/>
              <a:t>Signaling to dynamically enable/disable link(s)</a:t>
            </a:r>
          </a:p>
          <a:p>
            <a:pPr lvl="1"/>
            <a:r>
              <a:rPr lang="en-US" dirty="0"/>
              <a:t>An operational mode for concurrently exchanging frames on more than one link for a TID</a:t>
            </a:r>
          </a:p>
          <a:p>
            <a:pPr lvl="1"/>
            <a:r>
              <a:rPr lang="en-US" dirty="0"/>
              <a:t>An operational mode for restricting outstanding MPDUs of a TID to be on one link at a time</a:t>
            </a:r>
          </a:p>
          <a:p>
            <a:pPr lvl="1"/>
            <a:r>
              <a:rPr lang="en-US" dirty="0"/>
              <a:t>Dynamically change the mapping of MPDUs of a TID from one set </a:t>
            </a:r>
            <a:r>
              <a:rPr lang="en-US"/>
              <a:t>of links </a:t>
            </a:r>
            <a:r>
              <a:rPr lang="en-US" dirty="0"/>
              <a:t>to another set </a:t>
            </a:r>
            <a:r>
              <a:rPr lang="en-US"/>
              <a:t>of links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37074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11-19/0823 </a:t>
            </a:r>
          </a:p>
          <a:p>
            <a:r>
              <a:rPr lang="en-US" dirty="0"/>
              <a:t>[2]: 11-19-773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Props1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4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163019</TotalTime>
  <Words>529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Times New Roman</vt:lpstr>
      <vt:lpstr>ACcord Submission Template</vt:lpstr>
      <vt:lpstr>Visio</vt:lpstr>
      <vt:lpstr>Multi-Link Operation: Dynamic TID Transfer</vt:lpstr>
      <vt:lpstr>Overview</vt:lpstr>
      <vt:lpstr>TID Link Switch</vt:lpstr>
      <vt:lpstr>Recap: 3-tier hierarchy [1][2]</vt:lpstr>
      <vt:lpstr>Example of unified MLO framework to support pkt-level / TID Link switching</vt:lpstr>
      <vt:lpstr>Summary</vt:lpstr>
      <vt:lpstr>Straw Poll 1</vt:lpstr>
      <vt:lpstr>Reference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3265</cp:revision>
  <dcterms:created xsi:type="dcterms:W3CDTF">2012-05-29T15:24:34Z</dcterms:created>
  <dcterms:modified xsi:type="dcterms:W3CDTF">2019-08-21T16:44:22Z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