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6"/>
  </p:notesMasterIdLst>
  <p:handoutMasterIdLst>
    <p:handoutMasterId r:id="rId27"/>
  </p:handoutMasterIdLst>
  <p:sldIdLst>
    <p:sldId id="621" r:id="rId7"/>
    <p:sldId id="660" r:id="rId8"/>
    <p:sldId id="695" r:id="rId9"/>
    <p:sldId id="643" r:id="rId10"/>
    <p:sldId id="706" r:id="rId11"/>
    <p:sldId id="709" r:id="rId12"/>
    <p:sldId id="715" r:id="rId13"/>
    <p:sldId id="717" r:id="rId14"/>
    <p:sldId id="720" r:id="rId15"/>
    <p:sldId id="664" r:id="rId16"/>
    <p:sldId id="687" r:id="rId17"/>
    <p:sldId id="702" r:id="rId18"/>
    <p:sldId id="714" r:id="rId19"/>
    <p:sldId id="704" r:id="rId20"/>
    <p:sldId id="711" r:id="rId21"/>
    <p:sldId id="719" r:id="rId22"/>
    <p:sldId id="713" r:id="rId23"/>
    <p:sldId id="707" r:id="rId24"/>
    <p:sldId id="70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5770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STAUT: CBR, 1000 Bytes every 15 </a:t>
            </a:r>
            <a:r>
              <a:rPr lang="en-US" dirty="0" err="1"/>
              <a:t>msec</a:t>
            </a:r>
            <a:endParaRPr lang="en-US" dirty="0"/>
          </a:p>
          <a:p>
            <a:r>
              <a:rPr lang="en-US" dirty="0"/>
              <a:t>STAUT MCSL1 = 0 (8 Mbps), MCSL2 = 0 (34 Mbps)</a:t>
            </a:r>
          </a:p>
          <a:p>
            <a:r>
              <a:rPr lang="en-US" dirty="0"/>
              <a:t>Tx. Time/packet = 1msec (20 MHz), 236 µsec (80 MHz)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2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1081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43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August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Aggregation: Latency Gains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2019-08-22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440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this contribution, we present latency gains with multi-link aggregation (independent MLA).</a:t>
            </a:r>
          </a:p>
          <a:p>
            <a:pPr lvl="1"/>
            <a:r>
              <a:rPr lang="en-US" dirty="0"/>
              <a:t>Adding an auxiliary link significantly improves the worst-case latency</a:t>
            </a:r>
          </a:p>
          <a:p>
            <a:pPr lvl="1"/>
            <a:r>
              <a:rPr lang="en-US" dirty="0"/>
              <a:t>Channel access delay is the major contributor to the overall latency</a:t>
            </a:r>
          </a:p>
          <a:p>
            <a:pPr lvl="2"/>
            <a:r>
              <a:rPr lang="en-US" dirty="0"/>
              <a:t>Increasing the MCS or BW has little impact to improving the worst-case latency</a:t>
            </a:r>
          </a:p>
          <a:p>
            <a:pPr lvl="2"/>
            <a:r>
              <a:rPr lang="en-US" dirty="0"/>
              <a:t>Most of the gains come from increased access opportunities</a:t>
            </a:r>
          </a:p>
          <a:p>
            <a:pPr lvl="3"/>
            <a:r>
              <a:rPr lang="en-US" dirty="0"/>
              <a:t>Which translates to reduction in access delay</a:t>
            </a:r>
          </a:p>
          <a:p>
            <a:pPr lvl="2"/>
            <a:r>
              <a:rPr lang="en-US" dirty="0"/>
              <a:t>The auxiliary link can be of a much lower BW</a:t>
            </a:r>
          </a:p>
          <a:p>
            <a:pPr lvl="3"/>
            <a:r>
              <a:rPr lang="en-US" dirty="0"/>
              <a:t>e.g., adding a 20MHz link to an 80MHz link provides similar gains</a:t>
            </a:r>
          </a:p>
          <a:p>
            <a:pPr lvl="1"/>
            <a:r>
              <a:rPr lang="en-US" dirty="0"/>
              <a:t>Investigated latency gains for varying PER conditions</a:t>
            </a:r>
          </a:p>
          <a:p>
            <a:pPr lvl="1"/>
            <a:r>
              <a:rPr lang="en-US" dirty="0"/>
              <a:t>Further, loss rate for MLA to meet a certain latency goal is much lower compared to a single link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11-19/0823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[2] 11-19/0764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81B09-12B0-43E7-B978-2A5CE616C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26160"/>
            <a:ext cx="7772400" cy="4264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Access Latency CDF, MCS 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FE0B9D-5145-463D-B7B8-C7DDF904A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D8C14-4C99-4068-A6B6-55A4176F9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E455C0-FADF-4501-8DF2-FFD99F2B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6504"/>
          </a:xfrm>
        </p:spPr>
        <p:txBody>
          <a:bodyPr/>
          <a:lstStyle/>
          <a:p>
            <a:r>
              <a:rPr lang="en-US" dirty="0"/>
              <a:t>Single Link 80 MHz vs MLA (80+20) MHz</a:t>
            </a:r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614C102-9F72-4A29-97D4-8E36A9A2E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944688"/>
            <a:ext cx="9144000" cy="433863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FEEB849-BC43-4730-871D-4614982403A2}"/>
              </a:ext>
            </a:extLst>
          </p:cNvPr>
          <p:cNvSpPr txBox="1">
            <a:spLocks/>
          </p:cNvSpPr>
          <p:nvPr/>
        </p:nvSpPr>
        <p:spPr>
          <a:xfrm>
            <a:off x="6264827" y="4114006"/>
            <a:ext cx="2818701" cy="424732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25717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Blip>
                <a:blip r:embed="rId3"/>
              </a:buBlip>
              <a:defRPr lang="en-US" sz="24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557213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20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2pPr>
            <a:lvl3pPr marL="77152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8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3pPr>
            <a:lvl4pPr marL="985838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Qualcomm Regular" pitchFamily="34" charset="0"/>
              <a:buChar char="−"/>
              <a:defRPr lang="en-US" sz="1100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Qualcomm Regular" pitchFamily="34" charset="0"/>
                <a:ea typeface="+mn-ea"/>
                <a:cs typeface="Arial" pitchFamily="34" charset="0"/>
              </a:defRPr>
            </a:lvl5pPr>
            <a:lvl6pPr marL="1628775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N1: Number of OBSS STAs on 1</a:t>
            </a:r>
            <a:r>
              <a:rPr lang="en-US" sz="1100" baseline="30000" dirty="0"/>
              <a:t>st</a:t>
            </a:r>
            <a:r>
              <a:rPr lang="en-US" sz="1100" dirty="0"/>
              <a:t> link (20MHz)</a:t>
            </a:r>
          </a:p>
          <a:p>
            <a:pPr marL="0" indent="0">
              <a:buNone/>
            </a:pPr>
            <a:r>
              <a:rPr lang="en-US" sz="1100" dirty="0"/>
              <a:t>N2: Number of OBSS STAs on 2</a:t>
            </a:r>
            <a:r>
              <a:rPr lang="en-US" sz="1100" baseline="30000" dirty="0"/>
              <a:t>nd</a:t>
            </a:r>
            <a:r>
              <a:rPr lang="en-US" sz="1100" dirty="0"/>
              <a:t> link (80MHz)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B9B1D8-B3B0-49A5-BBBF-2C584891CF70}"/>
              </a:ext>
            </a:extLst>
          </p:cNvPr>
          <p:cNvSpPr txBox="1"/>
          <p:nvPr/>
        </p:nvSpPr>
        <p:spPr>
          <a:xfrm>
            <a:off x="8640631" y="6149170"/>
            <a:ext cx="455894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  <a:hlinkClick r:id="rId4" action="ppaction://hlinksldjump"/>
              </a:rPr>
              <a:t>Back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81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3875714" cy="47228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There are cases where, the STA under test (STAUT) suffers from multiple back-to-back collisions</a:t>
            </a:r>
          </a:p>
          <a:p>
            <a:pPr lvl="1"/>
            <a:r>
              <a:rPr lang="en-US" dirty="0"/>
              <a:t>This results in the STAUT picking a very high back-off counter resulting in a large access latency</a:t>
            </a:r>
          </a:p>
          <a:p>
            <a:endParaRPr lang="en-US" dirty="0"/>
          </a:p>
          <a:p>
            <a:r>
              <a:rPr lang="en-US" sz="2500" dirty="0"/>
              <a:t>In the adjoining plot, each point on the x-axis corresponds to a packet – 15ms interval on the timeline. </a:t>
            </a:r>
          </a:p>
          <a:p>
            <a:pPr lvl="1"/>
            <a:r>
              <a:rPr lang="en-US" dirty="0"/>
              <a:t>There are a total of 667 packets in a 10sec run.</a:t>
            </a:r>
          </a:p>
          <a:p>
            <a:endParaRPr lang="en-US" dirty="0"/>
          </a:p>
          <a:p>
            <a:r>
              <a:rPr lang="en-US" dirty="0"/>
              <a:t>The 120th packet experienced several retries which manifests as a spike in the access latency.</a:t>
            </a:r>
          </a:p>
          <a:p>
            <a:pPr lvl="1" defTabSz="914400"/>
            <a:r>
              <a:rPr lang="en-US" dirty="0"/>
              <a:t>This results in longer queuing latency for packets queued behind the 120th packet. </a:t>
            </a:r>
          </a:p>
          <a:p>
            <a:pPr lvl="1" defTabSz="914400"/>
            <a:r>
              <a:rPr lang="en-US" dirty="0"/>
              <a:t>By the time the 500th packet arrives, the queue size is 350 packets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05437"/>
          </a:xfrm>
        </p:spPr>
        <p:txBody>
          <a:bodyPr/>
          <a:lstStyle/>
          <a:p>
            <a:r>
              <a:rPr lang="en-US" dirty="0"/>
              <a:t>A single run showing impact of access delay</a:t>
            </a:r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718B5455-7C2F-462B-98AF-2C83EF3FD9C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6" r="4896"/>
          <a:stretch/>
        </p:blipFill>
        <p:spPr>
          <a:xfrm>
            <a:off x="3875714" y="1752600"/>
            <a:ext cx="5284601" cy="2858831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51DC483-1E3E-44B8-9A69-D814995FB686}"/>
              </a:ext>
            </a:extLst>
          </p:cNvPr>
          <p:cNvSpPr txBox="1">
            <a:spLocks/>
          </p:cNvSpPr>
          <p:nvPr/>
        </p:nvSpPr>
        <p:spPr bwMode="auto">
          <a:xfrm>
            <a:off x="4093828" y="5016617"/>
            <a:ext cx="4773946" cy="139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kern="0" dirty="0"/>
              <a:t>The steps in the access latency (between 120-180) are the instances when the STAUT gained accessed and packets were getting flushed (aggregated in one A-MPDU). </a:t>
            </a:r>
          </a:p>
          <a:p>
            <a:pPr lvl="1" defTabSz="914400"/>
            <a:r>
              <a:rPr lang="en-US" dirty="0"/>
              <a:t>This helps reduce the queuing latency (downward trend after 180).</a:t>
            </a:r>
            <a:r>
              <a:rPr lang="en-US" kern="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68BF2-7C50-4A3C-9184-D54583993905}"/>
              </a:ext>
            </a:extLst>
          </p:cNvPr>
          <p:cNvSpPr txBox="1"/>
          <p:nvPr/>
        </p:nvSpPr>
        <p:spPr>
          <a:xfrm>
            <a:off x="8640631" y="6149170"/>
            <a:ext cx="455894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  <a:hlinkClick r:id="rId3" action="ppaction://hlinksldjump"/>
              </a:rPr>
              <a:t>Back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379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9599D86-2A17-4168-A89D-1CB04DF59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8465"/>
            <a:ext cx="7772400" cy="45803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Observation: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BW/MCS has far less impact on the worst-case latency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Worst-case latencies are dictated by randomness in the contention mechanism</a:t>
            </a:r>
          </a:p>
          <a:p>
            <a:pPr lvl="2"/>
            <a:r>
              <a:rPr lang="en-US" dirty="0"/>
              <a:t>such random spikes contribute to the top 5 percentile worst case latencies</a:t>
            </a:r>
          </a:p>
          <a:p>
            <a:pPr lvl="2"/>
            <a:r>
              <a:rPr lang="en-US" dirty="0"/>
              <a:t>Such scenarios are likely in dense deployments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MLA performs better because STAUT had access opportunities on both links.</a:t>
            </a:r>
          </a:p>
          <a:p>
            <a:pPr lvl="2"/>
            <a:r>
              <a:rPr lang="en-US" dirty="0"/>
              <a:t>Further, repeated simultaneous collisions on both links is much less likely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1272"/>
          </a:xfrm>
        </p:spPr>
        <p:txBody>
          <a:bodyPr/>
          <a:lstStyle/>
          <a:p>
            <a:r>
              <a:rPr lang="en-US" dirty="0"/>
              <a:t>A single run showing impact of access delay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F504D-BD3D-44CF-B8ED-A13008F436C3}"/>
              </a:ext>
            </a:extLst>
          </p:cNvPr>
          <p:cNvSpPr txBox="1"/>
          <p:nvPr/>
        </p:nvSpPr>
        <p:spPr>
          <a:xfrm>
            <a:off x="8640631" y="6149170"/>
            <a:ext cx="455894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  <a:hlinkClick r:id="rId2" action="ppaction://hlinksldjump"/>
              </a:rPr>
              <a:t>Back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3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6A849B-5DFF-4F06-8ED1-E25E655331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4B8B6-ABCA-4994-A925-9FE370F7C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99CA3C-385C-4D5E-BEA7-2E322127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48" y="685800"/>
            <a:ext cx="8674216" cy="725469"/>
          </a:xfrm>
        </p:spPr>
        <p:txBody>
          <a:bodyPr/>
          <a:lstStyle/>
          <a:p>
            <a:r>
              <a:rPr lang="en-US" dirty="0"/>
              <a:t>Impact of MCS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182C441-1018-4A35-AAC4-B7AC977CD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536326"/>
              </p:ext>
            </p:extLst>
          </p:nvPr>
        </p:nvGraphicFramePr>
        <p:xfrm>
          <a:off x="76258" y="5204963"/>
          <a:ext cx="7973408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796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1559267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1553881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164937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1684093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21270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MCS2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OBSS STA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 OBSS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 OBSS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 OBSS STAs per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Single 20MHz 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59.37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342.78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1759*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21270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Single 80MHz 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53.37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337.19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1294*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5451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Multi Link (80MHz+20MHz)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58.47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266.9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78AE01F-CCF6-4F4E-9894-D21739E4990C}"/>
              </a:ext>
            </a:extLst>
          </p:cNvPr>
          <p:cNvSpPr/>
          <p:nvPr/>
        </p:nvSpPr>
        <p:spPr>
          <a:xfrm>
            <a:off x="8007166" y="5337591"/>
            <a:ext cx="1224532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Latency in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msec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0BB142-27D3-4338-BBA3-99E8E06B660E}"/>
              </a:ext>
            </a:extLst>
          </p:cNvPr>
          <p:cNvSpPr/>
          <p:nvPr/>
        </p:nvSpPr>
        <p:spPr>
          <a:xfrm>
            <a:off x="7971819" y="5596123"/>
            <a:ext cx="1224532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* Unstable region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3D572-F0B3-4804-B895-5F0D4108F7F5}"/>
              </a:ext>
            </a:extLst>
          </p:cNvPr>
          <p:cNvSpPr/>
          <p:nvPr/>
        </p:nvSpPr>
        <p:spPr>
          <a:xfrm>
            <a:off x="2493174" y="4787145"/>
            <a:ext cx="4772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95 percentile latency results (for 80+20) @MCS2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894E79-9401-4792-B78C-13E3CB1541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44667" y="1498740"/>
            <a:ext cx="6854665" cy="3252395"/>
          </a:xfrm>
          <a:prstGeom prst="rect">
            <a:avLst/>
          </a:prstGeom>
        </p:spPr>
      </p:pic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8EB8B77-270B-4BD9-AB62-55A0741BF8BF}"/>
              </a:ext>
            </a:extLst>
          </p:cNvPr>
          <p:cNvSpPr txBox="1">
            <a:spLocks/>
          </p:cNvSpPr>
          <p:nvPr/>
        </p:nvSpPr>
        <p:spPr>
          <a:xfrm>
            <a:off x="5447250" y="3404360"/>
            <a:ext cx="2818701" cy="424732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25717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Blip>
                <a:blip r:embed="rId3"/>
              </a:buBlip>
              <a:defRPr lang="en-US" sz="24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557213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20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2pPr>
            <a:lvl3pPr marL="77152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8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3pPr>
            <a:lvl4pPr marL="985838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Qualcomm Regular" pitchFamily="34" charset="0"/>
              <a:buChar char="−"/>
              <a:defRPr lang="en-US" sz="1100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Qualcomm Regular" pitchFamily="34" charset="0"/>
                <a:ea typeface="+mn-ea"/>
                <a:cs typeface="Arial" pitchFamily="34" charset="0"/>
              </a:defRPr>
            </a:lvl5pPr>
            <a:lvl6pPr marL="1628775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N1: Number of OBSS STAs on 1</a:t>
            </a:r>
            <a:r>
              <a:rPr lang="en-US" sz="1100" baseline="30000" dirty="0"/>
              <a:t>st</a:t>
            </a:r>
            <a:r>
              <a:rPr lang="en-US" sz="1100" dirty="0"/>
              <a:t> link (80MHz)</a:t>
            </a:r>
          </a:p>
          <a:p>
            <a:pPr marL="0" indent="0">
              <a:buNone/>
            </a:pPr>
            <a:r>
              <a:rPr lang="en-US" sz="1100" dirty="0"/>
              <a:t>N2: Number of OBSS STAs on 2</a:t>
            </a:r>
            <a:r>
              <a:rPr lang="en-US" sz="1100" baseline="30000" dirty="0"/>
              <a:t>nd</a:t>
            </a:r>
            <a:r>
              <a:rPr lang="en-US" sz="1100" dirty="0"/>
              <a:t> link (20MHz)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3A6144-D770-48E1-B471-1526BB8DD5AE}"/>
              </a:ext>
            </a:extLst>
          </p:cNvPr>
          <p:cNvSpPr txBox="1"/>
          <p:nvPr/>
        </p:nvSpPr>
        <p:spPr>
          <a:xfrm>
            <a:off x="8640631" y="6149170"/>
            <a:ext cx="455894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  <a:hlinkClick r:id="rId4" action="ppaction://hlinksldjump"/>
              </a:rPr>
              <a:t>Back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957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FE0B9D-5145-463D-B7B8-C7DDF904A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D8C14-4C99-4068-A6B6-55A4176F9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E455C0-FADF-4501-8DF2-FFD99F2B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66206"/>
          </a:xfrm>
        </p:spPr>
        <p:txBody>
          <a:bodyPr/>
          <a:lstStyle/>
          <a:p>
            <a:r>
              <a:rPr lang="en-US" dirty="0"/>
              <a:t>Impact of link BW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27135B-A4D1-45A4-98D9-2D657A81ED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83035" y="1306295"/>
            <a:ext cx="7977930" cy="3782485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F92DFB6-E46D-40C3-95CC-5979759F4ABF}"/>
              </a:ext>
            </a:extLst>
          </p:cNvPr>
          <p:cNvSpPr txBox="1">
            <a:spLocks/>
          </p:cNvSpPr>
          <p:nvPr/>
        </p:nvSpPr>
        <p:spPr>
          <a:xfrm>
            <a:off x="5350165" y="3786048"/>
            <a:ext cx="2818701" cy="424732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25717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Blip>
                <a:blip r:embed="rId3"/>
              </a:buBlip>
              <a:defRPr lang="en-US" sz="24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557213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20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2pPr>
            <a:lvl3pPr marL="77152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8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3pPr>
            <a:lvl4pPr marL="985838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Qualcomm Regular" pitchFamily="34" charset="0"/>
              <a:buChar char="−"/>
              <a:defRPr lang="en-US" sz="1100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Qualcomm Regular" pitchFamily="34" charset="0"/>
                <a:ea typeface="+mn-ea"/>
                <a:cs typeface="Arial" pitchFamily="34" charset="0"/>
              </a:defRPr>
            </a:lvl5pPr>
            <a:lvl6pPr marL="1628775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N1: Number of OBSS STAs on 1</a:t>
            </a:r>
            <a:r>
              <a:rPr lang="en-US" sz="1100" baseline="30000" dirty="0"/>
              <a:t>st</a:t>
            </a:r>
            <a:r>
              <a:rPr lang="en-US" sz="1100" dirty="0"/>
              <a:t> link (80MHz)</a:t>
            </a:r>
          </a:p>
          <a:p>
            <a:pPr marL="0" indent="0">
              <a:buNone/>
            </a:pPr>
            <a:r>
              <a:rPr lang="en-US" sz="1100" dirty="0"/>
              <a:t>N2: Number of OBSS STAs on 2</a:t>
            </a:r>
            <a:r>
              <a:rPr lang="en-US" sz="1100" baseline="30000" dirty="0"/>
              <a:t>nd</a:t>
            </a:r>
            <a:r>
              <a:rPr lang="en-US" sz="1100" dirty="0"/>
              <a:t> link (80MHz)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6929D3-03E1-4E8C-9707-54A3DC85EE9D}"/>
              </a:ext>
            </a:extLst>
          </p:cNvPr>
          <p:cNvSpPr txBox="1"/>
          <p:nvPr/>
        </p:nvSpPr>
        <p:spPr>
          <a:xfrm>
            <a:off x="8640631" y="6149170"/>
            <a:ext cx="455894" cy="360099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  <a:hlinkClick r:id="rId4" action="ppaction://hlinksldjump"/>
              </a:rPr>
              <a:t>Back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8BC49FB-F1EA-4812-B7E0-38C598622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1798"/>
              </p:ext>
            </p:extLst>
          </p:nvPr>
        </p:nvGraphicFramePr>
        <p:xfrm>
          <a:off x="349735" y="5551983"/>
          <a:ext cx="7645231" cy="880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897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1397392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1459685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1382875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1469382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other STA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 </a:t>
                      </a: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 </a:t>
                      </a: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STAs per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1263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Single 80MHz 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1322*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 Link (80MHz+80MHz)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223.36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17C539D-D132-408B-BC72-2369F574239B}"/>
              </a:ext>
            </a:extLst>
          </p:cNvPr>
          <p:cNvSpPr/>
          <p:nvPr/>
        </p:nvSpPr>
        <p:spPr>
          <a:xfrm>
            <a:off x="7948699" y="5617247"/>
            <a:ext cx="1224532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Latency in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msec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C339AF-E9AC-4DA7-9A59-14563B9332C0}"/>
              </a:ext>
            </a:extLst>
          </p:cNvPr>
          <p:cNvSpPr/>
          <p:nvPr/>
        </p:nvSpPr>
        <p:spPr>
          <a:xfrm>
            <a:off x="7948699" y="5902316"/>
            <a:ext cx="1224532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* Unstable region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AA5036-53F0-4158-A520-EC7B1474152B}"/>
              </a:ext>
            </a:extLst>
          </p:cNvPr>
          <p:cNvSpPr/>
          <p:nvPr/>
        </p:nvSpPr>
        <p:spPr>
          <a:xfrm>
            <a:off x="2455074" y="5168347"/>
            <a:ext cx="4233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95 percentile latency results (for 80+80)</a:t>
            </a:r>
          </a:p>
        </p:txBody>
      </p:sp>
    </p:spTree>
    <p:extLst>
      <p:ext uri="{BB962C8B-B14F-4D97-AF65-F5344CB8AC3E}">
        <p14:creationId xmlns:p14="http://schemas.microsoft.com/office/powerpoint/2010/main" val="174143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F989B8-40E3-484A-9EBE-9FE388D6A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8714"/>
            <a:ext cx="4723002" cy="50066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Simulation Setup</a:t>
            </a:r>
          </a:p>
          <a:p>
            <a:pPr lvl="1"/>
            <a:r>
              <a:rPr lang="en-US" dirty="0"/>
              <a:t>Traffic Model</a:t>
            </a:r>
          </a:p>
          <a:p>
            <a:pPr lvl="2"/>
            <a:r>
              <a:rPr lang="en-US" dirty="0"/>
              <a:t>STAUT: CBR, 1000 Bytes every 15 </a:t>
            </a:r>
            <a:r>
              <a:rPr lang="en-US" dirty="0" err="1"/>
              <a:t>ms</a:t>
            </a:r>
            <a:endParaRPr lang="en-US" dirty="0"/>
          </a:p>
          <a:p>
            <a:pPr lvl="2"/>
            <a:r>
              <a:rPr lang="en-US" dirty="0"/>
              <a:t>Each link is loaded with variable number of full buffer STAs</a:t>
            </a:r>
          </a:p>
          <a:p>
            <a:pPr lvl="3"/>
            <a:r>
              <a:rPr lang="en-US" dirty="0"/>
              <a:t>Fixed TXOP of 5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Single link </a:t>
            </a:r>
          </a:p>
          <a:p>
            <a:pPr lvl="2"/>
            <a:r>
              <a:rPr lang="en-US" dirty="0"/>
              <a:t>N1 = # of other STAs on the link</a:t>
            </a:r>
          </a:p>
          <a:p>
            <a:pPr lvl="1"/>
            <a:r>
              <a:rPr lang="en-US" dirty="0"/>
              <a:t>MLA </a:t>
            </a:r>
          </a:p>
          <a:p>
            <a:pPr lvl="2"/>
            <a:r>
              <a:rPr lang="en-US" dirty="0"/>
              <a:t>N1 = # of other STAs on 1st link</a:t>
            </a:r>
          </a:p>
          <a:p>
            <a:pPr lvl="2"/>
            <a:r>
              <a:rPr lang="en-US" dirty="0"/>
              <a:t>N2 = # of other STAs on 2nd link</a:t>
            </a:r>
          </a:p>
          <a:p>
            <a:pPr lvl="1"/>
            <a:r>
              <a:rPr lang="en-US" dirty="0"/>
              <a:t>Emulate independent MLA with 5G &amp; 2.4G:</a:t>
            </a:r>
          </a:p>
          <a:p>
            <a:pPr lvl="2"/>
            <a:r>
              <a:rPr lang="en-US" dirty="0"/>
              <a:t>BW</a:t>
            </a:r>
            <a:r>
              <a:rPr lang="en-US" baseline="-25000" dirty="0"/>
              <a:t>L1</a:t>
            </a:r>
            <a:r>
              <a:rPr lang="en-US" dirty="0"/>
              <a:t> = 80 MHz, BW</a:t>
            </a:r>
            <a:r>
              <a:rPr lang="en-US" baseline="-25000" dirty="0"/>
              <a:t>L2</a:t>
            </a:r>
            <a:r>
              <a:rPr lang="en-US" dirty="0"/>
              <a:t> = 20 MHz</a:t>
            </a:r>
          </a:p>
          <a:p>
            <a:pPr lvl="2"/>
            <a:r>
              <a:rPr lang="en-US" dirty="0"/>
              <a:t>MCS0</a:t>
            </a:r>
          </a:p>
          <a:p>
            <a:pPr lvl="1"/>
            <a:r>
              <a:rPr lang="en-US" dirty="0">
                <a:latin typeface="Calibre Semibold" pitchFamily="34" charset="0"/>
              </a:rPr>
              <a:t>Frame Aggregation on STAUT: </a:t>
            </a:r>
          </a:p>
          <a:p>
            <a:pPr lvl="2"/>
            <a:r>
              <a:rPr lang="en-US" dirty="0"/>
              <a:t>Max TXOP of 5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>
                <a:latin typeface="Calibre Semibold" pitchFamily="34" charset="0"/>
              </a:rPr>
              <a:t>Age-based packet dropping</a:t>
            </a:r>
          </a:p>
          <a:p>
            <a:pPr lvl="2"/>
            <a:r>
              <a:rPr lang="en-US" dirty="0">
                <a:latin typeface="Calibre Semibold" pitchFamily="34" charset="0"/>
              </a:rPr>
              <a:t>50, 100, 200 </a:t>
            </a:r>
            <a:r>
              <a:rPr lang="en-US" dirty="0" err="1">
                <a:latin typeface="Calibre Semibold" pitchFamily="34" charset="0"/>
              </a:rPr>
              <a:t>ms</a:t>
            </a:r>
            <a:endParaRPr lang="en-US" dirty="0">
              <a:latin typeface="Calibre Semibold" pitchFamily="34" charset="0"/>
            </a:endParaRPr>
          </a:p>
          <a:p>
            <a:pPr lvl="1"/>
            <a:r>
              <a:rPr lang="en-US" dirty="0">
                <a:latin typeface="Calibre Semibold" pitchFamily="34" charset="0"/>
              </a:rPr>
              <a:t>Retransmission limit for STAUT = 8</a:t>
            </a:r>
          </a:p>
          <a:p>
            <a:pPr lvl="2"/>
            <a:r>
              <a:rPr lang="en-US" dirty="0">
                <a:latin typeface="Calibre Semibold" pitchFamily="34" charset="0"/>
              </a:rPr>
              <a:t>Packet dropped after retry limit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dirty="0">
                <a:latin typeface="Calibre Semibold" pitchFamily="34" charset="0"/>
              </a:rPr>
              <a:t>PER = 0% on both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700079-2AE8-405C-A9EE-098C819DD5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7088C-7BD8-45A2-98BA-D4B08D046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F6E5E5-2170-41A8-8950-3BAA84E3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9227"/>
          </a:xfrm>
        </p:spPr>
        <p:txBody>
          <a:bodyPr/>
          <a:lstStyle/>
          <a:p>
            <a:r>
              <a:rPr lang="en-US" dirty="0"/>
              <a:t>95 percentile latency with Age-based drop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97446-BD78-4F7D-B22D-E366BA201A4A}"/>
              </a:ext>
            </a:extLst>
          </p:cNvPr>
          <p:cNvGraphicFramePr>
            <a:graphicFrameLocks noGrp="1"/>
          </p:cNvGraphicFramePr>
          <p:nvPr/>
        </p:nvGraphicFramePr>
        <p:xfrm>
          <a:off x="4681057" y="1468715"/>
          <a:ext cx="437965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933">
                  <a:extLst>
                    <a:ext uri="{9D8B030D-6E8A-4147-A177-3AD203B41FA5}">
                      <a16:colId xmlns:a16="http://schemas.microsoft.com/office/drawing/2014/main" val="2168590742"/>
                    </a:ext>
                  </a:extLst>
                </a:gridCol>
                <a:gridCol w="863933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851933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88793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911927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20908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Age (</a:t>
                      </a:r>
                      <a:r>
                        <a:rPr lang="en-US" sz="1100" dirty="0" err="1"/>
                        <a:t>msec</a:t>
                      </a:r>
                      <a:r>
                        <a:rPr lang="en-US" sz="1100" dirty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37.62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45.17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47.44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47.68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78.64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89.94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12309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16.13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60.19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170.6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2146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Matura MT Script Capitals" panose="03020802060602070202" pitchFamily="66" charset="0"/>
                          <a:sym typeface="Symbol" panose="05050102010706020507" pitchFamily="18" charset="2"/>
                        </a:rPr>
                        <a:t>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15.98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58.27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594.0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2797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64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229158A-9CB4-4FA8-9132-E6CFCE21D381}"/>
              </a:ext>
            </a:extLst>
          </p:cNvPr>
          <p:cNvSpPr txBox="1"/>
          <p:nvPr/>
        </p:nvSpPr>
        <p:spPr>
          <a:xfrm>
            <a:off x="6130136" y="1195250"/>
            <a:ext cx="148149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Single Link (20 MHz)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FBD6D-9A16-4CDB-9B92-FB131D38B10F}"/>
              </a:ext>
            </a:extLst>
          </p:cNvPr>
          <p:cNvSpPr txBox="1"/>
          <p:nvPr/>
        </p:nvSpPr>
        <p:spPr>
          <a:xfrm>
            <a:off x="6130136" y="4736190"/>
            <a:ext cx="1422184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Multi Link (20 + 80)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0421A5-B02C-4029-BD01-77DC59B1A3CE}"/>
              </a:ext>
            </a:extLst>
          </p:cNvPr>
          <p:cNvGraphicFramePr>
            <a:graphicFrameLocks noGrp="1"/>
          </p:cNvGraphicFramePr>
          <p:nvPr/>
        </p:nvGraphicFramePr>
        <p:xfrm>
          <a:off x="4681057" y="3268928"/>
          <a:ext cx="437965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933">
                  <a:extLst>
                    <a:ext uri="{9D8B030D-6E8A-4147-A177-3AD203B41FA5}">
                      <a16:colId xmlns:a16="http://schemas.microsoft.com/office/drawing/2014/main" val="2168590742"/>
                    </a:ext>
                  </a:extLst>
                </a:gridCol>
                <a:gridCol w="863933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851932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887930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911927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2628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Age (</a:t>
                      </a:r>
                      <a:r>
                        <a:rPr lang="en-US" sz="1100" dirty="0" err="1"/>
                        <a:t>msec</a:t>
                      </a:r>
                      <a:r>
                        <a:rPr lang="en-US" sz="1100" dirty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34.87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42.73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45.27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45.11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74.09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85.09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12309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14.91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51.59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116.8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159.63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2146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Matura MT Script Capitals" panose="03020802060602070202" pitchFamily="66" charset="0"/>
                          <a:sym typeface="Symbol" panose="05050102010706020507" pitchFamily="18" charset="2"/>
                        </a:rPr>
                        <a:t>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14.78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54.05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1322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6428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9C3D457-4A81-46E1-AFFD-87B71156109F}"/>
              </a:ext>
            </a:extLst>
          </p:cNvPr>
          <p:cNvSpPr txBox="1"/>
          <p:nvPr/>
        </p:nvSpPr>
        <p:spPr>
          <a:xfrm>
            <a:off x="6130136" y="3019131"/>
            <a:ext cx="1481496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Single Link (80 MHz)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B4D5CB9-A6E5-41A2-8FE6-ACF65EBDF3A1}"/>
              </a:ext>
            </a:extLst>
          </p:cNvPr>
          <p:cNvGraphicFramePr>
            <a:graphicFrameLocks noGrp="1"/>
          </p:cNvGraphicFramePr>
          <p:nvPr/>
        </p:nvGraphicFramePr>
        <p:xfrm>
          <a:off x="4253822" y="5003380"/>
          <a:ext cx="480689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210">
                  <a:extLst>
                    <a:ext uri="{9D8B030D-6E8A-4147-A177-3AD203B41FA5}">
                      <a16:colId xmlns:a16="http://schemas.microsoft.com/office/drawing/2014/main" val="2168590742"/>
                    </a:ext>
                  </a:extLst>
                </a:gridCol>
                <a:gridCol w="948210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935039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974548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1000885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Age (</a:t>
                      </a:r>
                      <a:r>
                        <a:rPr lang="en-US" sz="1100" dirty="0" err="1"/>
                        <a:t>msec</a:t>
                      </a:r>
                      <a:r>
                        <a:rPr lang="en-US" sz="1100" dirty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N</a:t>
                      </a:r>
                      <a:r>
                        <a:rPr lang="en-US" sz="1200" baseline="-25000" dirty="0"/>
                        <a:t>2</a:t>
                      </a:r>
                      <a:r>
                        <a:rPr lang="en-US" sz="12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N</a:t>
                      </a:r>
                      <a:r>
                        <a:rPr lang="en-US" sz="1200" baseline="-25000" dirty="0"/>
                        <a:t>2</a:t>
                      </a:r>
                      <a:r>
                        <a:rPr lang="en-US" sz="12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N</a:t>
                      </a:r>
                      <a:r>
                        <a:rPr lang="en-US" sz="1200" baseline="-25000" dirty="0"/>
                        <a:t>2</a:t>
                      </a:r>
                      <a:r>
                        <a:rPr lang="en-US" sz="12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1</a:t>
                      </a:r>
                      <a:r>
                        <a:rPr lang="en-US" sz="1200" dirty="0"/>
                        <a:t> = N</a:t>
                      </a:r>
                      <a:r>
                        <a:rPr lang="en-US" sz="1200" baseline="-25000" dirty="0"/>
                        <a:t>2</a:t>
                      </a:r>
                      <a:r>
                        <a:rPr lang="en-US" sz="12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37.95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44.24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52.34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79.50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12309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58.96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135.17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21461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Matura MT Script Capitals" panose="03020802060602070202" pitchFamily="66" charset="0"/>
                          <a:sym typeface="Symbol" panose="05050102010706020507" pitchFamily="18" charset="2"/>
                        </a:rPr>
                        <a:t>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9.24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22.89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61.88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325.2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64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233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6712E2-6252-449D-A489-3A72417E8C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79B8E-DA15-4083-B3B7-F74F3FCE3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107DAD-D0AF-41A2-8FBC-AC14A5290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47382"/>
          </a:xfrm>
        </p:spPr>
        <p:txBody>
          <a:bodyPr/>
          <a:lstStyle/>
          <a:p>
            <a:r>
              <a:rPr lang="en-US" sz="2800" dirty="0"/>
              <a:t>Loss Rate with age-based dropping for MCS 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AB3C12E-6AF5-4D07-A015-F899ECD08AE7}"/>
              </a:ext>
            </a:extLst>
          </p:cNvPr>
          <p:cNvGraphicFramePr>
            <a:graphicFrameLocks noGrp="1"/>
          </p:cNvGraphicFramePr>
          <p:nvPr/>
        </p:nvGraphicFramePr>
        <p:xfrm>
          <a:off x="348446" y="2532079"/>
          <a:ext cx="40849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789">
                  <a:extLst>
                    <a:ext uri="{9D8B030D-6E8A-4147-A177-3AD203B41FA5}">
                      <a16:colId xmlns:a16="http://schemas.microsoft.com/office/drawing/2014/main" val="2168590742"/>
                    </a:ext>
                  </a:extLst>
                </a:gridCol>
                <a:gridCol w="805789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794598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Age (</a:t>
                      </a:r>
                      <a:r>
                        <a:rPr lang="en-US" sz="1400" dirty="0" err="1"/>
                        <a:t>msec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12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2146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584A85-DD9E-43BC-90B1-AAED6307C8C7}"/>
              </a:ext>
            </a:extLst>
          </p:cNvPr>
          <p:cNvGraphicFramePr>
            <a:graphicFrameLocks noGrp="1"/>
          </p:cNvGraphicFramePr>
          <p:nvPr/>
        </p:nvGraphicFramePr>
        <p:xfrm>
          <a:off x="1988190" y="4893570"/>
          <a:ext cx="51676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524">
                  <a:extLst>
                    <a:ext uri="{9D8B030D-6E8A-4147-A177-3AD203B41FA5}">
                      <a16:colId xmlns:a16="http://schemas.microsoft.com/office/drawing/2014/main" val="602150481"/>
                    </a:ext>
                  </a:extLst>
                </a:gridCol>
                <a:gridCol w="1033524">
                  <a:extLst>
                    <a:ext uri="{9D8B030D-6E8A-4147-A177-3AD203B41FA5}">
                      <a16:colId xmlns:a16="http://schemas.microsoft.com/office/drawing/2014/main" val="3271231477"/>
                    </a:ext>
                  </a:extLst>
                </a:gridCol>
                <a:gridCol w="1033524">
                  <a:extLst>
                    <a:ext uri="{9D8B030D-6E8A-4147-A177-3AD203B41FA5}">
                      <a16:colId xmlns:a16="http://schemas.microsoft.com/office/drawing/2014/main" val="1144284204"/>
                    </a:ext>
                  </a:extLst>
                </a:gridCol>
                <a:gridCol w="1033524">
                  <a:extLst>
                    <a:ext uri="{9D8B030D-6E8A-4147-A177-3AD203B41FA5}">
                      <a16:colId xmlns:a16="http://schemas.microsoft.com/office/drawing/2014/main" val="198494325"/>
                    </a:ext>
                  </a:extLst>
                </a:gridCol>
                <a:gridCol w="1033524">
                  <a:extLst>
                    <a:ext uri="{9D8B030D-6E8A-4147-A177-3AD203B41FA5}">
                      <a16:colId xmlns:a16="http://schemas.microsoft.com/office/drawing/2014/main" val="508279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Age (</a:t>
                      </a:r>
                      <a:r>
                        <a:rPr lang="en-US" sz="1400" dirty="0" err="1"/>
                        <a:t>msec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N</a:t>
                      </a:r>
                      <a:r>
                        <a:rPr lang="en-US" sz="1400" baseline="-25000" dirty="0"/>
                        <a:t>2</a:t>
                      </a:r>
                      <a:r>
                        <a:rPr lang="en-US" sz="14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N</a:t>
                      </a:r>
                      <a:r>
                        <a:rPr lang="en-US" sz="1400" baseline="-25000" dirty="0"/>
                        <a:t>2</a:t>
                      </a:r>
                      <a:r>
                        <a:rPr lang="en-US" sz="14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N</a:t>
                      </a:r>
                      <a:r>
                        <a:rPr lang="en-US" sz="1400" baseline="-25000" dirty="0"/>
                        <a:t>2</a:t>
                      </a:r>
                      <a:r>
                        <a:rPr lang="en-US" sz="14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N</a:t>
                      </a:r>
                      <a:r>
                        <a:rPr lang="en-US" sz="1400" baseline="-25000" dirty="0"/>
                        <a:t>2</a:t>
                      </a:r>
                      <a:r>
                        <a:rPr lang="en-US" sz="14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61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55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87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4966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526FD15-1948-48A5-9ED2-291208A65D3E}"/>
              </a:ext>
            </a:extLst>
          </p:cNvPr>
          <p:cNvSpPr txBox="1"/>
          <p:nvPr/>
        </p:nvSpPr>
        <p:spPr>
          <a:xfrm>
            <a:off x="1545151" y="2245847"/>
            <a:ext cx="169148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Single Link (20 MHz)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BA7E03-0CFE-4041-BE31-E1A5CBE45F9E}"/>
              </a:ext>
            </a:extLst>
          </p:cNvPr>
          <p:cNvSpPr txBox="1"/>
          <p:nvPr/>
        </p:nvSpPr>
        <p:spPr>
          <a:xfrm>
            <a:off x="3676288" y="4445024"/>
            <a:ext cx="2004075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Multi Link (20 + 80) MHz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8114046-B983-4298-A78C-B36B0508D0F5}"/>
              </a:ext>
            </a:extLst>
          </p:cNvPr>
          <p:cNvGraphicFramePr>
            <a:graphicFrameLocks noGrp="1"/>
          </p:cNvGraphicFramePr>
          <p:nvPr/>
        </p:nvGraphicFramePr>
        <p:xfrm>
          <a:off x="4844124" y="2536498"/>
          <a:ext cx="408490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789">
                  <a:extLst>
                    <a:ext uri="{9D8B030D-6E8A-4147-A177-3AD203B41FA5}">
                      <a16:colId xmlns:a16="http://schemas.microsoft.com/office/drawing/2014/main" val="2168590742"/>
                    </a:ext>
                  </a:extLst>
                </a:gridCol>
                <a:gridCol w="805789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794598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82817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850553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Age (</a:t>
                      </a:r>
                      <a:r>
                        <a:rPr lang="en-US" sz="1400" dirty="0" err="1"/>
                        <a:t>msec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  <a:r>
                        <a:rPr lang="en-US" sz="1400" baseline="-25000" dirty="0"/>
                        <a:t>1</a:t>
                      </a:r>
                      <a:r>
                        <a:rPr lang="en-US" sz="1400" dirty="0"/>
                        <a:t>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12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32146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52C320-FD54-4F37-8DE3-4DDFD351C35C}"/>
              </a:ext>
            </a:extLst>
          </p:cNvPr>
          <p:cNvSpPr txBox="1"/>
          <p:nvPr/>
        </p:nvSpPr>
        <p:spPr>
          <a:xfrm>
            <a:off x="6040829" y="2250266"/>
            <a:ext cx="1691489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Single Link (80 MHz)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5447A-21EE-4771-A6C9-B0E876568C9E}"/>
              </a:ext>
            </a:extLst>
          </p:cNvPr>
          <p:cNvSpPr txBox="1"/>
          <p:nvPr/>
        </p:nvSpPr>
        <p:spPr>
          <a:xfrm>
            <a:off x="3190179" y="1509530"/>
            <a:ext cx="2763642" cy="574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1600" dirty="0">
                <a:latin typeface="Calibre Semibold" pitchFamily="34" charset="0"/>
              </a:rPr>
              <a:t>Percentage of packets dropped</a:t>
            </a:r>
          </a:p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1600" dirty="0">
                <a:latin typeface="Calibre Semibold" pitchFamily="34" charset="0"/>
              </a:rPr>
              <a:t>(due to age expiration)</a:t>
            </a:r>
          </a:p>
        </p:txBody>
      </p:sp>
    </p:spTree>
    <p:extLst>
      <p:ext uri="{BB962C8B-B14F-4D97-AF65-F5344CB8AC3E}">
        <p14:creationId xmlns:p14="http://schemas.microsoft.com/office/powerpoint/2010/main" val="17515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Multi-Link Aggregation (MLA) is expected to increase peak-throughput and reducing latency</a:t>
            </a:r>
          </a:p>
          <a:p>
            <a:endParaRPr lang="en-US" sz="2200" dirty="0"/>
          </a:p>
          <a:p>
            <a:r>
              <a:rPr lang="en-US" sz="2200" dirty="0"/>
              <a:t>In an earlier presentation [1], we have looked at the two schemes of packet-level aggregation: independent MLA and simultaneous MLA</a:t>
            </a:r>
          </a:p>
          <a:p>
            <a:endParaRPr lang="en-US" sz="2200" dirty="0"/>
          </a:p>
          <a:p>
            <a:r>
              <a:rPr lang="en-US" sz="2200" dirty="0"/>
              <a:t>We presented our analysis on the impact of independent and simultaneous MLA on peak throughput gains in [2].</a:t>
            </a:r>
          </a:p>
          <a:p>
            <a:endParaRPr lang="en-US" sz="2000" dirty="0"/>
          </a:p>
          <a:p>
            <a:r>
              <a:rPr lang="en-US" sz="2000" dirty="0"/>
              <a:t>In this document we investigate the impact of independent MLA on the latency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Aggregation Latency Benefits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E02096-E397-4BE9-92BF-74752ECA71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85" y="1827010"/>
            <a:ext cx="6531830" cy="450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36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CB9FA3-9D2C-417E-ADB0-01E3A8921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753299"/>
            <a:ext cx="4877801" cy="472211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Simulation Setup</a:t>
            </a:r>
          </a:p>
          <a:p>
            <a:pPr lvl="1"/>
            <a:r>
              <a:rPr lang="en-US" dirty="0"/>
              <a:t>Traffic Model</a:t>
            </a:r>
          </a:p>
          <a:p>
            <a:pPr lvl="2"/>
            <a:r>
              <a:rPr lang="en-US" dirty="0"/>
              <a:t>STAUT: CBR, 1000 bytes every 15ms</a:t>
            </a:r>
          </a:p>
          <a:p>
            <a:pPr lvl="2"/>
            <a:r>
              <a:rPr lang="en-US" dirty="0"/>
              <a:t>Each link is loaded with variable number of full buffer STAs</a:t>
            </a:r>
          </a:p>
          <a:p>
            <a:pPr lvl="3"/>
            <a:r>
              <a:rPr lang="en-US" dirty="0"/>
              <a:t>Fixed TXOP of 5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Emulate independent MLA between a 5GHz &amp; 2.4GHz link:</a:t>
            </a:r>
          </a:p>
          <a:p>
            <a:pPr lvl="2"/>
            <a:r>
              <a:rPr lang="en-US" dirty="0"/>
              <a:t>BW</a:t>
            </a:r>
            <a:r>
              <a:rPr lang="en-US" baseline="-25000" dirty="0"/>
              <a:t>L1</a:t>
            </a:r>
            <a:r>
              <a:rPr lang="en-US" dirty="0"/>
              <a:t> = 80 MHz, BW</a:t>
            </a:r>
            <a:r>
              <a:rPr lang="en-US" baseline="-25000" dirty="0"/>
              <a:t>L2</a:t>
            </a:r>
            <a:r>
              <a:rPr lang="en-US" dirty="0"/>
              <a:t> = 20 MHz</a:t>
            </a:r>
          </a:p>
          <a:p>
            <a:pPr lvl="1"/>
            <a:r>
              <a:rPr lang="en-US" dirty="0">
                <a:latin typeface="Calibre Semibold" pitchFamily="34" charset="0"/>
              </a:rPr>
              <a:t>Frame Aggregation on STAUT: </a:t>
            </a:r>
          </a:p>
          <a:p>
            <a:pPr lvl="2"/>
            <a:r>
              <a:rPr lang="en-US" dirty="0"/>
              <a:t>Max TXOP of 5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>
                <a:latin typeface="Calibre Semibold" pitchFamily="34" charset="0"/>
              </a:rPr>
              <a:t>Retransmission limit for STAUT = 8</a:t>
            </a:r>
          </a:p>
          <a:p>
            <a:pPr lvl="2"/>
            <a:r>
              <a:rPr lang="en-US" dirty="0">
                <a:latin typeface="Calibre Semibold" pitchFamily="34" charset="0"/>
              </a:rPr>
              <a:t>Packet dropped after retry limit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dirty="0">
                <a:latin typeface="Calibre Semibold" pitchFamily="34" charset="0"/>
              </a:rPr>
              <a:t>PER = 0% on both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B66CA9-E454-424A-9020-94D7A77774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B3C1D-7D1C-4386-A983-D3C027648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2267048-692C-42BE-8F1A-579070704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37903"/>
          </a:xfrm>
        </p:spPr>
        <p:txBody>
          <a:bodyPr/>
          <a:lstStyle/>
          <a:p>
            <a:r>
              <a:rPr lang="en-US" dirty="0"/>
              <a:t>Latency Analysis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0033ED6-EA8C-4225-9AC4-6C7590294129}"/>
              </a:ext>
            </a:extLst>
          </p:cNvPr>
          <p:cNvSpPr txBox="1">
            <a:spLocks/>
          </p:cNvSpPr>
          <p:nvPr/>
        </p:nvSpPr>
        <p:spPr bwMode="auto">
          <a:xfrm>
            <a:off x="4412609" y="4652015"/>
            <a:ext cx="4731389" cy="180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kern="0" dirty="0"/>
              <a:t>Latency gains are compared between:</a:t>
            </a:r>
          </a:p>
          <a:p>
            <a:pPr lvl="1" defTabSz="914400"/>
            <a:r>
              <a:rPr lang="en-US" kern="0" dirty="0"/>
              <a:t>Single link (no Aggregation)</a:t>
            </a:r>
          </a:p>
          <a:p>
            <a:pPr lvl="1" defTabSz="914400"/>
            <a:r>
              <a:rPr lang="en-US" kern="0" dirty="0"/>
              <a:t>Independent MLA</a:t>
            </a:r>
          </a:p>
          <a:p>
            <a:pPr defTabSz="914400"/>
            <a:endParaRPr lang="en-US" kern="0" dirty="0"/>
          </a:p>
          <a:p>
            <a:pPr defTabSz="914400"/>
            <a:r>
              <a:rPr lang="en-US" kern="0" dirty="0"/>
              <a:t>Gains are expressed as 95% latency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F2EBF2C7-5312-47DC-B75E-BCAC50377B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112525"/>
              </p:ext>
            </p:extLst>
          </p:nvPr>
        </p:nvGraphicFramePr>
        <p:xfrm>
          <a:off x="4798503" y="1894296"/>
          <a:ext cx="4353884" cy="2404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Visio" r:id="rId3" imgW="9891690" imgH="5413197" progId="Visio.Drawing.11">
                  <p:embed/>
                </p:oleObj>
              </mc:Choice>
              <mc:Fallback>
                <p:oleObj name="Visio" r:id="rId3" imgW="9891690" imgH="541319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8503" y="1894296"/>
                        <a:ext cx="4353884" cy="24048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756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81B09-12B0-43E7-B978-2A5CE616C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0875"/>
            <a:ext cx="7772400" cy="4264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Latency CDF, MCS 0, 80+20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FE0B9D-5145-463D-B7B8-C7DDF904A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D8C14-4C99-4068-A6B6-55A4176F9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E455C0-FADF-4501-8DF2-FFD99F2B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26440"/>
          </a:xfrm>
        </p:spPr>
        <p:txBody>
          <a:bodyPr/>
          <a:lstStyle/>
          <a:p>
            <a:r>
              <a:rPr lang="en-US" dirty="0"/>
              <a:t>Single Link 80 MHz vs MLA (80+20) MHz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A05C51-2B7F-4D09-A4F5-88CA6C7061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475" y="1824896"/>
            <a:ext cx="9137050" cy="43353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7C79128-B763-4754-B67B-5B8E461BC31B}"/>
              </a:ext>
            </a:extLst>
          </p:cNvPr>
          <p:cNvSpPr/>
          <p:nvPr/>
        </p:nvSpPr>
        <p:spPr>
          <a:xfrm>
            <a:off x="6179256" y="6216881"/>
            <a:ext cx="2888932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Aft>
                <a:spcPts val="300"/>
              </a:spcAft>
            </a:pPr>
            <a:r>
              <a:rPr lang="en-US" sz="1200" dirty="0"/>
              <a:t>See </a:t>
            </a:r>
            <a:r>
              <a:rPr lang="en-US" sz="1200" dirty="0">
                <a:hlinkClick r:id="rId3" action="ppaction://hlinksldjump"/>
              </a:rPr>
              <a:t>appendix</a:t>
            </a:r>
            <a:r>
              <a:rPr lang="en-US" sz="1200" dirty="0"/>
              <a:t> for access latency plot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1430F61-0D9B-43F7-8959-B5A898EC15FA}"/>
              </a:ext>
            </a:extLst>
          </p:cNvPr>
          <p:cNvSpPr txBox="1">
            <a:spLocks/>
          </p:cNvSpPr>
          <p:nvPr/>
        </p:nvSpPr>
        <p:spPr>
          <a:xfrm>
            <a:off x="4877802" y="5047038"/>
            <a:ext cx="2818701" cy="424732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25717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Blip>
                <a:blip r:embed="rId4"/>
              </a:buBlip>
              <a:defRPr lang="en-US" sz="24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557213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20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2pPr>
            <a:lvl3pPr marL="771525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800" kern="120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3pPr>
            <a:lvl4pPr marL="985838" indent="-257175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Calibre Regular" pitchFamily="34" charset="0"/>
              <a:buChar char="−"/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accent5"/>
              </a:buClr>
              <a:buFont typeface="Qualcomm Regular" pitchFamily="34" charset="0"/>
              <a:buChar char="−"/>
              <a:defRPr lang="en-US" sz="1100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Qualcomm Regular" pitchFamily="34" charset="0"/>
                <a:ea typeface="+mn-ea"/>
                <a:cs typeface="Arial" pitchFamily="34" charset="0"/>
              </a:defRPr>
            </a:lvl5pPr>
            <a:lvl6pPr marL="1628775" indent="0" algn="l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N1: Number of OBSS STAs on 1</a:t>
            </a:r>
            <a:r>
              <a:rPr lang="en-US" sz="1100" baseline="30000" dirty="0"/>
              <a:t>st</a:t>
            </a:r>
            <a:r>
              <a:rPr lang="en-US" sz="1100" dirty="0"/>
              <a:t> link (80MHz)</a:t>
            </a:r>
          </a:p>
          <a:p>
            <a:pPr marL="0" indent="0">
              <a:buNone/>
            </a:pPr>
            <a:r>
              <a:rPr lang="en-US" sz="1100" dirty="0"/>
              <a:t>N2: Number of OBSS STAs on 2</a:t>
            </a:r>
            <a:r>
              <a:rPr lang="en-US" sz="1100" baseline="30000" dirty="0"/>
              <a:t>nd</a:t>
            </a:r>
            <a:r>
              <a:rPr lang="en-US" sz="1100" dirty="0"/>
              <a:t> link (20MHz)</a:t>
            </a:r>
          </a:p>
        </p:txBody>
      </p:sp>
    </p:spTree>
    <p:extLst>
      <p:ext uri="{BB962C8B-B14F-4D97-AF65-F5344CB8AC3E}">
        <p14:creationId xmlns:p14="http://schemas.microsoft.com/office/powerpoint/2010/main" val="208529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AAB1533-F90C-4023-BE85-8CF055893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2" y="4014094"/>
            <a:ext cx="7973408" cy="23783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Observations and analysis:</a:t>
            </a:r>
          </a:p>
          <a:p>
            <a:pPr lvl="1"/>
            <a:r>
              <a:rPr lang="en-US" dirty="0"/>
              <a:t>Channel access delay is the major contributor to the overall latency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2" action="ppaction://hlinksldjump"/>
              </a:rPr>
              <a:t>appendix</a:t>
            </a:r>
            <a:r>
              <a:rPr lang="en-US" dirty="0"/>
              <a:t> for an example</a:t>
            </a:r>
          </a:p>
          <a:p>
            <a:pPr lvl="1"/>
            <a:r>
              <a:rPr lang="en-US" dirty="0"/>
              <a:t>Adding another link significantly improves the worst-case latency</a:t>
            </a:r>
          </a:p>
          <a:p>
            <a:pPr lvl="2"/>
            <a:r>
              <a:rPr lang="en-US" dirty="0"/>
              <a:t>Increased access opportunities translates to reduction in channel access delay</a:t>
            </a:r>
          </a:p>
          <a:p>
            <a:pPr lvl="2"/>
            <a:r>
              <a:rPr lang="en-US" dirty="0"/>
              <a:t>Increasing the </a:t>
            </a:r>
            <a:r>
              <a:rPr lang="en-US" dirty="0">
                <a:hlinkClick r:id="rId3" action="ppaction://hlinksldjump"/>
              </a:rPr>
              <a:t>MCS</a:t>
            </a:r>
            <a:r>
              <a:rPr lang="en-US" dirty="0"/>
              <a:t> or link </a:t>
            </a:r>
            <a:r>
              <a:rPr lang="en-US" dirty="0">
                <a:hlinkClick r:id="rId4" action="ppaction://hlinksldjump"/>
              </a:rPr>
              <a:t>BW</a:t>
            </a:r>
            <a:r>
              <a:rPr lang="en-US" dirty="0"/>
              <a:t> has little impact to improving the worst-case latency</a:t>
            </a:r>
          </a:p>
          <a:p>
            <a:pPr lvl="3"/>
            <a:r>
              <a:rPr lang="en-US" dirty="0"/>
              <a:t>See appendix for impact of MCS and link BW on latency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6A849B-5DFF-4F06-8ED1-E25E655331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4B8B6-ABCA-4994-A925-9FE370F7C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99CA3C-385C-4D5E-BEA7-2E322127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95 percentile latency results (for 80+20)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D96EE50-7A31-46CA-BB84-F2F0B7120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25049"/>
              </p:ext>
            </p:extLst>
          </p:nvPr>
        </p:nvGraphicFramePr>
        <p:xfrm>
          <a:off x="570452" y="2060515"/>
          <a:ext cx="7973408" cy="1360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938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1584036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1496926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1632009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1727499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</a:tblGrid>
              <a:tr h="2937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MCS0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 other STA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200" dirty="0"/>
                        <a:t>other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 </a:t>
                      </a:r>
                      <a:r>
                        <a:rPr lang="en-US" sz="1200" dirty="0"/>
                        <a:t>other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STAs per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1200" dirty="0"/>
                        <a:t>other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STAs per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6900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Single 20MHz 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58.27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594.0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2797*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26900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Single 80MHz 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54.05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310.1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1322*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44834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Multi Link (</a:t>
                      </a:r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80MHz+20MHz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61.88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325.2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94A46342-4291-4E22-A6D9-8F578B9296F8}"/>
              </a:ext>
            </a:extLst>
          </p:cNvPr>
          <p:cNvSpPr/>
          <p:nvPr/>
        </p:nvSpPr>
        <p:spPr>
          <a:xfrm>
            <a:off x="7319328" y="3470494"/>
            <a:ext cx="1224532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Latency in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msec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AE89FC-4764-465C-B843-FC6DF75C3201}"/>
              </a:ext>
            </a:extLst>
          </p:cNvPr>
          <p:cNvSpPr/>
          <p:nvPr/>
        </p:nvSpPr>
        <p:spPr>
          <a:xfrm>
            <a:off x="7319327" y="3682762"/>
            <a:ext cx="1278449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* Unstable region</a:t>
            </a:r>
          </a:p>
        </p:txBody>
      </p:sp>
    </p:spTree>
    <p:extLst>
      <p:ext uri="{BB962C8B-B14F-4D97-AF65-F5344CB8AC3E}">
        <p14:creationId xmlns:p14="http://schemas.microsoft.com/office/powerpoint/2010/main" val="2986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C993AD-7C28-4628-B7DB-6A6402C980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10E79-AD09-4D47-9C37-DB8C5FF78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527B87-8C07-440B-B51F-A30F1C9B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0604"/>
          </a:xfrm>
        </p:spPr>
        <p:txBody>
          <a:bodyPr/>
          <a:lstStyle/>
          <a:p>
            <a:r>
              <a:rPr lang="en-US" dirty="0"/>
              <a:t>95 percentile latency results (for 80+20)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6A1E2C6-06CE-4899-9CFA-879D549C6B16}"/>
              </a:ext>
            </a:extLst>
          </p:cNvPr>
          <p:cNvSpPr txBox="1">
            <a:spLocks/>
          </p:cNvSpPr>
          <p:nvPr/>
        </p:nvSpPr>
        <p:spPr bwMode="auto">
          <a:xfrm>
            <a:off x="685800" y="1432873"/>
            <a:ext cx="7772400" cy="42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FontTx/>
              <a:buNone/>
            </a:pPr>
            <a:r>
              <a:rPr lang="en-US" sz="2000" kern="0" dirty="0"/>
              <a:t>Varying PER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B4C188-F3C0-4603-A572-874A92CD2CA4}"/>
              </a:ext>
            </a:extLst>
          </p:cNvPr>
          <p:cNvSpPr txBox="1"/>
          <p:nvPr/>
        </p:nvSpPr>
        <p:spPr>
          <a:xfrm>
            <a:off x="212655" y="2102423"/>
            <a:ext cx="482795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Simulation setup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Traffic Model</a:t>
            </a: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STAUT: CBR, 1000 Bytes every 15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Other STAs: Full buffer, TXOP = 5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e Semibold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Emulate independent MLA with 5G &amp; 2.4G:</a:t>
            </a: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BW</a:t>
            </a:r>
            <a:r>
              <a:rPr lang="en-US" sz="12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L1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= 80 MHz, BW</a:t>
            </a:r>
            <a:r>
              <a:rPr lang="en-US" sz="12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L2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 = 20 MHz</a:t>
            </a: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e Semibold" pitchFamily="34" charset="0"/>
              </a:rPr>
              <a:t>MCS0 and MCS2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8079DD-76EE-4C15-9751-E5C0D586140D}"/>
              </a:ext>
            </a:extLst>
          </p:cNvPr>
          <p:cNvSpPr txBox="1"/>
          <p:nvPr/>
        </p:nvSpPr>
        <p:spPr>
          <a:xfrm>
            <a:off x="4877802" y="2102423"/>
            <a:ext cx="4190697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e Semibold" pitchFamily="34" charset="0"/>
              </a:rPr>
              <a:t>Frame Aggregation on STAUT</a:t>
            </a: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e Semibold" pitchFamily="34" charset="0"/>
              </a:rPr>
              <a:t>Maximum TXOP = 5 </a:t>
            </a:r>
            <a:r>
              <a:rPr lang="en-US" sz="1200" dirty="0" err="1">
                <a:latin typeface="Calibre Semibold" pitchFamily="34" charset="0"/>
              </a:rPr>
              <a:t>ms</a:t>
            </a:r>
            <a:endParaRPr lang="en-US" sz="1200" dirty="0">
              <a:latin typeface="Calibre Semibold" pitchFamily="34" charset="0"/>
            </a:endParaRP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Calibre Semibold" pitchFamily="34" charset="0"/>
              </a:rPr>
              <a:t>Maximum aggregated packets = 64</a:t>
            </a:r>
            <a:endParaRPr lang="en-US" dirty="0">
              <a:latin typeface="Calibre Semibold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Retransmission limit for STAUT = 8</a:t>
            </a:r>
          </a:p>
          <a:p>
            <a:pPr marL="628650" lvl="1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Packet dropped after retry limit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PER varied from 0 to 50 % on both links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436061-EFB8-43EE-8034-D493404D3643}"/>
              </a:ext>
            </a:extLst>
          </p:cNvPr>
          <p:cNvGraphicFramePr>
            <a:graphicFrameLocks noGrp="1"/>
          </p:cNvGraphicFramePr>
          <p:nvPr/>
        </p:nvGraphicFramePr>
        <p:xfrm>
          <a:off x="732769" y="4593001"/>
          <a:ext cx="3428170" cy="145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8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472594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478757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51692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501580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  <a:gridCol w="480363">
                  <a:extLst>
                    <a:ext uri="{9D8B030D-6E8A-4147-A177-3AD203B41FA5}">
                      <a16:colId xmlns:a16="http://schemas.microsoft.com/office/drawing/2014/main" val="3114050731"/>
                    </a:ext>
                  </a:extLst>
                </a:gridCol>
                <a:gridCol w="497517">
                  <a:extLst>
                    <a:ext uri="{9D8B030D-6E8A-4147-A177-3AD203B41FA5}">
                      <a16:colId xmlns:a16="http://schemas.microsoft.com/office/drawing/2014/main" val="213268780"/>
                    </a:ext>
                  </a:extLst>
                </a:gridCol>
              </a:tblGrid>
              <a:tr h="270037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9475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21.6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165.1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969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30185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1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  <a:tr h="27032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1322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069334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3D7C521-5CC9-47BB-AE99-74BCEE23F641}"/>
              </a:ext>
            </a:extLst>
          </p:cNvPr>
          <p:cNvGrpSpPr/>
          <p:nvPr/>
        </p:nvGrpSpPr>
        <p:grpSpPr>
          <a:xfrm>
            <a:off x="155981" y="4334469"/>
            <a:ext cx="3303298" cy="2057545"/>
            <a:chOff x="55313" y="3562068"/>
            <a:chExt cx="3303298" cy="205754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EEAFB36-B538-47F6-A167-F90104E4B5B6}"/>
                </a:ext>
              </a:extLst>
            </p:cNvPr>
            <p:cNvGrpSpPr/>
            <p:nvPr/>
          </p:nvGrpSpPr>
          <p:grpSpPr>
            <a:xfrm>
              <a:off x="1704209" y="3562068"/>
              <a:ext cx="1290661" cy="258532"/>
              <a:chOff x="1704209" y="3562068"/>
              <a:chExt cx="1290661" cy="258532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B9CE43-9125-45DE-83DC-778CD9506166}"/>
                  </a:ext>
                </a:extLst>
              </p:cNvPr>
              <p:cNvSpPr txBox="1"/>
              <p:nvPr/>
            </p:nvSpPr>
            <p:spPr>
              <a:xfrm>
                <a:off x="2134429" y="3562068"/>
                <a:ext cx="428322" cy="25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PER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4A879962-EEA5-4E15-BBB3-D0D737CAC2BB}"/>
                  </a:ext>
                </a:extLst>
              </p:cNvPr>
              <p:cNvCxnSpPr>
                <a:stCxn id="17" idx="3"/>
              </p:cNvCxnSpPr>
              <p:nvPr/>
            </p:nvCxnSpPr>
            <p:spPr>
              <a:xfrm flipV="1">
                <a:off x="2562751" y="3682768"/>
                <a:ext cx="432119" cy="8566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EA6AF414-6293-4648-BD23-8786FBD659BA}"/>
                  </a:ext>
                </a:extLst>
              </p:cNvPr>
              <p:cNvCxnSpPr/>
              <p:nvPr/>
            </p:nvCxnSpPr>
            <p:spPr>
              <a:xfrm flipV="1">
                <a:off x="1704209" y="3691334"/>
                <a:ext cx="436927" cy="8567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F39055-4988-4825-B077-456111D708C4}"/>
                </a:ext>
              </a:extLst>
            </p:cNvPr>
            <p:cNvGrpSpPr/>
            <p:nvPr/>
          </p:nvGrpSpPr>
          <p:grpSpPr>
            <a:xfrm>
              <a:off x="55313" y="4026717"/>
              <a:ext cx="668773" cy="1174068"/>
              <a:chOff x="55313" y="4026717"/>
              <a:chExt cx="668773" cy="1174068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86BA27-023C-46FC-A348-4C7DAFBCD6C9}"/>
                  </a:ext>
                </a:extLst>
              </p:cNvPr>
              <p:cNvSpPr txBox="1"/>
              <p:nvPr/>
            </p:nvSpPr>
            <p:spPr>
              <a:xfrm>
                <a:off x="55313" y="4382149"/>
                <a:ext cx="668773" cy="463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# STAs</a:t>
                </a:r>
              </a:p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per link</a:t>
                </a: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9E27D003-813D-4EC3-B0B3-CAFD698A09E3}"/>
                  </a:ext>
                </a:extLst>
              </p:cNvPr>
              <p:cNvCxnSpPr>
                <a:cxnSpLocks/>
                <a:stCxn id="14" idx="2"/>
              </p:cNvCxnSpPr>
              <p:nvPr/>
            </p:nvCxnSpPr>
            <p:spPr>
              <a:xfrm>
                <a:off x="389700" y="4845353"/>
                <a:ext cx="0" cy="355432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178AF7B-BF61-45CC-B23D-3C7FE6230B96}"/>
                  </a:ext>
                </a:extLst>
              </p:cNvPr>
              <p:cNvCxnSpPr>
                <a:cxnSpLocks/>
                <a:stCxn id="14" idx="0"/>
              </p:cNvCxnSpPr>
              <p:nvPr/>
            </p:nvCxnSpPr>
            <p:spPr>
              <a:xfrm flipV="1">
                <a:off x="389700" y="4026717"/>
                <a:ext cx="0" cy="355432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7C29427-B1E0-4A51-ADFC-D83DB71AE56A}"/>
                </a:ext>
              </a:extLst>
            </p:cNvPr>
            <p:cNvSpPr txBox="1"/>
            <p:nvPr/>
          </p:nvSpPr>
          <p:spPr>
            <a:xfrm>
              <a:off x="1385442" y="5361081"/>
              <a:ext cx="1973169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95 percentile latency (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msec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)</a:t>
              </a:r>
            </a:p>
          </p:txBody>
        </p:sp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2CA3CB2-98C6-4623-AA2B-48EAA1F24E48}"/>
              </a:ext>
            </a:extLst>
          </p:cNvPr>
          <p:cNvGraphicFramePr>
            <a:graphicFrameLocks noGrp="1"/>
          </p:cNvGraphicFramePr>
          <p:nvPr/>
        </p:nvGraphicFramePr>
        <p:xfrm>
          <a:off x="5232678" y="4576422"/>
          <a:ext cx="3428170" cy="145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8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472594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478757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51692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501580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  <a:gridCol w="480363">
                  <a:extLst>
                    <a:ext uri="{9D8B030D-6E8A-4147-A177-3AD203B41FA5}">
                      <a16:colId xmlns:a16="http://schemas.microsoft.com/office/drawing/2014/main" val="3114050731"/>
                    </a:ext>
                  </a:extLst>
                </a:gridCol>
                <a:gridCol w="497517">
                  <a:extLst>
                    <a:ext uri="{9D8B030D-6E8A-4147-A177-3AD203B41FA5}">
                      <a16:colId xmlns:a16="http://schemas.microsoft.com/office/drawing/2014/main" val="213268780"/>
                    </a:ext>
                  </a:extLst>
                </a:gridCol>
              </a:tblGrid>
              <a:tr h="270037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9475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30185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1804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1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61.9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1152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  <a:tr h="27032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892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1602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069334"/>
                  </a:ext>
                </a:extLst>
              </a:tr>
            </a:tbl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0F7278C6-F2E7-40BD-A443-E949C47897C2}"/>
              </a:ext>
            </a:extLst>
          </p:cNvPr>
          <p:cNvGrpSpPr/>
          <p:nvPr/>
        </p:nvGrpSpPr>
        <p:grpSpPr>
          <a:xfrm>
            <a:off x="4655890" y="4317890"/>
            <a:ext cx="3303298" cy="2057545"/>
            <a:chOff x="55313" y="3562068"/>
            <a:chExt cx="3303298" cy="205754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AE87C2D-2C9C-4C8E-B394-0265F8146AA2}"/>
                </a:ext>
              </a:extLst>
            </p:cNvPr>
            <p:cNvGrpSpPr/>
            <p:nvPr/>
          </p:nvGrpSpPr>
          <p:grpSpPr>
            <a:xfrm>
              <a:off x="1704209" y="3562068"/>
              <a:ext cx="1290661" cy="258532"/>
              <a:chOff x="1704209" y="3562068"/>
              <a:chExt cx="1290661" cy="258532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B1740C8-FCA8-4C36-9AA0-A66344853B7B}"/>
                  </a:ext>
                </a:extLst>
              </p:cNvPr>
              <p:cNvSpPr txBox="1"/>
              <p:nvPr/>
            </p:nvSpPr>
            <p:spPr>
              <a:xfrm>
                <a:off x="2134429" y="3562068"/>
                <a:ext cx="428322" cy="25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PER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47C8EA41-63BF-404F-9BF7-8BE80755F354}"/>
                  </a:ext>
                </a:extLst>
              </p:cNvPr>
              <p:cNvCxnSpPr>
                <a:cxnSpLocks/>
                <a:stCxn id="28" idx="3"/>
              </p:cNvCxnSpPr>
              <p:nvPr/>
            </p:nvCxnSpPr>
            <p:spPr>
              <a:xfrm flipV="1">
                <a:off x="2562751" y="3682768"/>
                <a:ext cx="432119" cy="8566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685B4B7E-E70F-422B-BBDD-8115B18E79BF}"/>
                  </a:ext>
                </a:extLst>
              </p:cNvPr>
              <p:cNvCxnSpPr/>
              <p:nvPr/>
            </p:nvCxnSpPr>
            <p:spPr>
              <a:xfrm flipV="1">
                <a:off x="1704209" y="3691334"/>
                <a:ext cx="436927" cy="8567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08B3B66-B28D-409E-B1A5-185C4EF3F2AB}"/>
                </a:ext>
              </a:extLst>
            </p:cNvPr>
            <p:cNvGrpSpPr/>
            <p:nvPr/>
          </p:nvGrpSpPr>
          <p:grpSpPr>
            <a:xfrm>
              <a:off x="55313" y="4026717"/>
              <a:ext cx="668773" cy="1174068"/>
              <a:chOff x="55313" y="4026717"/>
              <a:chExt cx="668773" cy="1174068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F966834-4DB9-4679-A568-2DDA59E3C2AC}"/>
                  </a:ext>
                </a:extLst>
              </p:cNvPr>
              <p:cNvSpPr txBox="1"/>
              <p:nvPr/>
            </p:nvSpPr>
            <p:spPr>
              <a:xfrm>
                <a:off x="55313" y="4382149"/>
                <a:ext cx="668773" cy="463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# STAs</a:t>
                </a:r>
              </a:p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per link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4DBD67B0-B14A-4252-BCC0-C2DEC7FE8BEA}"/>
                  </a:ext>
                </a:extLst>
              </p:cNvPr>
              <p:cNvCxnSpPr>
                <a:cxnSpLocks/>
                <a:stCxn id="25" idx="2"/>
              </p:cNvCxnSpPr>
              <p:nvPr/>
            </p:nvCxnSpPr>
            <p:spPr>
              <a:xfrm>
                <a:off x="389700" y="4845353"/>
                <a:ext cx="0" cy="355432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E4C38F94-BB67-4B2F-A06C-C628E96E2AE3}"/>
                  </a:ext>
                </a:extLst>
              </p:cNvPr>
              <p:cNvCxnSpPr>
                <a:cxnSpLocks/>
                <a:stCxn id="25" idx="0"/>
              </p:cNvCxnSpPr>
              <p:nvPr/>
            </p:nvCxnSpPr>
            <p:spPr>
              <a:xfrm flipV="1">
                <a:off x="389700" y="4026717"/>
                <a:ext cx="0" cy="355432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6948EA-5594-40D4-AC49-67B9967B68C6}"/>
                </a:ext>
              </a:extLst>
            </p:cNvPr>
            <p:cNvSpPr txBox="1"/>
            <p:nvPr/>
          </p:nvSpPr>
          <p:spPr>
            <a:xfrm>
              <a:off x="1385442" y="5361081"/>
              <a:ext cx="1973169" cy="25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  <a:spcAft>
                  <a:spcPts val="300"/>
                </a:spcAft>
              </a:pP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95 percentile latency (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msec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rPr>
                <a:t>)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F7DA916-2E02-49F8-9005-A2631331B5D3}"/>
              </a:ext>
            </a:extLst>
          </p:cNvPr>
          <p:cNvSpPr txBox="1"/>
          <p:nvPr/>
        </p:nvSpPr>
        <p:spPr>
          <a:xfrm>
            <a:off x="1112385" y="4079720"/>
            <a:ext cx="272061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Single 80 MHz Link (MCS0)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DC920F-AFBB-4787-8D19-7CBA5C972131}"/>
              </a:ext>
            </a:extLst>
          </p:cNvPr>
          <p:cNvSpPr txBox="1"/>
          <p:nvPr/>
        </p:nvSpPr>
        <p:spPr>
          <a:xfrm>
            <a:off x="5670003" y="4062932"/>
            <a:ext cx="260520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MLA 20 + 80 MHz (MCS0)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26ABDC75-1FF2-41C6-BBC4-BC0F8DF884D2}"/>
              </a:ext>
            </a:extLst>
          </p:cNvPr>
          <p:cNvGraphicFramePr>
            <a:graphicFrameLocks noGrp="1"/>
          </p:cNvGraphicFramePr>
          <p:nvPr/>
        </p:nvGraphicFramePr>
        <p:xfrm>
          <a:off x="732769" y="4588736"/>
          <a:ext cx="3428170" cy="145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8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472594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478757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51692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501580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  <a:gridCol w="480363">
                  <a:extLst>
                    <a:ext uri="{9D8B030D-6E8A-4147-A177-3AD203B41FA5}">
                      <a16:colId xmlns:a16="http://schemas.microsoft.com/office/drawing/2014/main" val="3114050731"/>
                    </a:ext>
                  </a:extLst>
                </a:gridCol>
                <a:gridCol w="497517">
                  <a:extLst>
                    <a:ext uri="{9D8B030D-6E8A-4147-A177-3AD203B41FA5}">
                      <a16:colId xmlns:a16="http://schemas.microsoft.com/office/drawing/2014/main" val="213268780"/>
                    </a:ext>
                  </a:extLst>
                </a:gridCol>
              </a:tblGrid>
              <a:tr h="270037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9475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21.6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165.1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969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30185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598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1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  <a:tr h="27032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1322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069334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84E55C93-631D-470B-AD53-5ECE60C23514}"/>
              </a:ext>
            </a:extLst>
          </p:cNvPr>
          <p:cNvGraphicFramePr>
            <a:graphicFrameLocks noGrp="1"/>
          </p:cNvGraphicFramePr>
          <p:nvPr/>
        </p:nvGraphicFramePr>
        <p:xfrm>
          <a:off x="5232138" y="4584989"/>
          <a:ext cx="3428170" cy="1458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38">
                  <a:extLst>
                    <a:ext uri="{9D8B030D-6E8A-4147-A177-3AD203B41FA5}">
                      <a16:colId xmlns:a16="http://schemas.microsoft.com/office/drawing/2014/main" val="2061355992"/>
                    </a:ext>
                  </a:extLst>
                </a:gridCol>
                <a:gridCol w="472594">
                  <a:extLst>
                    <a:ext uri="{9D8B030D-6E8A-4147-A177-3AD203B41FA5}">
                      <a16:colId xmlns:a16="http://schemas.microsoft.com/office/drawing/2014/main" val="3783048074"/>
                    </a:ext>
                  </a:extLst>
                </a:gridCol>
                <a:gridCol w="478757">
                  <a:extLst>
                    <a:ext uri="{9D8B030D-6E8A-4147-A177-3AD203B41FA5}">
                      <a16:colId xmlns:a16="http://schemas.microsoft.com/office/drawing/2014/main" val="1255989622"/>
                    </a:ext>
                  </a:extLst>
                </a:gridCol>
                <a:gridCol w="516921">
                  <a:extLst>
                    <a:ext uri="{9D8B030D-6E8A-4147-A177-3AD203B41FA5}">
                      <a16:colId xmlns:a16="http://schemas.microsoft.com/office/drawing/2014/main" val="3107195953"/>
                    </a:ext>
                  </a:extLst>
                </a:gridCol>
                <a:gridCol w="501580">
                  <a:extLst>
                    <a:ext uri="{9D8B030D-6E8A-4147-A177-3AD203B41FA5}">
                      <a16:colId xmlns:a16="http://schemas.microsoft.com/office/drawing/2014/main" val="2384407405"/>
                    </a:ext>
                  </a:extLst>
                </a:gridCol>
                <a:gridCol w="480363">
                  <a:extLst>
                    <a:ext uri="{9D8B030D-6E8A-4147-A177-3AD203B41FA5}">
                      <a16:colId xmlns:a16="http://schemas.microsoft.com/office/drawing/2014/main" val="3114050731"/>
                    </a:ext>
                  </a:extLst>
                </a:gridCol>
                <a:gridCol w="497517">
                  <a:extLst>
                    <a:ext uri="{9D8B030D-6E8A-4147-A177-3AD203B41FA5}">
                      <a16:colId xmlns:a16="http://schemas.microsoft.com/office/drawing/2014/main" val="213268780"/>
                    </a:ext>
                  </a:extLst>
                </a:gridCol>
              </a:tblGrid>
              <a:tr h="270037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9816"/>
                  </a:ext>
                </a:extLst>
              </a:tr>
              <a:tr h="29475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363324"/>
                  </a:ext>
                </a:extLst>
              </a:tr>
              <a:tr h="30185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75.3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181071"/>
                  </a:ext>
                </a:extLst>
              </a:tr>
              <a:tr h="31761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61.9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6014"/>
                  </a:ext>
                </a:extLst>
              </a:tr>
              <a:tr h="27032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892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06933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CAD8ADC-BC00-46EE-A501-E60DA729FCC2}"/>
              </a:ext>
            </a:extLst>
          </p:cNvPr>
          <p:cNvSpPr/>
          <p:nvPr/>
        </p:nvSpPr>
        <p:spPr>
          <a:xfrm>
            <a:off x="3664272" y="6147332"/>
            <a:ext cx="19832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N/A = unstable region (latency &gt; 2sec)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4061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4CECD8D-30A3-47CD-AD9F-95E7F0EE4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483" y="5257997"/>
            <a:ext cx="7772400" cy="1108675"/>
          </a:xfrm>
        </p:spPr>
        <p:txBody>
          <a:bodyPr>
            <a:normAutofit lnSpcReduction="10000"/>
          </a:bodyPr>
          <a:lstStyle/>
          <a:p>
            <a:pPr marL="228600" indent="-1714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Latency Gains increase with</a:t>
            </a:r>
          </a:p>
          <a:p>
            <a:pPr indent="-1714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Increasing number of contenders for a given PER</a:t>
            </a:r>
          </a:p>
          <a:p>
            <a:pPr indent="-1714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Increasing PER for a given number of contenders</a:t>
            </a:r>
          </a:p>
          <a:p>
            <a:pPr indent="-17145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Increasing MCS for a given PER or number of contenders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C993AD-7C28-4628-B7DB-6A6402C980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10E79-AD09-4D47-9C37-DB8C5FF78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527B87-8C07-440B-B51F-A30F1C9B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26440"/>
          </a:xfrm>
        </p:spPr>
        <p:txBody>
          <a:bodyPr/>
          <a:lstStyle/>
          <a:p>
            <a:r>
              <a:rPr lang="en-US" dirty="0"/>
              <a:t>95 percentile latency results (for 80+20)</a:t>
            </a:r>
          </a:p>
        </p:txBody>
      </p:sp>
      <p:pic>
        <p:nvPicPr>
          <p:cNvPr id="38" name="Content Placeholder 5">
            <a:extLst>
              <a:ext uri="{FF2B5EF4-FFF2-40B4-BE49-F238E27FC236}">
                <a16:creationId xmlns:a16="http://schemas.microsoft.com/office/drawing/2014/main" id="{E069866A-A4B6-4770-850E-F82A79A2E12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 bwMode="auto">
          <a:xfrm>
            <a:off x="48062" y="1488761"/>
            <a:ext cx="4523621" cy="339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858F12F-5201-4D5B-9FE4-7DC53934C0C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571683" y="1481628"/>
            <a:ext cx="4521033" cy="3390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4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7D0972-578D-48B8-8E63-8B475946C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If strict latency bounds are desired, age-based dropping of packets can be used</a:t>
            </a:r>
          </a:p>
          <a:p>
            <a:endParaRPr lang="en-US" sz="2200" dirty="0"/>
          </a:p>
          <a:p>
            <a:r>
              <a:rPr lang="en-US" sz="2200" dirty="0"/>
              <a:t>However, this comes at the cost of increase in the loss rate</a:t>
            </a:r>
          </a:p>
          <a:p>
            <a:endParaRPr lang="en-US" sz="2200" dirty="0"/>
          </a:p>
          <a:p>
            <a:r>
              <a:rPr lang="en-US" sz="2200" dirty="0"/>
              <a:t>MLA significantly brings down the loss rate if age-based dropping is used</a:t>
            </a:r>
          </a:p>
          <a:p>
            <a:pPr lvl="1"/>
            <a:r>
              <a:rPr lang="en-US" sz="1600" dirty="0"/>
              <a:t>See </a:t>
            </a:r>
            <a:r>
              <a:rPr lang="en-US" sz="1600" dirty="0">
                <a:hlinkClick r:id="rId2" action="ppaction://hlinksldjump"/>
              </a:rPr>
              <a:t>appendix</a:t>
            </a:r>
            <a:r>
              <a:rPr lang="en-US" sz="1600" dirty="0"/>
              <a:t> for results on age-based dropping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5671E4-839B-4410-9031-3C02038B2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3A34E-F091-44C5-8E42-676BC93E5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E992AC-4DB2-4514-9E45-9A487F92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Age-based dropping</a:t>
            </a:r>
          </a:p>
        </p:txBody>
      </p:sp>
    </p:spTree>
    <p:extLst>
      <p:ext uri="{BB962C8B-B14F-4D97-AF65-F5344CB8AC3E}">
        <p14:creationId xmlns:p14="http://schemas.microsoft.com/office/powerpoint/2010/main" val="3706177637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3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168884</TotalTime>
  <Words>2060</Words>
  <Application>Microsoft Office PowerPoint</Application>
  <PresentationFormat>On-screen Show (4:3)</PresentationFormat>
  <Paragraphs>554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Calibre Semibold</vt:lpstr>
      <vt:lpstr>Calibri</vt:lpstr>
      <vt:lpstr>Matura MT Script Capitals</vt:lpstr>
      <vt:lpstr>Qualcomm Office Regular</vt:lpstr>
      <vt:lpstr>Times New Roman</vt:lpstr>
      <vt:lpstr>ACcord Submission Template</vt:lpstr>
      <vt:lpstr>Visio</vt:lpstr>
      <vt:lpstr>Multi-Link Aggregation: Latency Gains</vt:lpstr>
      <vt:lpstr>Overview</vt:lpstr>
      <vt:lpstr>Multi-Link Aggregation Latency Benefits</vt:lpstr>
      <vt:lpstr>Latency Analysis</vt:lpstr>
      <vt:lpstr>Single Link 80 MHz vs MLA (80+20) MHz</vt:lpstr>
      <vt:lpstr>95 percentile latency results (for 80+20)</vt:lpstr>
      <vt:lpstr>95 percentile latency results (for 80+20)</vt:lpstr>
      <vt:lpstr>95 percentile latency results (for 80+20)</vt:lpstr>
      <vt:lpstr>Age-based dropping</vt:lpstr>
      <vt:lpstr>Summary</vt:lpstr>
      <vt:lpstr>References</vt:lpstr>
      <vt:lpstr>Appendix</vt:lpstr>
      <vt:lpstr>Single Link 80 MHz vs MLA (80+20) MHz</vt:lpstr>
      <vt:lpstr>A single run showing impact of access delay</vt:lpstr>
      <vt:lpstr>A single run showing impact of access delay</vt:lpstr>
      <vt:lpstr>Impact of MCS</vt:lpstr>
      <vt:lpstr>Impact of link BW</vt:lpstr>
      <vt:lpstr>95 percentile latency with Age-based drop</vt:lpstr>
      <vt:lpstr>Loss Rate with age-based dropping for MCS 0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3658</cp:revision>
  <dcterms:created xsi:type="dcterms:W3CDTF">2012-05-29T15:24:34Z</dcterms:created>
  <dcterms:modified xsi:type="dcterms:W3CDTF">2019-08-21T16:35:40Z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