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1" r:id="rId4"/>
    <p:sldId id="259" r:id="rId5"/>
    <p:sldId id="264" r:id="rId6"/>
    <p:sldId id="267" r:id="rId7"/>
    <p:sldId id="262" r:id="rId8"/>
    <p:sldId id="268" r:id="rId9"/>
    <p:sldId id="272" r:id="rId10"/>
    <p:sldId id="270" r:id="rId11"/>
    <p:sldId id="273" r:id="rId12"/>
    <p:sldId id="274" r:id="rId13"/>
    <p:sldId id="275" r:id="rId14"/>
    <p:sldId id="276" r:id="rId15"/>
    <p:sldId id="277" r:id="rId16"/>
    <p:sldId id="263" r:id="rId17"/>
    <p:sldId id="265" r:id="rId18"/>
    <p:sldId id="266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>
      <p:cViewPr varScale="1">
        <p:scale>
          <a:sx n="107" d="100"/>
          <a:sy n="107" d="100"/>
        </p:scale>
        <p:origin x="1686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EBCFF5BD-A626-4138-ADA5-F4981CD876E2}"/>
    <pc:docChg chg="undo modSld">
      <pc:chgData name="Steve Shellhammer" userId="0e71f22d-ee3e-49c0-82ff-dbc290af8082" providerId="ADAL" clId="{EBCFF5BD-A626-4138-ADA5-F4981CD876E2}" dt="2019-06-28T18:29:35.931" v="46" actId="403"/>
      <pc:docMkLst>
        <pc:docMk/>
      </pc:docMkLst>
      <pc:sldChg chg="modSp">
        <pc:chgData name="Steve Shellhammer" userId="0e71f22d-ee3e-49c0-82ff-dbc290af8082" providerId="ADAL" clId="{EBCFF5BD-A626-4138-ADA5-F4981CD876E2}" dt="2019-06-28T18:25:07.647" v="5" actId="20577"/>
        <pc:sldMkLst>
          <pc:docMk/>
          <pc:sldMk cId="0" sldId="256"/>
        </pc:sldMkLst>
        <pc:spChg chg="mod">
          <ac:chgData name="Steve Shellhammer" userId="0e71f22d-ee3e-49c0-82ff-dbc290af8082" providerId="ADAL" clId="{EBCFF5BD-A626-4138-ADA5-F4981CD876E2}" dt="2019-06-28T18:25:07.647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EBCFF5BD-A626-4138-ADA5-F4981CD876E2}" dt="2019-06-28T18:29:35.931" v="46" actId="403"/>
        <pc:sldMkLst>
          <pc:docMk/>
          <pc:sldMk cId="3102114447" sldId="263"/>
        </pc:sldMkLst>
        <pc:spChg chg="mod">
          <ac:chgData name="Steve Shellhammer" userId="0e71f22d-ee3e-49c0-82ff-dbc290af8082" providerId="ADAL" clId="{EBCFF5BD-A626-4138-ADA5-F4981CD876E2}" dt="2019-06-28T18:29:35.931" v="46" actId="403"/>
          <ac:spMkLst>
            <pc:docMk/>
            <pc:sldMk cId="3102114447" sldId="263"/>
            <ac:spMk id="3" creationId="{CC3D127E-A2C7-4C85-847E-96FF44CC935D}"/>
          </ac:spMkLst>
        </pc:spChg>
      </pc:sldChg>
      <pc:sldChg chg="modSp">
        <pc:chgData name="Steve Shellhammer" userId="0e71f22d-ee3e-49c0-82ff-dbc290af8082" providerId="ADAL" clId="{EBCFF5BD-A626-4138-ADA5-F4981CD876E2}" dt="2019-06-28T18:25:59.557" v="6" actId="14100"/>
        <pc:sldMkLst>
          <pc:docMk/>
          <pc:sldMk cId="3213663532" sldId="264"/>
        </pc:sldMkLst>
        <pc:spChg chg="mod">
          <ac:chgData name="Steve Shellhammer" userId="0e71f22d-ee3e-49c0-82ff-dbc290af8082" providerId="ADAL" clId="{EBCFF5BD-A626-4138-ADA5-F4981CD876E2}" dt="2019-06-28T18:25:59.557" v="6" actId="14100"/>
          <ac:spMkLst>
            <pc:docMk/>
            <pc:sldMk cId="3213663532" sldId="264"/>
            <ac:spMk id="3" creationId="{D10494BE-BCF3-4CDE-8BC6-C7D220ACD777}"/>
          </ac:spMkLst>
        </pc:spChg>
      </pc:sldChg>
      <pc:sldChg chg="modSp">
        <pc:chgData name="Steve Shellhammer" userId="0e71f22d-ee3e-49c0-82ff-dbc290af8082" providerId="ADAL" clId="{EBCFF5BD-A626-4138-ADA5-F4981CD876E2}" dt="2019-06-28T18:29:13.323" v="45" actId="20577"/>
        <pc:sldMkLst>
          <pc:docMk/>
          <pc:sldMk cId="454026901" sldId="277"/>
        </pc:sldMkLst>
        <pc:spChg chg="mod">
          <ac:chgData name="Steve Shellhammer" userId="0e71f22d-ee3e-49c0-82ff-dbc290af8082" providerId="ADAL" clId="{EBCFF5BD-A626-4138-ADA5-F4981CD876E2}" dt="2019-06-28T18:28:45.934" v="39" actId="14100"/>
          <ac:spMkLst>
            <pc:docMk/>
            <pc:sldMk cId="454026901" sldId="277"/>
            <ac:spMk id="2" creationId="{867C2C63-2149-430A-81F0-D7ABB8973708}"/>
          </ac:spMkLst>
        </pc:spChg>
        <pc:spChg chg="mod">
          <ac:chgData name="Steve Shellhammer" userId="0e71f22d-ee3e-49c0-82ff-dbc290af8082" providerId="ADAL" clId="{EBCFF5BD-A626-4138-ADA5-F4981CD876E2}" dt="2019-06-28T18:29:13.323" v="45" actId="20577"/>
          <ac:spMkLst>
            <pc:docMk/>
            <pc:sldMk cId="454026901" sldId="277"/>
            <ac:spMk id="3" creationId="{CB445A72-D6CD-40EB-B5DD-5A48D898568C}"/>
          </ac:spMkLst>
        </pc:spChg>
        <pc:grpChg chg="mod">
          <ac:chgData name="Steve Shellhammer" userId="0e71f22d-ee3e-49c0-82ff-dbc290af8082" providerId="ADAL" clId="{EBCFF5BD-A626-4138-ADA5-F4981CD876E2}" dt="2019-06-28T18:28:37.685" v="38" actId="1035"/>
          <ac:grpSpMkLst>
            <pc:docMk/>
            <pc:sldMk cId="454026901" sldId="277"/>
            <ac:grpSpMk id="47" creationId="{A98773B8-2AB0-4B13-B333-6C2787E8465F}"/>
          </ac:grpSpMkLst>
        </pc:grpChg>
        <pc:grpChg chg="mod">
          <ac:chgData name="Steve Shellhammer" userId="0e71f22d-ee3e-49c0-82ff-dbc290af8082" providerId="ADAL" clId="{EBCFF5BD-A626-4138-ADA5-F4981CD876E2}" dt="2019-06-28T18:28:37.685" v="38" actId="1035"/>
          <ac:grpSpMkLst>
            <pc:docMk/>
            <pc:sldMk cId="454026901" sldId="277"/>
            <ac:grpSpMk id="71" creationId="{65E3ED63-1446-4E1D-A817-1B7CDC26A005}"/>
          </ac:grpSpMkLst>
        </pc:grpChg>
      </pc:sldChg>
    </pc:docChg>
  </pc:docChgLst>
  <pc:docChgLst>
    <pc:chgData name="Steve Shellhammer" userId="0e71f22d-ee3e-49c0-82ff-dbc290af8082" providerId="ADAL" clId="{80A2F7BB-9DB4-4D37-8A55-D12ABC5DD5B5}"/>
    <pc:docChg chg="undo modSld">
      <pc:chgData name="Steve Shellhammer" userId="0e71f22d-ee3e-49c0-82ff-dbc290af8082" providerId="ADAL" clId="{80A2F7BB-9DB4-4D37-8A55-D12ABC5DD5B5}" dt="2019-06-03T21:10:48.165" v="203" actId="20577"/>
      <pc:docMkLst>
        <pc:docMk/>
      </pc:docMkLst>
      <pc:sldChg chg="modSp">
        <pc:chgData name="Steve Shellhammer" userId="0e71f22d-ee3e-49c0-82ff-dbc290af8082" providerId="ADAL" clId="{80A2F7BB-9DB4-4D37-8A55-D12ABC5DD5B5}" dt="2019-06-03T21:10:48.165" v="203" actId="20577"/>
        <pc:sldMkLst>
          <pc:docMk/>
          <pc:sldMk cId="1099091577" sldId="273"/>
        </pc:sldMkLst>
        <pc:spChg chg="mod">
          <ac:chgData name="Steve Shellhammer" userId="0e71f22d-ee3e-49c0-82ff-dbc290af8082" providerId="ADAL" clId="{80A2F7BB-9DB4-4D37-8A55-D12ABC5DD5B5}" dt="2019-06-03T21:09:42.608" v="160" actId="14100"/>
          <ac:spMkLst>
            <pc:docMk/>
            <pc:sldMk cId="1099091577" sldId="273"/>
            <ac:spMk id="2" creationId="{35C55AA6-EC72-4D5D-8B01-FECE0A6A5351}"/>
          </ac:spMkLst>
        </pc:spChg>
        <pc:spChg chg="mod">
          <ac:chgData name="Steve Shellhammer" userId="0e71f22d-ee3e-49c0-82ff-dbc290af8082" providerId="ADAL" clId="{80A2F7BB-9DB4-4D37-8A55-D12ABC5DD5B5}" dt="2019-06-03T21:10:48.165" v="203" actId="20577"/>
          <ac:spMkLst>
            <pc:docMk/>
            <pc:sldMk cId="1099091577" sldId="273"/>
            <ac:spMk id="3" creationId="{EF56F4CF-0873-40C6-A4E4-176F0AA2F15A}"/>
          </ac:spMkLst>
        </pc:spChg>
      </pc:sldChg>
    </pc:docChg>
  </pc:docChgLst>
  <pc:docChgLst>
    <pc:chgData name="Steve Shellhammer" userId="0e71f22d-ee3e-49c0-82ff-dbc290af8082" providerId="ADAL" clId="{ADDF089C-02A1-41D5-A16B-EF8A1F19A924}"/>
    <pc:docChg chg="modSld">
      <pc:chgData name="Steve Shellhammer" userId="0e71f22d-ee3e-49c0-82ff-dbc290af8082" providerId="ADAL" clId="{ADDF089C-02A1-41D5-A16B-EF8A1F19A924}" dt="2019-06-03T21:06:03.729" v="2" actId="1076"/>
      <pc:docMkLst>
        <pc:docMk/>
      </pc:docMkLst>
      <pc:sldChg chg="modSp">
        <pc:chgData name="Steve Shellhammer" userId="0e71f22d-ee3e-49c0-82ff-dbc290af8082" providerId="ADAL" clId="{ADDF089C-02A1-41D5-A16B-EF8A1F19A924}" dt="2019-06-03T21:06:03.729" v="2" actId="1076"/>
        <pc:sldMkLst>
          <pc:docMk/>
          <pc:sldMk cId="205075478" sldId="266"/>
        </pc:sldMkLst>
        <pc:spChg chg="mod">
          <ac:chgData name="Steve Shellhammer" userId="0e71f22d-ee3e-49c0-82ff-dbc290af8082" providerId="ADAL" clId="{ADDF089C-02A1-41D5-A16B-EF8A1F19A924}" dt="2019-06-03T21:06:03.729" v="2" actId="1076"/>
          <ac:spMkLst>
            <pc:docMk/>
            <pc:sldMk cId="205075478" sldId="266"/>
            <ac:spMk id="10" creationId="{BA0A5CF6-8BAD-4447-BA4A-46F055A30B7C}"/>
          </ac:spMkLst>
        </pc:spChg>
      </pc:sldChg>
    </pc:docChg>
  </pc:docChgLst>
  <pc:docChgLst>
    <pc:chgData name="Steve Shellhammer" userId="0e71f22d-ee3e-49c0-82ff-dbc290af8082" providerId="ADAL" clId="{384207E3-8D91-43BF-8F74-B18D978E07BE}"/>
    <pc:docChg chg="modSld modMainMaster">
      <pc:chgData name="Steve Shellhammer" userId="0e71f22d-ee3e-49c0-82ff-dbc290af8082" providerId="ADAL" clId="{384207E3-8D91-43BF-8F74-B18D978E07BE}" dt="2019-07-12T21:31:27.850" v="11" actId="20577"/>
      <pc:docMkLst>
        <pc:docMk/>
      </pc:docMkLst>
      <pc:sldChg chg="modSp">
        <pc:chgData name="Steve Shellhammer" userId="0e71f22d-ee3e-49c0-82ff-dbc290af8082" providerId="ADAL" clId="{384207E3-8D91-43BF-8F74-B18D978E07BE}" dt="2019-07-12T21:31:27.850" v="11" actId="20577"/>
        <pc:sldMkLst>
          <pc:docMk/>
          <pc:sldMk cId="0" sldId="256"/>
        </pc:sldMkLst>
        <pc:spChg chg="mod">
          <ac:chgData name="Steve Shellhammer" userId="0e71f22d-ee3e-49c0-82ff-dbc290af8082" providerId="ADAL" clId="{384207E3-8D91-43BF-8F74-B18D978E07BE}" dt="2019-07-12T21:31:27.850" v="11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ldLayout">
        <pc:chgData name="Steve Shellhammer" userId="0e71f22d-ee3e-49c0-82ff-dbc290af8082" providerId="ADAL" clId="{384207E3-8D91-43BF-8F74-B18D978E07BE}" dt="2019-07-01T19:36:32.057" v="7" actId="20577"/>
        <pc:sldMasterMkLst>
          <pc:docMk/>
          <pc:sldMasterMk cId="0" sldId="2147483648"/>
        </pc:sldMasterMkLst>
        <pc:sldLayoutChg chg="modSp">
          <pc:chgData name="Steve Shellhammer" userId="0e71f22d-ee3e-49c0-82ff-dbc290af8082" providerId="ADAL" clId="{384207E3-8D91-43BF-8F74-B18D978E07BE}" dt="2019-07-01T19:36:32.057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84207E3-8D91-43BF-8F74-B18D978E07BE}" dt="2019-07-01T19:36:32.057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802.11-19/1080r0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HARQ Complexity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A6EAF657-B6FB-4797-8681-575894D919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978038"/>
              </p:ext>
            </p:extLst>
          </p:nvPr>
        </p:nvGraphicFramePr>
        <p:xfrm>
          <a:off x="385763" y="2403475"/>
          <a:ext cx="906938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449630" imgH="2529381" progId="Word.Document.8">
                  <p:embed/>
                </p:oleObj>
              </mc:Choice>
              <mc:Fallback>
                <p:oleObj name="Document" r:id="rId4" imgW="7449630" imgH="252938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A6EAF657-B6FB-4797-8681-575894D919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403475"/>
                        <a:ext cx="9069387" cy="307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F953-3E4A-4534-9E39-BC779A8C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5"/>
            <a:ext cx="8288868" cy="746860"/>
          </a:xfrm>
        </p:spPr>
        <p:txBody>
          <a:bodyPr/>
          <a:lstStyle/>
          <a:p>
            <a:r>
              <a:rPr lang="en-US" dirty="0"/>
              <a:t>Introduction – HARQ Transmissions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499101-EB23-42D7-8FD8-3256B39F90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93715"/>
                <a:ext cx="9067800" cy="5311885"/>
              </a:xfrm>
            </p:spPr>
            <p:txBody>
              <a:bodyPr/>
              <a:lstStyle/>
              <a:p>
                <a:r>
                  <a:rPr lang="en-US" sz="2200" dirty="0"/>
                  <a:t>HARQ Transmissions may consist of a subset of the LDPC code bits</a:t>
                </a:r>
              </a:p>
              <a:p>
                <a:pPr marL="0" indent="0">
                  <a:buNone/>
                </a:pPr>
                <a:r>
                  <a:rPr lang="en-US" sz="2200" u="sng" dirty="0"/>
                  <a:t>Examples</a:t>
                </a:r>
              </a:p>
              <a:p>
                <a:r>
                  <a:rPr lang="en-US" sz="2200" dirty="0"/>
                  <a:t>Punctured Chase Combining (PCC)</a:t>
                </a:r>
              </a:p>
              <a:p>
                <a:pPr lvl="1"/>
                <a:r>
                  <a:rPr lang="en-US" dirty="0"/>
                  <a:t>Initial Transmission: 100% of the code bits</a:t>
                </a:r>
              </a:p>
              <a:p>
                <a:pPr lvl="1"/>
                <a:r>
                  <a:rPr lang="en-US" dirty="0"/>
                  <a:t>Retransmission: 33% or 50% of the code bits</a:t>
                </a:r>
              </a:p>
              <a:p>
                <a:r>
                  <a:rPr lang="en-US" sz="2200" dirty="0"/>
                  <a:t>Incremental Redundancy (IR) – Example 1</a:t>
                </a:r>
              </a:p>
              <a:p>
                <a:pPr lvl="1"/>
                <a:r>
                  <a:rPr lang="en-US" dirty="0"/>
                  <a:t>Initial Transmission: 80% of the code bits</a:t>
                </a:r>
              </a:p>
              <a:p>
                <a:pPr lvl="1"/>
                <a:r>
                  <a:rPr lang="en-US" dirty="0"/>
                  <a:t>Retransmission: 20% of the code bits</a:t>
                </a:r>
              </a:p>
              <a:p>
                <a:r>
                  <a:rPr lang="en-US" sz="2200" dirty="0"/>
                  <a:t>Incremental Redundancy (IR) – Example 2, from [2]</a:t>
                </a:r>
              </a:p>
              <a:p>
                <a:pPr lvl="1"/>
                <a:r>
                  <a:rPr lang="en-US" dirty="0"/>
                  <a:t>Successive Effective Code Rates: 5/6, 3/4, 2/3, 1/2 </a:t>
                </a:r>
              </a:p>
              <a:p>
                <a:pPr lvl="1"/>
                <a:r>
                  <a:rPr lang="en-US" dirty="0"/>
                  <a:t>Code Bits sent in each TX: 1166, 130, 162, 486</a:t>
                </a:r>
              </a:p>
              <a:p>
                <a:pPr lvl="1"/>
                <a:r>
                  <a:rPr lang="en-US" dirty="0"/>
                  <a:t>Smallest fraction of Code Bits in a given TX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2200" dirty="0"/>
                  <a:t>These are just examples, other designs are possible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499101-EB23-42D7-8FD8-3256B39F90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93715"/>
                <a:ext cx="9067800" cy="5311885"/>
              </a:xfrm>
              <a:blipFill>
                <a:blip r:embed="rId2"/>
                <a:stretch>
                  <a:fillRect l="-874" t="-804" b="-1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917DE-0AFB-4DEF-B14B-121E1A3AD5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C6A9A-590E-4360-976D-713993FEB2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E52B1C-AC9D-4D2C-8CBF-7BCA507C65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58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5AA6-EC72-4D5D-8B01-FECE0A6A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62215"/>
            <a:ext cx="8288868" cy="785585"/>
          </a:xfrm>
        </p:spPr>
        <p:txBody>
          <a:bodyPr/>
          <a:lstStyle/>
          <a:p>
            <a:r>
              <a:rPr lang="en-US" dirty="0"/>
              <a:t>LDPC Codeword Transmission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6F4CF-0873-40C6-A4E4-176F0AA2F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1463161"/>
            <a:ext cx="5562605" cy="5306909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 dirty="0"/>
              <a:t>In HARQ it often requires less time to transmit the code bits from an LDPC codeword</a:t>
            </a:r>
          </a:p>
          <a:p>
            <a:pPr>
              <a:lnSpc>
                <a:spcPct val="95000"/>
              </a:lnSpc>
            </a:pPr>
            <a:r>
              <a:rPr lang="en-US" sz="2000" dirty="0"/>
              <a:t>Hence more codewords are transmitted in a give period of time</a:t>
            </a:r>
          </a:p>
          <a:p>
            <a:pPr>
              <a:lnSpc>
                <a:spcPct val="95000"/>
              </a:lnSpc>
            </a:pPr>
            <a:r>
              <a:rPr lang="en-US" sz="2000" dirty="0"/>
              <a:t>To keep up with the incoming LCPC codewords, the codeword processing rate must increase</a:t>
            </a:r>
          </a:p>
          <a:p>
            <a:pPr>
              <a:lnSpc>
                <a:spcPct val="95000"/>
              </a:lnSpc>
            </a:pPr>
            <a:r>
              <a:rPr lang="en-US" sz="2000" dirty="0"/>
              <a:t>For example, if only 20% of the code bits are sent in an IR retransmission the receiver must combine the LLRs from the initial transmission and the retransmission and then decode the LDPC codeword in 20% of the time.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This requires a 5x increase in LDPC codeword processing rate</a:t>
            </a:r>
          </a:p>
          <a:p>
            <a:pPr>
              <a:lnSpc>
                <a:spcPct val="95000"/>
              </a:lnSpc>
            </a:pPr>
            <a:r>
              <a:rPr lang="en-US" sz="2000" dirty="0"/>
              <a:t>If only 7% of the code bits are transmitted in a given HARQ transmission (as in Example 2) , then the increase in LDPC codeword processing rate is around 15x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F3EE8-17FC-4698-B3CE-D6840207D0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9C4DD-1864-465D-8EF8-15E1ABAD75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42C3C-5DE1-4E69-9DB3-547DACAE4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BD2087-5F4B-4188-A560-85402243B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07600"/>
            <a:ext cx="3662820" cy="51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9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BE09-0C73-4912-8808-9B1A1A6B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LDPC Decoding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839AA-62AB-4B63-9C13-8ECA4508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STA has a maximum LDPC codeword processing rate</a:t>
            </a:r>
          </a:p>
          <a:p>
            <a:r>
              <a:rPr lang="en-US" dirty="0"/>
              <a:t>Increasing that decoding rate would increase implementation complexity</a:t>
            </a:r>
          </a:p>
          <a:p>
            <a:r>
              <a:rPr lang="en-US" dirty="0"/>
              <a:t>The HARQ Transmitter (H-TX) should take into account the LDPC codeword processing rate of the HARQ Receiver (H-RX)</a:t>
            </a:r>
          </a:p>
          <a:p>
            <a:r>
              <a:rPr lang="en-US" dirty="0"/>
              <a:t>Some of the PCC and IR gains come from transmitting a smaller subset of code bits in the retransmission</a:t>
            </a:r>
          </a:p>
          <a:p>
            <a:r>
              <a:rPr lang="en-US" dirty="0"/>
              <a:t>We need to evaluate those gains assuming realistic codeword processing rate of the HARQ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5E265-F406-4A04-BA1B-C678A2C475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B7A80-3AEB-43AA-AB09-A6651BF160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CFF567-474E-47DB-A345-96729036D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116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9B49-1B62-4833-8369-29215054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32" y="2286000"/>
            <a:ext cx="8288868" cy="1136227"/>
          </a:xfrm>
        </p:spPr>
        <p:txBody>
          <a:bodyPr/>
          <a:lstStyle/>
          <a:p>
            <a:r>
              <a:rPr lang="en-US" sz="4000" dirty="0"/>
              <a:t>MAC Layer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76B5F-BBB1-47DE-9C57-8A4D58D336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D968-215C-487E-BD97-D9D3EB21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857269-6F20-42D8-AC22-B360A28B4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404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E1026-9F7B-4328-8D19-D8BB3FB20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4"/>
            <a:ext cx="8288868" cy="671797"/>
          </a:xfrm>
        </p:spPr>
        <p:txBody>
          <a:bodyPr/>
          <a:lstStyle/>
          <a:p>
            <a:r>
              <a:rPr lang="en-US" sz="2800" dirty="0"/>
              <a:t>MAC Layer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89F37-3A57-4C66-9629-6DE88C406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794004"/>
            <a:ext cx="9220200" cy="3063998"/>
          </a:xfrm>
        </p:spPr>
        <p:txBody>
          <a:bodyPr/>
          <a:lstStyle/>
          <a:p>
            <a:r>
              <a:rPr lang="en-US" sz="2000" dirty="0"/>
              <a:t>The receiver MAC will need to process part of the A-MPDU based on the initial HARQ Transmission</a:t>
            </a:r>
          </a:p>
          <a:p>
            <a:r>
              <a:rPr lang="en-US" sz="2000" dirty="0"/>
              <a:t>The MAC may not be able to decode some of the MPDU delimiters so parsing the A-MPDU from the initial transmission could be challenging</a:t>
            </a:r>
          </a:p>
          <a:p>
            <a:r>
              <a:rPr lang="en-US" sz="2000" dirty="0"/>
              <a:t>Undecoded LDPC codeword data may not align with MPDU boundaries</a:t>
            </a:r>
          </a:p>
          <a:p>
            <a:r>
              <a:rPr lang="en-US" sz="2000" dirty="0"/>
              <a:t>The receiver MAC will need to process the initial undecoded parts of the A-MPDU based on the HARQ retransmission</a:t>
            </a:r>
          </a:p>
          <a:p>
            <a:pPr lvl="1"/>
            <a:r>
              <a:rPr lang="en-US" sz="2000" dirty="0"/>
              <a:t>This may require storage of parts of the A-MPDU decoded from the initial HARQ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D8CFD-6910-444E-93D8-FEA21E7169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A427-4CF2-4617-93CD-E11086FE13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F517F1-A8BD-4C81-BA63-D0827DC6C2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4776EE-D1C7-429E-9CDF-C5F39ACB0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62" y="1143000"/>
            <a:ext cx="6048676" cy="261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355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C2C63-2149-430A-81F0-D7ABB8973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08666"/>
          </a:xfrm>
        </p:spPr>
        <p:txBody>
          <a:bodyPr/>
          <a:lstStyle/>
          <a:p>
            <a:r>
              <a:rPr lang="en-US" dirty="0"/>
              <a:t>MAC Layer Processing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45A72-D6CD-40EB-B5DD-5A48D8985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00200"/>
            <a:ext cx="8288868" cy="2955197"/>
          </a:xfrm>
        </p:spPr>
        <p:txBody>
          <a:bodyPr/>
          <a:lstStyle/>
          <a:p>
            <a:r>
              <a:rPr lang="en-US" dirty="0"/>
              <a:t>TX#1: 25% CWs fail, e.g., CW2, CW6 and CW11 fail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TX#2: In Re-Tx, if transmitting 20% of code bits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MAC processing needs to be 20x faster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FB927-5E64-4D64-9C29-C708C2E87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55012-AD12-44E5-8C8E-FDDBDF0A37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81AA7C-4B13-41B7-91F7-66796F8E1E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98773B8-2AB0-4B13-B333-6C2787E8465F}"/>
              </a:ext>
            </a:extLst>
          </p:cNvPr>
          <p:cNvGrpSpPr/>
          <p:nvPr/>
        </p:nvGrpSpPr>
        <p:grpSpPr>
          <a:xfrm>
            <a:off x="381000" y="2001518"/>
            <a:ext cx="9115826" cy="1455533"/>
            <a:chOff x="1380308" y="2657723"/>
            <a:chExt cx="9115826" cy="1455533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2ED66FBC-C481-4CDC-9652-CA2FC5CC0B99}"/>
                </a:ext>
              </a:extLst>
            </p:cNvPr>
            <p:cNvSpPr/>
            <p:nvPr/>
          </p:nvSpPr>
          <p:spPr>
            <a:xfrm>
              <a:off x="1380308" y="2657723"/>
              <a:ext cx="2586446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1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E3D3EF78-4FCD-4700-939A-7DF6362D055E}"/>
                </a:ext>
              </a:extLst>
            </p:cNvPr>
            <p:cNvSpPr/>
            <p:nvPr/>
          </p:nvSpPr>
          <p:spPr>
            <a:xfrm>
              <a:off x="3966754" y="2657723"/>
              <a:ext cx="2129246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2</a:t>
              </a: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16539998-DCDD-46C4-A6AD-A60CEE993F09}"/>
                </a:ext>
              </a:extLst>
            </p:cNvPr>
            <p:cNvSpPr/>
            <p:nvPr/>
          </p:nvSpPr>
          <p:spPr>
            <a:xfrm>
              <a:off x="6096000" y="2657723"/>
              <a:ext cx="3899261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3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C013E352-5DD1-4F10-B7B2-E2055FC1DEE2}"/>
                </a:ext>
              </a:extLst>
            </p:cNvPr>
            <p:cNvSpPr/>
            <p:nvPr/>
          </p:nvSpPr>
          <p:spPr>
            <a:xfrm>
              <a:off x="1380308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CW1</a:t>
              </a: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7F275572-E9BC-4E98-9BA2-81A75F6101DB}"/>
                </a:ext>
              </a:extLst>
            </p:cNvPr>
            <p:cNvSpPr/>
            <p:nvPr/>
          </p:nvSpPr>
          <p:spPr>
            <a:xfrm>
              <a:off x="2092234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CW2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4277AE5F-6E3C-4885-9B9F-B1AF5E638861}"/>
                </a:ext>
              </a:extLst>
            </p:cNvPr>
            <p:cNvSpPr/>
            <p:nvPr/>
          </p:nvSpPr>
          <p:spPr>
            <a:xfrm>
              <a:off x="2810691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CW3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816D6E81-B664-4D7B-AB29-AC008DFE8648}"/>
                </a:ext>
              </a:extLst>
            </p:cNvPr>
            <p:cNvSpPr/>
            <p:nvPr/>
          </p:nvSpPr>
          <p:spPr>
            <a:xfrm>
              <a:off x="3529148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CW3</a:t>
              </a: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3E61ABF8-747E-4432-9E3A-2BD974825EB2}"/>
                </a:ext>
              </a:extLst>
            </p:cNvPr>
            <p:cNvSpPr/>
            <p:nvPr/>
          </p:nvSpPr>
          <p:spPr>
            <a:xfrm>
              <a:off x="4247605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CW5</a:t>
              </a: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9C6CD07B-278F-4027-B695-B2E0457DB7B5}"/>
                </a:ext>
              </a:extLst>
            </p:cNvPr>
            <p:cNvSpPr/>
            <p:nvPr/>
          </p:nvSpPr>
          <p:spPr>
            <a:xfrm>
              <a:off x="4966062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CW6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0D426022-C2C4-47BC-A656-94853E22416E}"/>
                </a:ext>
              </a:extLst>
            </p:cNvPr>
            <p:cNvSpPr/>
            <p:nvPr/>
          </p:nvSpPr>
          <p:spPr>
            <a:xfrm>
              <a:off x="5684519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CW7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46358BA-5AB4-4072-8E5F-59DB09537EC5}"/>
                </a:ext>
              </a:extLst>
            </p:cNvPr>
            <p:cNvSpPr/>
            <p:nvPr/>
          </p:nvSpPr>
          <p:spPr>
            <a:xfrm>
              <a:off x="6402976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CW8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23588E94-C771-4E15-9732-F3062D580865}"/>
                </a:ext>
              </a:extLst>
            </p:cNvPr>
            <p:cNvSpPr/>
            <p:nvPr/>
          </p:nvSpPr>
          <p:spPr>
            <a:xfrm>
              <a:off x="7121433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CW9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3670DD5B-DDC3-43C7-BE0E-6F43F736D5A3}"/>
                </a:ext>
              </a:extLst>
            </p:cNvPr>
            <p:cNvSpPr/>
            <p:nvPr/>
          </p:nvSpPr>
          <p:spPr>
            <a:xfrm>
              <a:off x="7839890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CW10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809CF8A-0681-47E6-A99A-0ED2157BCE86}"/>
                </a:ext>
              </a:extLst>
            </p:cNvPr>
            <p:cNvSpPr/>
            <p:nvPr/>
          </p:nvSpPr>
          <p:spPr>
            <a:xfrm>
              <a:off x="8558347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CW11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7830EF46-90E1-4FEB-81D3-7FF4F726ECA1}"/>
                </a:ext>
              </a:extLst>
            </p:cNvPr>
            <p:cNvSpPr/>
            <p:nvPr/>
          </p:nvSpPr>
          <p:spPr>
            <a:xfrm>
              <a:off x="9276804" y="3187969"/>
              <a:ext cx="718457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CW12</a:t>
              </a: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3A6EA439-DA22-4C12-B9EF-341028543445}"/>
                </a:ext>
              </a:extLst>
            </p:cNvPr>
            <p:cNvSpPr/>
            <p:nvPr/>
          </p:nvSpPr>
          <p:spPr>
            <a:xfrm>
              <a:off x="1397916" y="3721371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1</a:t>
              </a: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D95FE584-2258-4857-9AC5-DF3ADFEAA190}"/>
                </a:ext>
              </a:extLst>
            </p:cNvPr>
            <p:cNvSpPr/>
            <p:nvPr/>
          </p:nvSpPr>
          <p:spPr>
            <a:xfrm>
              <a:off x="2544417" y="3714419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2</a:t>
              </a:r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B30F46A8-8CE8-4F6E-915A-8ED6950AB8E1}"/>
                </a:ext>
              </a:extLst>
            </p:cNvPr>
            <p:cNvSpPr/>
            <p:nvPr/>
          </p:nvSpPr>
          <p:spPr>
            <a:xfrm>
              <a:off x="3667581" y="3711580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3</a:t>
              </a:r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055BAB3D-B557-4956-BD8A-7BD38CA3896D}"/>
                </a:ext>
              </a:extLst>
            </p:cNvPr>
            <p:cNvSpPr/>
            <p:nvPr/>
          </p:nvSpPr>
          <p:spPr>
            <a:xfrm>
              <a:off x="4804143" y="3708741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4</a:t>
              </a:r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DB53FF98-432A-4C7C-BFF0-E3E7BE53D81A}"/>
                </a:ext>
              </a:extLst>
            </p:cNvPr>
            <p:cNvSpPr/>
            <p:nvPr/>
          </p:nvSpPr>
          <p:spPr>
            <a:xfrm>
              <a:off x="5953345" y="3714747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5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C06B4B83-AE6D-4FF0-943E-CD6996DDAAC3}"/>
                </a:ext>
              </a:extLst>
            </p:cNvPr>
            <p:cNvSpPr/>
            <p:nvPr/>
          </p:nvSpPr>
          <p:spPr>
            <a:xfrm>
              <a:off x="7099846" y="3707795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6</a:t>
              </a: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F8C18DFE-75F4-4F4A-BD86-2FC49B813F8D}"/>
                </a:ext>
              </a:extLst>
            </p:cNvPr>
            <p:cNvSpPr/>
            <p:nvPr/>
          </p:nvSpPr>
          <p:spPr>
            <a:xfrm>
              <a:off x="8223010" y="3704956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7</a:t>
              </a: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D74AA4E1-120C-4E96-BC2A-9DA351F85BF5}"/>
                </a:ext>
              </a:extLst>
            </p:cNvPr>
            <p:cNvSpPr/>
            <p:nvPr/>
          </p:nvSpPr>
          <p:spPr>
            <a:xfrm>
              <a:off x="9359572" y="3702117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8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5E3ED63-1446-4E1D-A817-1B7CDC26A005}"/>
              </a:ext>
            </a:extLst>
          </p:cNvPr>
          <p:cNvGrpSpPr/>
          <p:nvPr/>
        </p:nvGrpSpPr>
        <p:grpSpPr>
          <a:xfrm>
            <a:off x="355349" y="4582656"/>
            <a:ext cx="8643919" cy="1686062"/>
            <a:chOff x="1354657" y="4778067"/>
            <a:chExt cx="8643919" cy="1686062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2346100A-A227-4C31-94F9-ACEB6EFC0976}"/>
                </a:ext>
              </a:extLst>
            </p:cNvPr>
            <p:cNvSpPr/>
            <p:nvPr/>
          </p:nvSpPr>
          <p:spPr>
            <a:xfrm>
              <a:off x="1383623" y="4778067"/>
              <a:ext cx="2586446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1</a:t>
              </a: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6AC0E6A5-1FD3-4B1F-A912-107AD15D7CE1}"/>
                </a:ext>
              </a:extLst>
            </p:cNvPr>
            <p:cNvSpPr/>
            <p:nvPr/>
          </p:nvSpPr>
          <p:spPr>
            <a:xfrm>
              <a:off x="3970069" y="4778067"/>
              <a:ext cx="2129246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2</a:t>
              </a:r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CC24CC9-AF77-4077-B8CE-BC601B42CED6}"/>
                </a:ext>
              </a:extLst>
            </p:cNvPr>
            <p:cNvSpPr/>
            <p:nvPr/>
          </p:nvSpPr>
          <p:spPr>
            <a:xfrm>
              <a:off x="6099315" y="4778067"/>
              <a:ext cx="3899261" cy="391885"/>
            </a:xfrm>
            <a:prstGeom prst="roundRect">
              <a:avLst/>
            </a:prstGeom>
            <a:solidFill>
              <a:srgbClr val="7BA0FF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MPDU 3</a:t>
              </a: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E2DFFDB0-B4B1-4C1F-AA69-7FE8EAD3256C}"/>
                </a:ext>
              </a:extLst>
            </p:cNvPr>
            <p:cNvSpPr/>
            <p:nvPr/>
          </p:nvSpPr>
          <p:spPr>
            <a:xfrm>
              <a:off x="1373778" y="5507093"/>
              <a:ext cx="375510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CW2</a:t>
              </a: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2A83259C-A7E4-4569-8EEA-CCF011370E11}"/>
                </a:ext>
              </a:extLst>
            </p:cNvPr>
            <p:cNvSpPr/>
            <p:nvPr/>
          </p:nvSpPr>
          <p:spPr>
            <a:xfrm>
              <a:off x="1354657" y="6072244"/>
              <a:ext cx="1136562" cy="391885"/>
            </a:xfrm>
            <a:prstGeom prst="roundRect">
              <a:avLst/>
            </a:prstGeom>
            <a:solidFill>
              <a:srgbClr val="90D0CE">
                <a:lumMod val="60000"/>
                <a:lumOff val="4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OFDM SYM 1</a:t>
              </a: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06B34DC5-8F39-4A78-8550-B3F9CDD8C089}"/>
                </a:ext>
              </a:extLst>
            </p:cNvPr>
            <p:cNvSpPr/>
            <p:nvPr/>
          </p:nvSpPr>
          <p:spPr>
            <a:xfrm>
              <a:off x="1754781" y="5520347"/>
              <a:ext cx="375510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CW6</a:t>
              </a:r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897C988B-FCC1-4A09-8EE0-311F5B47CD81}"/>
                </a:ext>
              </a:extLst>
            </p:cNvPr>
            <p:cNvSpPr/>
            <p:nvPr/>
          </p:nvSpPr>
          <p:spPr>
            <a:xfrm>
              <a:off x="2122529" y="5520347"/>
              <a:ext cx="375510" cy="391885"/>
            </a:xfrm>
            <a:prstGeom prst="roundRect">
              <a:avLst/>
            </a:prstGeom>
            <a:solidFill>
              <a:srgbClr val="E04F4F">
                <a:lumMod val="40000"/>
                <a:lumOff val="60000"/>
              </a:srgbClr>
            </a:solidFill>
            <a:ln w="1079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rPr>
                <a:t>CW11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CE37812-0F72-4BC9-8B5C-72E0BA4A5BC5}"/>
                </a:ext>
              </a:extLst>
            </p:cNvPr>
            <p:cNvCxnSpPr>
              <a:stCxn id="76" idx="1"/>
              <a:endCxn id="75" idx="1"/>
            </p:cNvCxnSpPr>
            <p:nvPr/>
          </p:nvCxnSpPr>
          <p:spPr>
            <a:xfrm flipV="1">
              <a:off x="1354657" y="5703036"/>
              <a:ext cx="19121" cy="565151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28BA8C43-D9E5-4EE0-8739-F6FA1E776760}"/>
                </a:ext>
              </a:extLst>
            </p:cNvPr>
            <p:cNvCxnSpPr>
              <a:cxnSpLocks/>
              <a:stCxn id="76" idx="3"/>
              <a:endCxn id="78" idx="3"/>
            </p:cNvCxnSpPr>
            <p:nvPr/>
          </p:nvCxnSpPr>
          <p:spPr>
            <a:xfrm flipV="1">
              <a:off x="2491219" y="5716290"/>
              <a:ext cx="6820" cy="551897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7178E888-C7B0-4CAA-BB8B-153D08634B11}"/>
                </a:ext>
              </a:extLst>
            </p:cNvPr>
            <p:cNvCxnSpPr>
              <a:cxnSpLocks/>
              <a:stCxn id="75" idx="1"/>
              <a:endCxn id="72" idx="1"/>
            </p:cNvCxnSpPr>
            <p:nvPr/>
          </p:nvCxnSpPr>
          <p:spPr>
            <a:xfrm flipV="1">
              <a:off x="1373778" y="4974010"/>
              <a:ext cx="9845" cy="729026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B58148D2-F4FA-4909-930E-77212FD29C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59133" y="5169952"/>
              <a:ext cx="2201091" cy="131726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84936E4-BABD-43CF-B956-D7C63469128B}"/>
                </a:ext>
              </a:extLst>
            </p:cNvPr>
            <p:cNvCxnSpPr>
              <a:endCxn id="77" idx="1"/>
            </p:cNvCxnSpPr>
            <p:nvPr/>
          </p:nvCxnSpPr>
          <p:spPr>
            <a:xfrm>
              <a:off x="1749288" y="5279286"/>
              <a:ext cx="5493" cy="437004"/>
            </a:xfrm>
            <a:prstGeom prst="line">
              <a:avLst/>
            </a:prstGeom>
            <a:noFill/>
            <a:ln w="25400" cap="rnd" cmpd="sng" algn="ctr">
              <a:solidFill>
                <a:srgbClr val="FFC000">
                  <a:alpha val="94000"/>
                </a:srgbClr>
              </a:solidFill>
              <a:prstDash val="solid"/>
              <a:round/>
              <a:headEnd w="lg" len="lg"/>
              <a:tailEnd type="none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B0371B7-132A-4DD2-8E90-EAF1820D9541}"/>
                </a:ext>
              </a:extLst>
            </p:cNvPr>
            <p:cNvCxnSpPr>
              <a:cxnSpLocks/>
              <a:endCxn id="77" idx="3"/>
            </p:cNvCxnSpPr>
            <p:nvPr/>
          </p:nvCxnSpPr>
          <p:spPr>
            <a:xfrm>
              <a:off x="2130291" y="5411013"/>
              <a:ext cx="0" cy="305277"/>
            </a:xfrm>
            <a:prstGeom prst="line">
              <a:avLst/>
            </a:prstGeom>
            <a:noFill/>
            <a:ln w="25400" cap="rnd" cmpd="sng" algn="ctr">
              <a:solidFill>
                <a:srgbClr val="FFC000">
                  <a:alpha val="94000"/>
                </a:srgbClr>
              </a:solidFill>
              <a:prstDash val="solid"/>
              <a:round/>
              <a:headEnd w="lg" len="lg"/>
              <a:tailEnd type="none"/>
            </a:ln>
            <a:effectLst/>
          </p:spPr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F6F1AA54-9087-4B6D-86D9-C7921A2E26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30291" y="5211145"/>
              <a:ext cx="3965709" cy="199867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A5CD565A-AE36-4CD4-B055-F8E1F88E9A14}"/>
                </a:ext>
              </a:extLst>
            </p:cNvPr>
            <p:cNvCxnSpPr>
              <a:cxnSpLocks/>
              <a:stCxn id="78" idx="3"/>
            </p:cNvCxnSpPr>
            <p:nvPr/>
          </p:nvCxnSpPr>
          <p:spPr>
            <a:xfrm flipV="1">
              <a:off x="2498039" y="5197211"/>
              <a:ext cx="7497222" cy="519079"/>
            </a:xfrm>
            <a:prstGeom prst="straightConnector1">
              <a:avLst/>
            </a:prstGeom>
            <a:noFill/>
            <a:ln w="25400" cap="rnd" cmpd="sng" algn="ctr">
              <a:solidFill>
                <a:srgbClr val="FFC000"/>
              </a:solidFill>
              <a:prstDash val="solid"/>
              <a:round/>
              <a:headEnd w="lg" len="lg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54026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0A08-4E42-458E-B8EA-F4F3E62CD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127E-A2C7-4C85-847E-96FF44CC9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Mahmut E. Sinangil, et. al., “A 28 nm 2 Mbit 6 T SRAM With Highly Configurable Low-Voltage Write-Ability Assist Implementation and Capacitor-Based Sense-Amplifier Input Offset Compensation,” IEEE Journal of Solid-State Circuits, Vol. 51, No. 2, February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Yan Zhang, et. al., “Comparisons of HARQ transmission schemes for 11be,” IEEE 802.11-19/792r1, May 2019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8AB9C-C28E-4718-9210-41F9A9637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80D3D-505D-4B3C-9F84-D18FBB41C2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1FC746-E023-4958-89CA-5359451C1A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114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9B49-1B62-4833-8369-29215054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0"/>
            <a:ext cx="8288868" cy="1136227"/>
          </a:xfrm>
        </p:spPr>
        <p:txBody>
          <a:bodyPr/>
          <a:lstStyle/>
          <a:p>
            <a:r>
              <a:rPr lang="en-US" sz="44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76B5F-BBB1-47DE-9C57-8A4D58D336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D968-215C-487E-BD97-D9D3EB21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857269-6F20-42D8-AC22-B360A28B4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70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774E-CB08-45EB-A4E0-ED4940BEF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30924"/>
          </a:xfrm>
        </p:spPr>
        <p:txBody>
          <a:bodyPr/>
          <a:lstStyle/>
          <a:p>
            <a:r>
              <a:rPr lang="en-US" sz="3200" dirty="0"/>
              <a:t>Distribution on the Codeword Failure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FDFB9-3353-48EC-9F6E-70AC2766A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0" y="1577788"/>
            <a:ext cx="1447800" cy="103970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Probability of all codewords failing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7BD4-2B1E-44BD-8A25-F03551862B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1854D-E057-43AA-AE42-E861CB08D6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D8E099-4AFF-459F-A6D5-33380904E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B0889A-6810-4C96-B30E-440438B621F0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3800" y="1905000"/>
            <a:ext cx="685800" cy="13716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A0A5CF6-8BAD-4447-BA4A-46F055A30B7C}"/>
              </a:ext>
            </a:extLst>
          </p:cNvPr>
          <p:cNvSpPr txBox="1">
            <a:spLocks/>
          </p:cNvSpPr>
          <p:nvPr/>
        </p:nvSpPr>
        <p:spPr bwMode="auto">
          <a:xfrm>
            <a:off x="727038" y="6219642"/>
            <a:ext cx="8793480" cy="4707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CW (Codeword) error distribution for MCS6 at Packet error rate around 30%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4AB58F-7715-4DC2-BB75-8FB409970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" y="1685878"/>
            <a:ext cx="8310716" cy="44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B950-BF93-408C-8658-61CA8063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D029C-267E-4362-A33F-54A05B220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Receiver LLR Memory Requirements</a:t>
            </a:r>
          </a:p>
          <a:p>
            <a:r>
              <a:rPr lang="en-US" dirty="0"/>
              <a:t>LDPC Codeword Processing</a:t>
            </a:r>
          </a:p>
          <a:p>
            <a:r>
              <a:rPr lang="en-US" dirty="0"/>
              <a:t>MAC Layer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6714A-4885-453A-9462-C402CB21DE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069A4-386A-4522-BA5C-EC9067A67C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904803-D00B-4566-A0BE-7206749BDC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72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9B49-1B62-4833-8369-29215054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32" y="2286000"/>
            <a:ext cx="8288868" cy="1136227"/>
          </a:xfrm>
        </p:spPr>
        <p:txBody>
          <a:bodyPr/>
          <a:lstStyle/>
          <a:p>
            <a:r>
              <a:rPr lang="en-US" sz="4000" dirty="0"/>
              <a:t>Receiver LLR Memory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76B5F-BBB1-47DE-9C57-8A4D58D336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D968-215C-487E-BD97-D9D3EB21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857269-6F20-42D8-AC22-B360A28B4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67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F953-3E4A-4534-9E39-BC779A8C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99101-EB23-42D7-8FD8-3256B39F9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HARQ requires that the receiver save log likelihood ratio (LLR) values for code bits</a:t>
            </a:r>
          </a:p>
          <a:p>
            <a:r>
              <a:rPr lang="en-US" dirty="0"/>
              <a:t>Here we make some first order estimates of the required memory size, in terms of both MB and die area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917DE-0AFB-4DEF-B14B-121E1A3AD5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C6A9A-590E-4360-976D-713993FEB2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E52B1C-AC9D-4D2C-8CBF-7BCA507C65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57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EFC6-A842-4FC9-8C3F-F79326464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702635"/>
            <a:ext cx="8288868" cy="640078"/>
          </a:xfrm>
        </p:spPr>
        <p:txBody>
          <a:bodyPr/>
          <a:lstStyle/>
          <a:p>
            <a:r>
              <a:rPr lang="en-US" dirty="0"/>
              <a:t>Basic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494BE-BCF3-4CDE-8BC6-C7D220AC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407" y="1295400"/>
            <a:ext cx="9448800" cy="5486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 dirty="0"/>
              <a:t>Terminology</a:t>
            </a:r>
            <a:endParaRPr lang="en-US" sz="2200" dirty="0"/>
          </a:p>
          <a:p>
            <a:pPr lvl="1">
              <a:lnSpc>
                <a:spcPct val="95000"/>
              </a:lnSpc>
            </a:pPr>
            <a:r>
              <a:rPr lang="en-US" sz="2000" dirty="0"/>
              <a:t>We use the term “HARQ Sequence” to indicate the initial HARQ transmission and any subsequent HARQ retransmissions, for a block of data (e.g. PSDU)</a:t>
            </a:r>
          </a:p>
          <a:p>
            <a:pPr>
              <a:lnSpc>
                <a:spcPct val="95000"/>
              </a:lnSpc>
            </a:pPr>
            <a:r>
              <a:rPr lang="en-US" sz="2000" dirty="0"/>
              <a:t>Assumptions</a:t>
            </a:r>
            <a:endParaRPr lang="en-US" sz="2200" dirty="0"/>
          </a:p>
          <a:p>
            <a:pPr lvl="1">
              <a:lnSpc>
                <a:spcPct val="95000"/>
              </a:lnSpc>
            </a:pPr>
            <a:r>
              <a:rPr lang="en-US" sz="2000" dirty="0"/>
              <a:t>A HARQ Sequence completes within a TXOP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In this analysis, we assume there is only a single HARQ Sequence active at a time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Memory is assumed to buffer LLRs for all codewords</a:t>
            </a:r>
          </a:p>
          <a:p>
            <a:pPr lvl="2">
              <a:lnSpc>
                <a:spcPct val="95000"/>
              </a:lnSpc>
            </a:pPr>
            <a:r>
              <a:rPr lang="en-US" sz="1800" b="1" dirty="0"/>
              <a:t>Greater than 10% probability that all codewords are in error on the first transmission (See backup)</a:t>
            </a:r>
          </a:p>
          <a:p>
            <a:pPr lvl="2">
              <a:lnSpc>
                <a:spcPct val="95000"/>
              </a:lnSpc>
            </a:pPr>
            <a:r>
              <a:rPr lang="en-US" sz="1800" b="1" dirty="0"/>
              <a:t>Selective codewords buffer is possible with degraded performance. That is not considered in this first order estimate 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We will allocate memory for LLRs for all code bits in the codeword. This is required for Chase Combining</a:t>
            </a:r>
          </a:p>
          <a:p>
            <a:pPr lvl="2">
              <a:lnSpc>
                <a:spcPct val="95000"/>
              </a:lnSpc>
            </a:pPr>
            <a:r>
              <a:rPr lang="en-US" sz="1800" b="1" dirty="0"/>
              <a:t>Incremental redundancy may require comparable or larger memory requirements, depending on the design. Here we will focus on Chase Combining.</a:t>
            </a:r>
          </a:p>
          <a:p>
            <a:pPr lvl="1">
              <a:lnSpc>
                <a:spcPct val="95000"/>
              </a:lnSpc>
            </a:pPr>
            <a:r>
              <a:rPr lang="en-US" sz="2000" dirty="0"/>
              <a:t>We will allocate 5 bits for an LLR</a:t>
            </a:r>
          </a:p>
          <a:p>
            <a:pPr lvl="1">
              <a:lnSpc>
                <a:spcPct val="95000"/>
              </a:lnSpc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99D27-C786-48E5-AA81-258582C5CC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50DFD-F3AA-4948-8B2D-C737C80C21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8B21F1-BAE0-4FD3-BC19-C5B6DC77C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66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B3BE6-2F1D-4F9D-B8CF-C34AB7CC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666229"/>
            <a:ext cx="8288868" cy="508198"/>
          </a:xfrm>
        </p:spPr>
        <p:txBody>
          <a:bodyPr/>
          <a:lstStyle/>
          <a:p>
            <a:r>
              <a:rPr lang="en-US" sz="2800" dirty="0"/>
              <a:t>Rough Estimate of LLR Memory Size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53138"/>
              </p:ext>
            </p:extLst>
          </p:nvPr>
        </p:nvGraphicFramePr>
        <p:xfrm>
          <a:off x="1219200" y="3200400"/>
          <a:ext cx="7010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8962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  <a:gridCol w="2408238">
                  <a:extLst>
                    <a:ext uri="{9D8B030D-6E8A-4147-A177-3AD203B41FA5}">
                      <a16:colId xmlns:a16="http://schemas.microsoft.com/office/drawing/2014/main" val="2007406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LLR Memory Size (MB)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8A338-21C3-459E-B977-7C6B2EBB4D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3A3A-0995-43A9-9CC9-E07D7B276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393230-DD19-4280-BD0B-BDE29AB76D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CE86808-0BD7-49B8-8F47-31FE86127C1B}"/>
              </a:ext>
            </a:extLst>
          </p:cNvPr>
          <p:cNvSpPr txBox="1">
            <a:spLocks/>
          </p:cNvSpPr>
          <p:nvPr/>
        </p:nvSpPr>
        <p:spPr bwMode="auto">
          <a:xfrm>
            <a:off x="731519" y="6121396"/>
            <a:ext cx="8380307" cy="736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These rough estimates are for a single active HARQ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9DA4F20-A030-4C72-94A6-6A7B2588725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00546" y="1193803"/>
                <a:ext cx="8288868" cy="192531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/>
                  <a:t>The Required memory size in MB is given by</a:t>
                </a:r>
              </a:p>
              <a:p>
                <a:endParaRPr lang="en-US" sz="2000" kern="0" dirty="0"/>
              </a:p>
              <a:p>
                <a:endParaRPr lang="en-US" sz="2000" kern="0" dirty="0"/>
              </a:p>
              <a:p>
                <a:r>
                  <a:rPr lang="en-US" sz="2000" kern="0" dirty="0"/>
                  <a:t>Where </a:t>
                </a:r>
                <a14:m>
                  <m:oMath xmlns:m="http://schemas.openxmlformats.org/officeDocument/2006/math">
                    <m:r>
                      <a:rPr lang="en-US" sz="2000" b="0" i="1" kern="0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kern="0" dirty="0"/>
                  <a:t> is the data rate in Gb/s and </a:t>
                </a:r>
                <a14:m>
                  <m:oMath xmlns:m="http://schemas.openxmlformats.org/officeDocument/2006/math">
                    <m:r>
                      <a:rPr lang="en-US" sz="2000" b="0" i="1" kern="0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kern="0" dirty="0"/>
                  <a:t> is the Data Field duration in ms.   Here we assume a code rate of 5/6 and 5 bits per LLR.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9DA4F20-A030-4C72-94A6-6A7B25887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0546" y="1193803"/>
                <a:ext cx="8288868" cy="1925317"/>
              </a:xfrm>
              <a:prstGeom prst="rect">
                <a:avLst/>
              </a:prstGeom>
              <a:blipFill>
                <a:blip r:embed="rId2"/>
                <a:stretch>
                  <a:fillRect l="-662" t="-1899" b="-158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9591E8-04F7-413D-9AC1-A0B6597E03AF}"/>
                  </a:ext>
                </a:extLst>
              </p:cNvPr>
              <p:cNvSpPr txBox="1"/>
              <p:nvPr/>
            </p:nvSpPr>
            <p:spPr>
              <a:xfrm>
                <a:off x="1232647" y="1652431"/>
                <a:ext cx="6959469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𝑀𝑒𝑚𝑜𝑟𝑦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𝑆𝑖𝑧𝑒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 (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𝑏𝑖𝑡𝑠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𝑝𝑒𝑟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𝐿𝐿𝑅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 (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𝑏𝑖𝑡𝑠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𝑝𝑒𝑟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𝑏𝑦𝑡𝑒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1024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=0.715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9591E8-04F7-413D-9AC1-A0B6597E0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647" y="1652431"/>
                <a:ext cx="6959469" cy="6279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26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197-25A3-4079-9714-54A306F1A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16277"/>
          </a:xfrm>
        </p:spPr>
        <p:txBody>
          <a:bodyPr/>
          <a:lstStyle/>
          <a:p>
            <a:r>
              <a:rPr lang="en-US" sz="3200" dirty="0"/>
              <a:t>Downlink Examples – Required Memory at 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C2DB0882-3C54-4648-B66D-ABB93871DDC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07020045"/>
                  </p:ext>
                </p:extLst>
              </p:nvPr>
            </p:nvGraphicFramePr>
            <p:xfrm>
              <a:off x="1371601" y="2382520"/>
              <a:ext cx="6781799" cy="31456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10311799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70063755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097141122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3287167807"/>
                        </a:ext>
                      </a:extLst>
                    </a:gridCol>
                    <a:gridCol w="1676399">
                      <a:extLst>
                        <a:ext uri="{9D8B030D-6E8A-4147-A177-3AD203B41FA5}">
                          <a16:colId xmlns:a16="http://schemas.microsoft.com/office/drawing/2014/main" val="411625959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Bandwidth (MHz)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 Rate (Gb/s)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Duration of Data Field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(ms)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Memory Size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(MB)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SRAM Area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(28 nm)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en-US" sz="1800" b="1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800" b="1" i="1" dirty="0" smtClean="0"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2879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0.86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3125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32092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74886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5.43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70352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10.76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79758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21.42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59752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C2DB0882-3C54-4648-B66D-ABB93871DDC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207020045"/>
                  </p:ext>
                </p:extLst>
              </p:nvPr>
            </p:nvGraphicFramePr>
            <p:xfrm>
              <a:off x="1371601" y="2382520"/>
              <a:ext cx="6781799" cy="31456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10311799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700637559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3097141122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3287167807"/>
                        </a:ext>
                      </a:extLst>
                    </a:gridCol>
                    <a:gridCol w="1676399">
                      <a:extLst>
                        <a:ext uri="{9D8B030D-6E8A-4147-A177-3AD203B41FA5}">
                          <a16:colId xmlns:a16="http://schemas.microsoft.com/office/drawing/2014/main" val="4116259595"/>
                        </a:ext>
                      </a:extLst>
                    </a:gridCol>
                  </a:tblGrid>
                  <a:tr h="920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Bandwidth (MHz)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 Rate (Gb/s)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Duration of Data Field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(ms)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Memory Size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(MB)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5455" t="-3311" r="-1455" b="-2523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2879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0.86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1.17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3125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1.73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32092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4.39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74886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5.43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70352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10.76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679758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21.42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59752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7C6C0-0755-442F-A753-48FFABAE47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FA1B7-111E-4093-95C3-AA0B7BE8E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9C3DB6-867D-4713-8F53-3536E99A86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08A547C-05F8-42B2-B3B3-F7157BD1551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93166" y="5915203"/>
                <a:ext cx="8763000" cy="71419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/>
                  <a:t>Memory die size for 28 nm and is based on </a:t>
                </a:r>
                <a14:m>
                  <m:oMath xmlns:m="http://schemas.openxmlformats.org/officeDocument/2006/math"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𝟏𝟓𝟓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𝒎</m:t>
                    </m:r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𝑴𝒃</m:t>
                    </m:r>
                  </m:oMath>
                </a14:m>
                <a:r>
                  <a:rPr lang="en-US" sz="2000" kern="0" dirty="0"/>
                  <a:t> [1] for memory cells plus </a:t>
                </a:r>
                <a14:m>
                  <m:oMath xmlns:m="http://schemas.openxmlformats.org/officeDocument/2006/math">
                    <m:r>
                      <a:rPr lang="en-US" sz="2000" i="1" kern="0" dirty="0" smtClean="0">
                        <a:latin typeface="Cambria Math" panose="02040503050406030204" pitchFamily="18" charset="0"/>
                      </a:rPr>
                      <m:t>0.1 </m:t>
                    </m:r>
                    <m:r>
                      <a:rPr lang="en-US" sz="2000" i="1" kern="0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b="1" i="1" kern="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kern="0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b="1" i="1" kern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kern="0" dirty="0"/>
                  <a:t>for addressing circuitry 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08A547C-05F8-42B2-B3B3-F7157BD15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3166" y="5915203"/>
                <a:ext cx="8763000" cy="714197"/>
              </a:xfrm>
              <a:prstGeom prst="rect">
                <a:avLst/>
              </a:prstGeom>
              <a:blipFill>
                <a:blip r:embed="rId3"/>
                <a:stretch>
                  <a:fillRect l="-626" t="-2542" b="-1525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2CD41B-550F-4D9D-A38C-C51194B686FF}"/>
              </a:ext>
            </a:extLst>
          </p:cNvPr>
          <p:cNvSpPr txBox="1">
            <a:spLocks/>
          </p:cNvSpPr>
          <p:nvPr/>
        </p:nvSpPr>
        <p:spPr bwMode="auto">
          <a:xfrm>
            <a:off x="593166" y="1442711"/>
            <a:ext cx="8763000" cy="7141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Here we use MCS11 and Two Spatial Streams, and use Chase Combining</a:t>
            </a:r>
          </a:p>
          <a:p>
            <a:r>
              <a:rPr lang="en-US" sz="2000" kern="0" dirty="0"/>
              <a:t>Here we assume 320 MHz has the same spectral efficiency as 80 and 160 MHz</a:t>
            </a:r>
          </a:p>
        </p:txBody>
      </p:sp>
    </p:spTree>
    <p:extLst>
      <p:ext uri="{BB962C8B-B14F-4D97-AF65-F5344CB8AC3E}">
        <p14:creationId xmlns:p14="http://schemas.microsoft.com/office/powerpoint/2010/main" val="399182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A44A-4CB2-4803-81A9-E6B7A029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5"/>
            <a:ext cx="8288868" cy="572345"/>
          </a:xfrm>
        </p:spPr>
        <p:txBody>
          <a:bodyPr/>
          <a:lstStyle/>
          <a:p>
            <a:r>
              <a:rPr lang="en-US" sz="2800" dirty="0"/>
              <a:t>Memory Size (MB) versus Data Field Duration (ms)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9A04D-FFF7-4D9E-A416-E9579F7CF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334001"/>
            <a:ext cx="8288868" cy="1447800"/>
          </a:xfrm>
        </p:spPr>
        <p:txBody>
          <a:bodyPr/>
          <a:lstStyle/>
          <a:p>
            <a:r>
              <a:rPr lang="en-US" sz="2000" dirty="0"/>
              <a:t>These examples are for a Single HARQ Sequence</a:t>
            </a:r>
          </a:p>
          <a:p>
            <a:r>
              <a:rPr lang="en-US" sz="2000" dirty="0"/>
              <a:t>The memory requirements </a:t>
            </a:r>
            <a:r>
              <a:rPr lang="en-US" sz="2000" u="sng" dirty="0"/>
              <a:t>grow quickly </a:t>
            </a:r>
            <a:r>
              <a:rPr lang="en-US" sz="2000" dirty="0"/>
              <a:t>with increased data rate and increased Data Field duration</a:t>
            </a:r>
          </a:p>
          <a:p>
            <a:r>
              <a:rPr lang="en-US" sz="2000" dirty="0"/>
              <a:t>A short Data Field duration incurs large overhead for HARQ Feedback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A0C6D-6A3F-4B35-8F75-7026CC6B13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3A25F-6C6E-4C0E-852F-C2F98E7D0F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4BDEB1-AD4B-4C84-A1A1-B1CE9B7E04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DCCE3EB-36BF-4D91-801C-C66730BAD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3150" y="1250576"/>
            <a:ext cx="7870031" cy="386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09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9B49-1B62-4833-8369-29215054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32" y="2286000"/>
            <a:ext cx="8288868" cy="1136227"/>
          </a:xfrm>
        </p:spPr>
        <p:txBody>
          <a:bodyPr/>
          <a:lstStyle/>
          <a:p>
            <a:r>
              <a:rPr lang="en-US" sz="4000" dirty="0"/>
              <a:t>LDPC Codeword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76B5F-BBB1-47DE-9C57-8A4D58D336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D968-215C-487E-BD97-D9D3EB21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857269-6F20-42D8-AC22-B360A28B4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03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2784</TotalTime>
  <Words>1303</Words>
  <Application>Microsoft Office PowerPoint</Application>
  <PresentationFormat>Custom</PresentationFormat>
  <Paragraphs>235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Microsoft Sans Serif</vt:lpstr>
      <vt:lpstr>Times New Roman</vt:lpstr>
      <vt:lpstr>Office Theme</vt:lpstr>
      <vt:lpstr>Document</vt:lpstr>
      <vt:lpstr>HARQ Complexity</vt:lpstr>
      <vt:lpstr>Outline</vt:lpstr>
      <vt:lpstr>Receiver LLR Memory Requirements</vt:lpstr>
      <vt:lpstr>Introduction</vt:lpstr>
      <vt:lpstr>Basic Assumptions</vt:lpstr>
      <vt:lpstr>Rough Estimate of LLR Memory Size</vt:lpstr>
      <vt:lpstr>Downlink Examples – Required Memory at STA</vt:lpstr>
      <vt:lpstr>Memory Size (MB) versus Data Field Duration (ms)</vt:lpstr>
      <vt:lpstr>LDPC Codeword Processing</vt:lpstr>
      <vt:lpstr>Introduction – HARQ Transmissions</vt:lpstr>
      <vt:lpstr>LDPC Codeword Transmission Duration</vt:lpstr>
      <vt:lpstr>STA LDPC Decoding Capability</vt:lpstr>
      <vt:lpstr>MAC Layer Processing</vt:lpstr>
      <vt:lpstr>MAC Layer Processing</vt:lpstr>
      <vt:lpstr>MAC Layer Processing Example</vt:lpstr>
      <vt:lpstr>References</vt:lpstr>
      <vt:lpstr>Backup</vt:lpstr>
      <vt:lpstr>Distribution on the Codeword Failure Rate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535</cp:revision>
  <cp:lastPrinted>2017-11-22T00:49:17Z</cp:lastPrinted>
  <dcterms:created xsi:type="dcterms:W3CDTF">2014-10-30T17:06:39Z</dcterms:created>
  <dcterms:modified xsi:type="dcterms:W3CDTF">2019-07-12T21:31:36Z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492149328</vt:i4>
  </property>
  <property fmtid="{D5CDD505-2E9C-101B-9397-08002B2CF9AE}" pid="4" name="_EmailSubject">
    <vt:lpwstr>HARQ Complexity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</Properties>
</file>