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751" r:id="rId3"/>
    <p:sldId id="752" r:id="rId4"/>
    <p:sldId id="755" r:id="rId5"/>
    <p:sldId id="754" r:id="rId6"/>
    <p:sldId id="756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86" d="100"/>
          <a:sy n="86" d="100"/>
        </p:scale>
        <p:origin x="1339" y="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2323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August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August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August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August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802.11-19/1076r1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US" dirty="0"/>
          </a:p>
          <a:p>
            <a:r>
              <a:rPr lang="en-US" dirty="0"/>
              <a:t>August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Medium Access with 20MHz BW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92532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2019-07-01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5309586"/>
              </p:ext>
            </p:extLst>
          </p:nvPr>
        </p:nvGraphicFramePr>
        <p:xfrm>
          <a:off x="471488" y="3357563"/>
          <a:ext cx="8172450" cy="314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Document" r:id="rId4" imgW="8647874" imgH="3351358" progId="Word.Document.8">
                  <p:embed/>
                </p:oleObj>
              </mc:Choice>
              <mc:Fallback>
                <p:oleObj name="Document" r:id="rId4" imgW="8647874" imgH="335135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3357563"/>
                        <a:ext cx="8172450" cy="31432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57200" y="29718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5" y="626924"/>
            <a:ext cx="9120809" cy="846814"/>
          </a:xfrm>
        </p:spPr>
        <p:txBody>
          <a:bodyPr/>
          <a:lstStyle/>
          <a:p>
            <a:r>
              <a:rPr lang="en-US" sz="2800" dirty="0"/>
              <a:t>Recap: &gt;10MHz Operation in NGV Channels </a:t>
            </a:r>
            <a:endParaRPr lang="en-US" sz="28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9197" y="1440273"/>
            <a:ext cx="9144000" cy="4046127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11bd allows 20MHz transmission in two 10MHz channels that legacy 11p STAs and 11bd 10MHz STAs exist.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0" dirty="0"/>
              <a:t>The medium access procedure should be defined to allow such operation.</a:t>
            </a:r>
            <a:endParaRPr lang="en-US" sz="1400" b="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&gt;20MHz operation in 2.4/5/6GHz bands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0" dirty="0"/>
              <a:t>One 20MHz primary channel is defined, other 20MHz channels of the BSS operating channel are secondary 20MHz channels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0" dirty="0"/>
              <a:t>The </a:t>
            </a:r>
            <a:r>
              <a:rPr lang="en-US" sz="1600" b="0" dirty="0" err="1"/>
              <a:t>backoff</a:t>
            </a:r>
            <a:r>
              <a:rPr lang="en-US" sz="1600" b="0" dirty="0"/>
              <a:t> and NAV operation are based on:</a:t>
            </a:r>
          </a:p>
          <a:p>
            <a:pPr lvl="2">
              <a:buClr>
                <a:srgbClr val="FF0000"/>
              </a:buClr>
              <a:buFont typeface="Times New Roman" panose="02020603050405020304" pitchFamily="18" charset="0"/>
              <a:buChar char="‒"/>
            </a:pPr>
            <a:r>
              <a:rPr lang="en-US" sz="1600" b="0" dirty="0"/>
              <a:t>The Duration detected in the PPDU that covers the primary 20MHz channel</a:t>
            </a:r>
            <a:r>
              <a:rPr lang="en-US" sz="1600" dirty="0"/>
              <a:t>.</a:t>
            </a:r>
          </a:p>
          <a:p>
            <a:pPr lvl="2">
              <a:buClr>
                <a:srgbClr val="FF0000"/>
              </a:buClr>
              <a:buFont typeface="Times New Roman" panose="02020603050405020304" pitchFamily="18" charset="0"/>
              <a:buChar char="‒"/>
            </a:pPr>
            <a:r>
              <a:rPr lang="en-US" sz="1600" b="0" dirty="0"/>
              <a:t>The PHY CCA detection in the primary 20MHz channel.</a:t>
            </a:r>
          </a:p>
          <a:p>
            <a:pPr marL="800100"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0" dirty="0"/>
              <a:t>The busy/idle detection in 20MHz channels other than the primary 20MHz channel is based on idle/busy checking within PIFS before the transmission.</a:t>
            </a:r>
          </a:p>
          <a:p>
            <a:pPr marL="800100"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Several contributions in 11ac discussed the CCA improvement for legacy device coexistence, e.g. [1].</a:t>
            </a:r>
            <a:endParaRPr lang="en-US" sz="1600" b="0" dirty="0"/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56" name="Rectangle 3">
            <a:extLst>
              <a:ext uri="{FF2B5EF4-FFF2-40B4-BE49-F238E27FC236}">
                <a16:creationId xmlns:a16="http://schemas.microsoft.com/office/drawing/2014/main" id="{9928C9FC-F972-4D00-84CF-485CA1C88A81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438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518465"/>
            <a:ext cx="9349409" cy="846814"/>
          </a:xfrm>
        </p:spPr>
        <p:txBody>
          <a:bodyPr/>
          <a:lstStyle/>
          <a:p>
            <a:r>
              <a:rPr lang="en-US" sz="2400" dirty="0"/>
              <a:t>Method 1: Same Secondary 10MHz Channel Operation as Baseline</a:t>
            </a:r>
            <a:endParaRPr lang="en-US" sz="2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7318"/>
            <a:ext cx="9144000" cy="2034903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When the </a:t>
            </a:r>
            <a:r>
              <a:rPr lang="en-US" sz="1800" b="0" dirty="0" err="1"/>
              <a:t>backoff</a:t>
            </a:r>
            <a:r>
              <a:rPr lang="en-US" sz="1800" b="0" dirty="0"/>
              <a:t> in primary channel becomes 0 and the idle/busy checking in secondary 10MHz channel indicates idle within PIFS before the 20MHz transmission, the 20MHz PPDU can be transmitted.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If 10MHz secondary channel is busy and the </a:t>
            </a:r>
            <a:r>
              <a:rPr lang="en-US" sz="1600" dirty="0" err="1"/>
              <a:t>backoff</a:t>
            </a:r>
            <a:r>
              <a:rPr lang="en-US" sz="1600" dirty="0"/>
              <a:t> counter becomes 0, 10MHz PPDU can be transmitted in primary 10MHz channel.</a:t>
            </a:r>
            <a:endParaRPr lang="en-US" sz="1600" b="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With this method, t</a:t>
            </a:r>
            <a:r>
              <a:rPr lang="en-US" sz="1600" b="0" dirty="0"/>
              <a:t>he transmission in secondary 10MHz channel may be ignored by 20MHz 11bd STA because of short CCA detection time, higher CCA level.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1981200" y="4705291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56" name="Rectangle 3">
            <a:extLst>
              <a:ext uri="{FF2B5EF4-FFF2-40B4-BE49-F238E27FC236}">
                <a16:creationId xmlns:a16="http://schemas.microsoft.com/office/drawing/2014/main" id="{9928C9FC-F972-4D00-84CF-485CA1C88A81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2019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EE594EF-643A-464A-B38C-68F6BEE23AA3}"/>
              </a:ext>
            </a:extLst>
          </p:cNvPr>
          <p:cNvGrpSpPr/>
          <p:nvPr/>
        </p:nvGrpSpPr>
        <p:grpSpPr>
          <a:xfrm>
            <a:off x="228600" y="5715000"/>
            <a:ext cx="8534400" cy="0"/>
            <a:chOff x="228600" y="5715000"/>
            <a:chExt cx="8534400" cy="0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B25A31A-8021-4DBD-9340-0164E4170250}"/>
                </a:ext>
              </a:extLst>
            </p:cNvPr>
            <p:cNvCxnSpPr/>
            <p:nvPr/>
          </p:nvCxnSpPr>
          <p:spPr bwMode="auto">
            <a:xfrm>
              <a:off x="228600" y="5715000"/>
              <a:ext cx="6096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3052EA14-AE3B-42C7-A4F1-5DC67FC56661}"/>
                </a:ext>
              </a:extLst>
            </p:cNvPr>
            <p:cNvCxnSpPr/>
            <p:nvPr/>
          </p:nvCxnSpPr>
          <p:spPr bwMode="auto">
            <a:xfrm>
              <a:off x="2667000" y="5715000"/>
              <a:ext cx="6096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51769F76-972A-4199-9F49-C74A836B0B06}"/>
              </a:ext>
            </a:extLst>
          </p:cNvPr>
          <p:cNvSpPr txBox="1"/>
          <p:nvPr/>
        </p:nvSpPr>
        <p:spPr>
          <a:xfrm>
            <a:off x="1325921" y="4781490"/>
            <a:ext cx="994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Primary 10MHz channel 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35EE69B-69A1-4E22-AC26-E84C47B0DAD2}"/>
              </a:ext>
            </a:extLst>
          </p:cNvPr>
          <p:cNvCxnSpPr/>
          <p:nvPr/>
        </p:nvCxnSpPr>
        <p:spPr bwMode="auto">
          <a:xfrm>
            <a:off x="2027068" y="5083932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EFAC648-AAB9-4C5B-877D-E92F71469C35}"/>
              </a:ext>
            </a:extLst>
          </p:cNvPr>
          <p:cNvCxnSpPr>
            <a:cxnSpLocks/>
          </p:cNvCxnSpPr>
          <p:nvPr/>
        </p:nvCxnSpPr>
        <p:spPr bwMode="auto">
          <a:xfrm>
            <a:off x="2971800" y="4781491"/>
            <a:ext cx="838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866BB76-5330-4E4A-B9FF-72A54B680163}"/>
              </a:ext>
            </a:extLst>
          </p:cNvPr>
          <p:cNvCxnSpPr/>
          <p:nvPr/>
        </p:nvCxnSpPr>
        <p:spPr bwMode="auto">
          <a:xfrm flipH="1">
            <a:off x="2819400" y="4781491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FA9954D-76E6-433E-8E27-E78C28E4436E}"/>
              </a:ext>
            </a:extLst>
          </p:cNvPr>
          <p:cNvCxnSpPr/>
          <p:nvPr/>
        </p:nvCxnSpPr>
        <p:spPr bwMode="auto">
          <a:xfrm flipH="1">
            <a:off x="2971800" y="4781491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A82E4815-310A-4C78-96AC-F025557823E8}"/>
              </a:ext>
            </a:extLst>
          </p:cNvPr>
          <p:cNvCxnSpPr/>
          <p:nvPr/>
        </p:nvCxnSpPr>
        <p:spPr bwMode="auto">
          <a:xfrm flipH="1">
            <a:off x="3124200" y="4781491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247595E7-AA4D-4D4B-B566-DF2B5DDF8090}"/>
              </a:ext>
            </a:extLst>
          </p:cNvPr>
          <p:cNvCxnSpPr/>
          <p:nvPr/>
        </p:nvCxnSpPr>
        <p:spPr bwMode="auto">
          <a:xfrm flipH="1">
            <a:off x="3276600" y="4781491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F00AB3E-4A34-401B-A3C1-08BAF9FBBECE}"/>
              </a:ext>
            </a:extLst>
          </p:cNvPr>
          <p:cNvCxnSpPr/>
          <p:nvPr/>
        </p:nvCxnSpPr>
        <p:spPr bwMode="auto">
          <a:xfrm flipH="1">
            <a:off x="3433439" y="4781490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9EDF710-C66F-4245-9E2D-7FD52EAFAA22}"/>
              </a:ext>
            </a:extLst>
          </p:cNvPr>
          <p:cNvCxnSpPr/>
          <p:nvPr/>
        </p:nvCxnSpPr>
        <p:spPr bwMode="auto">
          <a:xfrm flipH="1">
            <a:off x="3585839" y="4781490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59272513-2CA5-409A-BB97-110848FCBF3D}"/>
              </a:ext>
            </a:extLst>
          </p:cNvPr>
          <p:cNvSpPr txBox="1"/>
          <p:nvPr/>
        </p:nvSpPr>
        <p:spPr>
          <a:xfrm>
            <a:off x="1307088" y="4366836"/>
            <a:ext cx="994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secondary 10MHz channel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9822CBD-DE78-4234-8A95-5CD991EBCC59}"/>
              </a:ext>
            </a:extLst>
          </p:cNvPr>
          <p:cNvSpPr/>
          <p:nvPr/>
        </p:nvSpPr>
        <p:spPr bwMode="auto">
          <a:xfrm>
            <a:off x="3810000" y="4323521"/>
            <a:ext cx="1828800" cy="76039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8D40139-186E-48D2-99C4-8CE673A37BDD}"/>
              </a:ext>
            </a:extLst>
          </p:cNvPr>
          <p:cNvCxnSpPr>
            <a:cxnSpLocks/>
          </p:cNvCxnSpPr>
          <p:nvPr/>
        </p:nvCxnSpPr>
        <p:spPr bwMode="auto">
          <a:xfrm flipH="1">
            <a:off x="3395338" y="4325061"/>
            <a:ext cx="38100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5BE517C-57A5-493A-B87E-47E649851798}"/>
              </a:ext>
            </a:extLst>
          </p:cNvPr>
          <p:cNvCxnSpPr/>
          <p:nvPr/>
        </p:nvCxnSpPr>
        <p:spPr bwMode="auto">
          <a:xfrm>
            <a:off x="3395338" y="4248861"/>
            <a:ext cx="0" cy="3802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840E25C-11F2-4201-8797-2D274F7C436C}"/>
              </a:ext>
            </a:extLst>
          </p:cNvPr>
          <p:cNvCxnSpPr/>
          <p:nvPr/>
        </p:nvCxnSpPr>
        <p:spPr bwMode="auto">
          <a:xfrm flipH="1">
            <a:off x="3585839" y="3943291"/>
            <a:ext cx="224161" cy="30557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F091BFB5-5359-41B3-814B-6FF1619EECEB}"/>
              </a:ext>
            </a:extLst>
          </p:cNvPr>
          <p:cNvSpPr txBox="1"/>
          <p:nvPr/>
        </p:nvSpPr>
        <p:spPr>
          <a:xfrm>
            <a:off x="3434915" y="3619382"/>
            <a:ext cx="994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CCA idle with PIFS</a:t>
            </a:r>
          </a:p>
        </p:txBody>
      </p:sp>
    </p:spTree>
    <p:extLst>
      <p:ext uri="{BB962C8B-B14F-4D97-AF65-F5344CB8AC3E}">
        <p14:creationId xmlns:p14="http://schemas.microsoft.com/office/powerpoint/2010/main" val="2578935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518465"/>
            <a:ext cx="9525000" cy="846814"/>
          </a:xfrm>
        </p:spPr>
        <p:txBody>
          <a:bodyPr/>
          <a:lstStyle/>
          <a:p>
            <a:r>
              <a:rPr lang="en-US" sz="2400" dirty="0"/>
              <a:t>Method</a:t>
            </a:r>
            <a:r>
              <a:rPr lang="en-US" sz="2000" dirty="0"/>
              <a:t> </a:t>
            </a:r>
            <a:r>
              <a:rPr lang="en-US" sz="2400" dirty="0"/>
              <a:t>2</a:t>
            </a:r>
            <a:r>
              <a:rPr lang="en-US" sz="2000" dirty="0"/>
              <a:t>: </a:t>
            </a:r>
            <a:r>
              <a:rPr lang="en-US" sz="2400" dirty="0"/>
              <a:t>Same CCA Level</a:t>
            </a:r>
            <a:r>
              <a:rPr lang="en-US" sz="2000" dirty="0"/>
              <a:t> in </a:t>
            </a:r>
            <a:r>
              <a:rPr lang="en-US" sz="2400" dirty="0"/>
              <a:t>Secondary</a:t>
            </a:r>
            <a:r>
              <a:rPr lang="en-US" sz="2000" dirty="0"/>
              <a:t> and </a:t>
            </a:r>
            <a:r>
              <a:rPr lang="en-US" sz="2400" dirty="0"/>
              <a:t>Primary 10MHz Channel</a:t>
            </a:r>
            <a:endParaRPr lang="en-US" sz="2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8942"/>
            <a:ext cx="9144000" cy="1225234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0" dirty="0"/>
              <a:t>A 20MHz STA does </a:t>
            </a:r>
            <a:r>
              <a:rPr lang="en-US" sz="1600" b="0" dirty="0" err="1"/>
              <a:t>backoff</a:t>
            </a:r>
            <a:r>
              <a:rPr lang="en-US" sz="1600" b="0" dirty="0"/>
              <a:t> in primary 10MHz channel per the current 10MHz operation.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0" dirty="0"/>
              <a:t>A 20MHz STA avoids back off in primary 10MHz channel and frame transmission by using 20MHz PPDU when 11p/NGV PPDU in secondary 10MHz channel is detected:</a:t>
            </a:r>
            <a:endParaRPr lang="en-US" sz="1600" dirty="0"/>
          </a:p>
          <a:p>
            <a:pPr lvl="1">
              <a:buClr>
                <a:srgbClr val="FF0000"/>
              </a:buClr>
              <a:buFont typeface="Times New Roman" panose="02020603050405020304" pitchFamily="18" charset="0"/>
              <a:buChar char="̶"/>
            </a:pPr>
            <a:r>
              <a:rPr lang="en-US" sz="1600" dirty="0"/>
              <a:t>Option 1: A 20MHz</a:t>
            </a:r>
            <a:r>
              <a:rPr lang="en-US" sz="1600" b="0" dirty="0"/>
              <a:t> STA can decode 11p SIG in secondary 10MHz channel. 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1981200" y="5332612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56" name="Rectangle 3">
            <a:extLst>
              <a:ext uri="{FF2B5EF4-FFF2-40B4-BE49-F238E27FC236}">
                <a16:creationId xmlns:a16="http://schemas.microsoft.com/office/drawing/2014/main" id="{9928C9FC-F972-4D00-84CF-485CA1C88A81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2019</a:t>
            </a:r>
            <a:endParaRPr lang="en-GB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1769F76-972A-4199-9F49-C74A836B0B06}"/>
              </a:ext>
            </a:extLst>
          </p:cNvPr>
          <p:cNvSpPr txBox="1"/>
          <p:nvPr/>
        </p:nvSpPr>
        <p:spPr>
          <a:xfrm>
            <a:off x="1325921" y="5408811"/>
            <a:ext cx="994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Primary 10MHz channel 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35EE69B-69A1-4E22-AC26-E84C47B0DAD2}"/>
              </a:ext>
            </a:extLst>
          </p:cNvPr>
          <p:cNvCxnSpPr/>
          <p:nvPr/>
        </p:nvCxnSpPr>
        <p:spPr bwMode="auto">
          <a:xfrm>
            <a:off x="2027068" y="5711253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EFAC648-AAB9-4C5B-877D-E92F71469C35}"/>
              </a:ext>
            </a:extLst>
          </p:cNvPr>
          <p:cNvCxnSpPr>
            <a:cxnSpLocks/>
          </p:cNvCxnSpPr>
          <p:nvPr/>
        </p:nvCxnSpPr>
        <p:spPr bwMode="auto">
          <a:xfrm>
            <a:off x="2971800" y="5408812"/>
            <a:ext cx="838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866BB76-5330-4E4A-B9FF-72A54B680163}"/>
              </a:ext>
            </a:extLst>
          </p:cNvPr>
          <p:cNvCxnSpPr/>
          <p:nvPr/>
        </p:nvCxnSpPr>
        <p:spPr bwMode="auto">
          <a:xfrm flipH="1">
            <a:off x="2819400" y="5408812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FA9954D-76E6-433E-8E27-E78C28E4436E}"/>
              </a:ext>
            </a:extLst>
          </p:cNvPr>
          <p:cNvCxnSpPr/>
          <p:nvPr/>
        </p:nvCxnSpPr>
        <p:spPr bwMode="auto">
          <a:xfrm flipH="1">
            <a:off x="2971800" y="5408812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A82E4815-310A-4C78-96AC-F025557823E8}"/>
              </a:ext>
            </a:extLst>
          </p:cNvPr>
          <p:cNvCxnSpPr/>
          <p:nvPr/>
        </p:nvCxnSpPr>
        <p:spPr bwMode="auto">
          <a:xfrm flipH="1">
            <a:off x="3124200" y="5408812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247595E7-AA4D-4D4B-B566-DF2B5DDF8090}"/>
              </a:ext>
            </a:extLst>
          </p:cNvPr>
          <p:cNvCxnSpPr/>
          <p:nvPr/>
        </p:nvCxnSpPr>
        <p:spPr bwMode="auto">
          <a:xfrm flipH="1">
            <a:off x="3276600" y="5408812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F00AB3E-4A34-401B-A3C1-08BAF9FBBECE}"/>
              </a:ext>
            </a:extLst>
          </p:cNvPr>
          <p:cNvCxnSpPr/>
          <p:nvPr/>
        </p:nvCxnSpPr>
        <p:spPr bwMode="auto">
          <a:xfrm flipH="1">
            <a:off x="3433439" y="5408811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9EDF710-C66F-4245-9E2D-7FD52EAFAA22}"/>
              </a:ext>
            </a:extLst>
          </p:cNvPr>
          <p:cNvCxnSpPr/>
          <p:nvPr/>
        </p:nvCxnSpPr>
        <p:spPr bwMode="auto">
          <a:xfrm flipH="1">
            <a:off x="3585839" y="5408811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59272513-2CA5-409A-BB97-110848FCBF3D}"/>
              </a:ext>
            </a:extLst>
          </p:cNvPr>
          <p:cNvSpPr txBox="1"/>
          <p:nvPr/>
        </p:nvSpPr>
        <p:spPr>
          <a:xfrm>
            <a:off x="1307088" y="4994157"/>
            <a:ext cx="994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secondary 10MHz channel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9822CBD-DE78-4234-8A95-5CD991EBCC59}"/>
              </a:ext>
            </a:extLst>
          </p:cNvPr>
          <p:cNvSpPr/>
          <p:nvPr/>
        </p:nvSpPr>
        <p:spPr bwMode="auto">
          <a:xfrm>
            <a:off x="3810000" y="4950842"/>
            <a:ext cx="1828800" cy="76039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840E25C-11F2-4201-8797-2D274F7C436C}"/>
              </a:ext>
            </a:extLst>
          </p:cNvPr>
          <p:cNvCxnSpPr>
            <a:cxnSpLocks/>
          </p:cNvCxnSpPr>
          <p:nvPr/>
        </p:nvCxnSpPr>
        <p:spPr bwMode="auto">
          <a:xfrm>
            <a:off x="3429000" y="4956596"/>
            <a:ext cx="366204" cy="1956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F091BFB5-5359-41B3-814B-6FF1619EECEB}"/>
              </a:ext>
            </a:extLst>
          </p:cNvPr>
          <p:cNvSpPr txBox="1"/>
          <p:nvPr/>
        </p:nvSpPr>
        <p:spPr>
          <a:xfrm>
            <a:off x="1694556" y="4677498"/>
            <a:ext cx="3011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PHY CCA in secondary channel indicates idle medium.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52C34F-4C72-4FF5-806B-B6893EB897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1" y="2942433"/>
            <a:ext cx="5029199" cy="160660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020BAD9E-FE9F-43F8-8752-F7D325030921}"/>
              </a:ext>
            </a:extLst>
          </p:cNvPr>
          <p:cNvSpPr txBox="1"/>
          <p:nvPr/>
        </p:nvSpPr>
        <p:spPr>
          <a:xfrm>
            <a:off x="2200436" y="2314441"/>
            <a:ext cx="26154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Decoding 11p SIG in secondary 10MHz channel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D10F3E0-51FA-4617-8B62-6148151E9426}"/>
              </a:ext>
            </a:extLst>
          </p:cNvPr>
          <p:cNvCxnSpPr/>
          <p:nvPr/>
        </p:nvCxnSpPr>
        <p:spPr bwMode="auto">
          <a:xfrm>
            <a:off x="2259366" y="2847092"/>
            <a:ext cx="0" cy="3112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F88EC5B-43C3-421F-BFD6-2975A017570C}"/>
              </a:ext>
            </a:extLst>
          </p:cNvPr>
          <p:cNvCxnSpPr/>
          <p:nvPr/>
        </p:nvCxnSpPr>
        <p:spPr bwMode="auto">
          <a:xfrm>
            <a:off x="5152530" y="2855970"/>
            <a:ext cx="0" cy="3112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0193979-1215-4129-A98B-6DE1C17D0F4A}"/>
              </a:ext>
            </a:extLst>
          </p:cNvPr>
          <p:cNvCxnSpPr>
            <a:cxnSpLocks/>
          </p:cNvCxnSpPr>
          <p:nvPr/>
        </p:nvCxnSpPr>
        <p:spPr bwMode="auto">
          <a:xfrm>
            <a:off x="2253818" y="2913461"/>
            <a:ext cx="291409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A31B42A-698E-4224-A746-051B7F183DA6}"/>
              </a:ext>
            </a:extLst>
          </p:cNvPr>
          <p:cNvCxnSpPr/>
          <p:nvPr/>
        </p:nvCxnSpPr>
        <p:spPr bwMode="auto">
          <a:xfrm>
            <a:off x="5152530" y="2769799"/>
            <a:ext cx="201027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E93CE23-F6FA-4CB5-B700-5CCAD22A245D}"/>
              </a:ext>
            </a:extLst>
          </p:cNvPr>
          <p:cNvCxnSpPr/>
          <p:nvPr/>
        </p:nvCxnSpPr>
        <p:spPr bwMode="auto">
          <a:xfrm>
            <a:off x="3810000" y="2551822"/>
            <a:ext cx="471996" cy="2946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117A99A-AF7D-4B82-BE56-75C86EFC8F58}"/>
              </a:ext>
            </a:extLst>
          </p:cNvPr>
          <p:cNvCxnSpPr>
            <a:cxnSpLocks/>
          </p:cNvCxnSpPr>
          <p:nvPr/>
        </p:nvCxnSpPr>
        <p:spPr bwMode="auto">
          <a:xfrm flipH="1">
            <a:off x="6068627" y="2514478"/>
            <a:ext cx="356799" cy="2004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C501E85B-C99F-43AE-8780-926E7CD18876}"/>
              </a:ext>
            </a:extLst>
          </p:cNvPr>
          <p:cNvSpPr txBox="1"/>
          <p:nvPr/>
        </p:nvSpPr>
        <p:spPr>
          <a:xfrm>
            <a:off x="5867400" y="2286000"/>
            <a:ext cx="18742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Assume medium busy.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B0FD1B0D-D0BB-4CD1-A5AB-C8A4290DF140}"/>
              </a:ext>
            </a:extLst>
          </p:cNvPr>
          <p:cNvSpPr txBox="1">
            <a:spLocks/>
          </p:cNvSpPr>
          <p:nvPr/>
        </p:nvSpPr>
        <p:spPr bwMode="auto">
          <a:xfrm>
            <a:off x="0" y="5736997"/>
            <a:ext cx="9144000" cy="563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Clr>
                <a:srgbClr val="FF0000"/>
              </a:buClr>
              <a:buFont typeface="Times New Roman" panose="02020603050405020304" pitchFamily="18" charset="0"/>
              <a:buChar char="̶"/>
            </a:pPr>
            <a:r>
              <a:rPr lang="en-US" sz="1600" kern="0" dirty="0">
                <a:latin typeface="Garamond" pitchFamily="18" charset="0"/>
              </a:rPr>
              <a:t>Option 2: 20MHz STA assume the medium busy until the end of OFDM symbol pattern detection when 802.11 OFDM symbol pattern is identified.</a:t>
            </a:r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760938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8465"/>
            <a:ext cx="8153400" cy="846814"/>
          </a:xfrm>
        </p:spPr>
        <p:txBody>
          <a:bodyPr/>
          <a:lstStyle/>
          <a:p>
            <a:r>
              <a:rPr lang="en-US" sz="2400" dirty="0"/>
              <a:t>Method</a:t>
            </a:r>
            <a:r>
              <a:rPr lang="en-US" sz="2000" dirty="0"/>
              <a:t> </a:t>
            </a:r>
            <a:r>
              <a:rPr lang="en-US" sz="2400" dirty="0"/>
              <a:t>2</a:t>
            </a:r>
            <a:r>
              <a:rPr lang="en-US" sz="2000" dirty="0"/>
              <a:t>: </a:t>
            </a:r>
            <a:r>
              <a:rPr lang="en-US" sz="2400" dirty="0"/>
              <a:t>Same CCA Level</a:t>
            </a:r>
            <a:r>
              <a:rPr lang="en-US" sz="2000" dirty="0"/>
              <a:t> in </a:t>
            </a:r>
            <a:r>
              <a:rPr lang="en-US" sz="2400" dirty="0"/>
              <a:t>Secondary</a:t>
            </a:r>
            <a:r>
              <a:rPr lang="en-US" sz="2000" dirty="0"/>
              <a:t> and </a:t>
            </a:r>
            <a:r>
              <a:rPr lang="en-US" sz="2400" dirty="0"/>
              <a:t>Primary 10MHz Channel (Cont’d)</a:t>
            </a:r>
            <a:endParaRPr lang="en-US" sz="2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01341"/>
            <a:ext cx="9144000" cy="1518059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0" dirty="0"/>
              <a:t>With this method, the transmission in secondary 10MHz channel is protected. However the TXOP protection per NAV is not provided.</a:t>
            </a:r>
          </a:p>
          <a:p>
            <a:pPr lvl="1">
              <a:buClr>
                <a:srgbClr val="FF0000"/>
              </a:buClr>
              <a:buFont typeface="Times New Roman" panose="02020603050405020304" pitchFamily="18" charset="0"/>
              <a:buChar char="̶"/>
            </a:pPr>
            <a:r>
              <a:rPr lang="en-US" sz="1600" dirty="0">
                <a:latin typeface="Garamond" pitchFamily="18" charset="0"/>
              </a:rPr>
              <a:t>20MHz STA assume the medium busy until the end of the PPDU in 10MHz secondary channel.</a:t>
            </a:r>
          </a:p>
          <a:p>
            <a:pPr lvl="1">
              <a:buClr>
                <a:srgbClr val="FF0000"/>
              </a:buClr>
              <a:buFont typeface="Times New Roman" panose="02020603050405020304" pitchFamily="18" charset="0"/>
              <a:buChar char="̶"/>
            </a:pPr>
            <a:r>
              <a:rPr lang="en-US" sz="1600" dirty="0">
                <a:latin typeface="Garamond" pitchFamily="18" charset="0"/>
              </a:rPr>
              <a:t>Other enhancement to avoid collision may be also added, e.g. EIFS defer after the end of the detected PPDU in secondary 10MHz channel.</a:t>
            </a:r>
            <a:endParaRPr lang="en-US" sz="1600" dirty="0"/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56" name="Rectangle 3">
            <a:extLst>
              <a:ext uri="{FF2B5EF4-FFF2-40B4-BE49-F238E27FC236}">
                <a16:creationId xmlns:a16="http://schemas.microsoft.com/office/drawing/2014/main" id="{9928C9FC-F972-4D00-84CF-485CA1C88A81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596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5" y="626924"/>
            <a:ext cx="9120809" cy="846814"/>
          </a:xfrm>
        </p:spPr>
        <p:txBody>
          <a:bodyPr/>
          <a:lstStyle/>
          <a:p>
            <a:r>
              <a:rPr lang="en-US" sz="2800" dirty="0"/>
              <a:t>Reference</a:t>
            </a:r>
            <a:endParaRPr lang="en-US" sz="28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9197" y="1440273"/>
            <a:ext cx="9144000" cy="4046127"/>
          </a:xfrm>
        </p:spPr>
        <p:txBody>
          <a:bodyPr/>
          <a:lstStyle/>
          <a:p>
            <a:pPr marL="0" indent="0">
              <a:buClr>
                <a:srgbClr val="FF0000"/>
              </a:buClr>
            </a:pPr>
            <a:r>
              <a:rPr lang="en-US" sz="1800" b="0"/>
              <a:t>[1] 11-10/0744r1</a:t>
            </a:r>
            <a:endParaRPr lang="en-US" sz="1600" b="0" dirty="0"/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56" name="Rectangle 3">
            <a:extLst>
              <a:ext uri="{FF2B5EF4-FFF2-40B4-BE49-F238E27FC236}">
                <a16:creationId xmlns:a16="http://schemas.microsoft.com/office/drawing/2014/main" id="{9928C9FC-F972-4D00-84CF-485CA1C88A81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0865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70857</TotalTime>
  <Words>530</Words>
  <Application>Microsoft Office PowerPoint</Application>
  <PresentationFormat>On-screen Show (4:3)</PresentationFormat>
  <Paragraphs>58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Garamond</vt:lpstr>
      <vt:lpstr>Times New Roman</vt:lpstr>
      <vt:lpstr>Office Theme</vt:lpstr>
      <vt:lpstr>Document</vt:lpstr>
      <vt:lpstr>Medium Access with 20MHz BW</vt:lpstr>
      <vt:lpstr>Recap: &gt;10MHz Operation in NGV Channels </vt:lpstr>
      <vt:lpstr>Method 1: Same Secondary 10MHz Channel Operation as Baseline</vt:lpstr>
      <vt:lpstr>Method 2: Same CCA Level in Secondary and Primary 10MHz Channel</vt:lpstr>
      <vt:lpstr>Method 2: Same CCA Level in Secondary and Primary 10MHz Channel (Cont’d)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Liwen Chu</cp:lastModifiedBy>
  <cp:revision>926</cp:revision>
  <cp:lastPrinted>1601-01-01T00:00:00Z</cp:lastPrinted>
  <dcterms:created xsi:type="dcterms:W3CDTF">2015-10-31T00:33:08Z</dcterms:created>
  <dcterms:modified xsi:type="dcterms:W3CDTF">2019-09-03T04:20:30Z</dcterms:modified>
</cp:coreProperties>
</file>