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339" r:id="rId3"/>
    <p:sldId id="406" r:id="rId4"/>
    <p:sldId id="408" r:id="rId5"/>
    <p:sldId id="414" r:id="rId6"/>
    <p:sldId id="415" r:id="rId7"/>
    <p:sldId id="417" r:id="rId8"/>
    <p:sldId id="419" r:id="rId9"/>
    <p:sldId id="416" r:id="rId10"/>
    <p:sldId id="418" r:id="rId11"/>
    <p:sldId id="412" r:id="rId12"/>
    <p:sldId id="420" r:id="rId13"/>
    <p:sldId id="403" r:id="rId14"/>
    <p:sldId id="396" r:id="rId15"/>
    <p:sldId id="388" r:id="rId16"/>
    <p:sldId id="410" r:id="rId17"/>
    <p:sldId id="427" r:id="rId18"/>
    <p:sldId id="411" r:id="rId19"/>
    <p:sldId id="421" r:id="rId20"/>
    <p:sldId id="422" r:id="rId21"/>
    <p:sldId id="423" r:id="rId22"/>
    <p:sldId id="424" r:id="rId23"/>
    <p:sldId id="425" r:id="rId24"/>
    <p:sldId id="426" r:id="rId2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A4FD03"/>
    <a:srgbClr val="00CCFF"/>
    <a:srgbClr val="FFCC99"/>
    <a:srgbClr val="FF9900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18" autoAdjust="0"/>
    <p:restoredTop sz="94695" autoAdjust="0"/>
  </p:normalViewPr>
  <p:slideViewPr>
    <p:cSldViewPr>
      <p:cViewPr>
        <p:scale>
          <a:sx n="83" d="100"/>
          <a:sy n="83" d="100"/>
        </p:scale>
        <p:origin x="1488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802.11-19/1071r2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NGV Frame Format Discussions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2019-07-15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A1276305-2313-46F1-A835-24237CCBCD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3704883"/>
              </p:ext>
            </p:extLst>
          </p:nvPr>
        </p:nvGraphicFramePr>
        <p:xfrm>
          <a:off x="627063" y="3703639"/>
          <a:ext cx="8288337" cy="31467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47" name="Document" r:id="rId4" imgW="8660564" imgH="3295027" progId="Word.Document.8">
                  <p:embed/>
                </p:oleObj>
              </mc:Choice>
              <mc:Fallback>
                <p:oleObj name="Document" r:id="rId4" imgW="8660564" imgH="329502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063" y="3703639"/>
                        <a:ext cx="8288337" cy="314674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altLang="zh-CN" dirty="0"/>
              <a:t>Highway </a:t>
            </a:r>
            <a:r>
              <a:rPr lang="en-US" altLang="zh-CN" dirty="0" err="1"/>
              <a:t>NLos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3125" y="5608636"/>
            <a:ext cx="8001000" cy="76517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&gt;3dB sensitivity improvement for BPSK-DCM + 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BPSK + ER also show some sensitivity gain.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5EABDF1-E69E-4493-9E11-18132C6A94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095" y="1457571"/>
            <a:ext cx="7323809" cy="394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7359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Result 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830388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With ER preamble (power boost + RLSIG), the 3dB DCM modulation gain can be achieved.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With ER preamble (power boost + RLSIG), even MCS0 (BPSK-1/2) observes some sensitivity gain.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is beneficial to use ER preamble format for all </a:t>
            </a:r>
            <a:r>
              <a:rPr lang="en-US" altLang="zh-CN" dirty="0"/>
              <a:t>NGV PPDU modes/formats.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9859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Unified 11bd Frame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8843" y="2514600"/>
            <a:ext cx="8134559" cy="33528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Propose unified 11bd frame format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Include RL-SIG after L-SIG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Power boost x-dB for L-STF and LLTF, </a:t>
            </a:r>
            <a:r>
              <a:rPr lang="en-US" altLang="zh-CN" dirty="0" err="1"/>
              <a:t>xdB</a:t>
            </a:r>
            <a:r>
              <a:rPr lang="en-US" altLang="zh-CN" dirty="0"/>
              <a:t> can be MCS dependent.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Benefits of unified frame format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OCB broadcast transmission, no capability indication is feasible. 11bd STA needs to support all frame formats.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With only one 11bd frame format, receiver design complexity can be reduced.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The repetition check of RLSIG and LSIG can be used as 11bd PPDU classification (distinguish from 11p PPDU). No extra classification feature is needed.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DF97FCA-F827-4C22-8AEC-CE6A7B039ACC}"/>
              </a:ext>
            </a:extLst>
          </p:cNvPr>
          <p:cNvGrpSpPr/>
          <p:nvPr/>
        </p:nvGrpSpPr>
        <p:grpSpPr>
          <a:xfrm>
            <a:off x="727384" y="1712940"/>
            <a:ext cx="7742659" cy="460267"/>
            <a:chOff x="685800" y="1520933"/>
            <a:chExt cx="7742659" cy="460267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9B15368-33B1-467A-95AE-E601ABD13F12}"/>
                </a:ext>
              </a:extLst>
            </p:cNvPr>
            <p:cNvSpPr/>
            <p:nvPr/>
          </p:nvSpPr>
          <p:spPr bwMode="auto">
            <a:xfrm>
              <a:off x="4407522" y="1522593"/>
              <a:ext cx="950290" cy="456120"/>
            </a:xfrm>
            <a:prstGeom prst="rect">
              <a:avLst/>
            </a:prstGeom>
            <a:solidFill>
              <a:srgbClr val="CCFFCC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ts val="2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RL-SIG</a:t>
              </a: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537B65B4-4A30-4FCE-A206-63219EB562E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388152" y="1523642"/>
              <a:ext cx="0" cy="45612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358930C-C3DF-4D90-B1DD-DFB2DA00DF9A}"/>
                </a:ext>
              </a:extLst>
            </p:cNvPr>
            <p:cNvSpPr txBox="1"/>
            <p:nvPr/>
          </p:nvSpPr>
          <p:spPr>
            <a:xfrm rot="16200000">
              <a:off x="806827" y="1419523"/>
              <a:ext cx="400110" cy="642163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10MHz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173A2D1-7C67-4A48-894A-5CCC272A58C1}"/>
                </a:ext>
              </a:extLst>
            </p:cNvPr>
            <p:cNvSpPr/>
            <p:nvPr/>
          </p:nvSpPr>
          <p:spPr bwMode="auto">
            <a:xfrm>
              <a:off x="2273922" y="1525080"/>
              <a:ext cx="1066800" cy="456120"/>
            </a:xfrm>
            <a:prstGeom prst="rect">
              <a:avLst/>
            </a:prstGeom>
            <a:solidFill>
              <a:srgbClr val="FFC0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L-LTF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B120812-CA23-4BA5-9CD0-C303CE5049C1}"/>
                </a:ext>
              </a:extLst>
            </p:cNvPr>
            <p:cNvSpPr/>
            <p:nvPr/>
          </p:nvSpPr>
          <p:spPr bwMode="auto">
            <a:xfrm>
              <a:off x="1511921" y="1525080"/>
              <a:ext cx="762001" cy="456120"/>
            </a:xfrm>
            <a:prstGeom prst="rect">
              <a:avLst/>
            </a:prstGeom>
            <a:solidFill>
              <a:srgbClr val="FFC0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L-STF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01E213F-D628-4D61-A6DD-8DBB9023EEFA}"/>
                </a:ext>
              </a:extLst>
            </p:cNvPr>
            <p:cNvSpPr/>
            <p:nvPr/>
          </p:nvSpPr>
          <p:spPr bwMode="auto">
            <a:xfrm>
              <a:off x="3340722" y="1523960"/>
              <a:ext cx="1066800" cy="45612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L-SIG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2C6390E-768E-4FD1-82F5-77D925FC8219}"/>
                </a:ext>
              </a:extLst>
            </p:cNvPr>
            <p:cNvSpPr/>
            <p:nvPr/>
          </p:nvSpPr>
          <p:spPr bwMode="auto">
            <a:xfrm>
              <a:off x="5357812" y="1520933"/>
              <a:ext cx="3070647" cy="456120"/>
            </a:xfrm>
            <a:prstGeom prst="rect">
              <a:avLst/>
            </a:prstGeom>
            <a:solidFill>
              <a:srgbClr val="CCFFCC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ts val="2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NGV Portion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506842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541" y="1598613"/>
            <a:ext cx="8253620" cy="389913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11bd ER PPDU performance is evaluated using 11ax ER preamble design.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~3dB sensitivity </a:t>
            </a:r>
            <a:r>
              <a:rPr lang="en-US" altLang="zh-CN" dirty="0"/>
              <a:t>can be</a:t>
            </a:r>
            <a:r>
              <a:rPr lang="en-US" dirty="0"/>
              <a:t> achieved.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BPSK-1/2 can also receive some benefit with the ER preamble.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 to use unified frame format for 11bd PPDUs.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Include RL-SIG after L-SIG.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xdB</a:t>
            </a:r>
            <a:r>
              <a:rPr lang="en-US" dirty="0"/>
              <a:t> power boost of L-STF, L-LTF</a:t>
            </a:r>
          </a:p>
        </p:txBody>
      </p:sp>
    </p:spTree>
    <p:extLst>
      <p:ext uri="{BB962C8B-B14F-4D97-AF65-F5344CB8AC3E}">
        <p14:creationId xmlns:p14="http://schemas.microsoft.com/office/powerpoint/2010/main" val="14689627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F0E65-147D-4212-916B-50A28DEFD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9FD9D-DB34-4437-A9C1-E1295A5E4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[1] </a:t>
            </a:r>
            <a:r>
              <a:rPr lang="en-US" dirty="0" err="1"/>
              <a:t>Dungguk</a:t>
            </a:r>
            <a:r>
              <a:rPr lang="en-US" dirty="0"/>
              <a:t> Lim and etc., “</a:t>
            </a:r>
            <a:r>
              <a:rPr lang="en-US" altLang="zh-CN" dirty="0"/>
              <a:t>PHY Designs for 11bd</a:t>
            </a:r>
            <a:r>
              <a:rPr lang="en-US" dirty="0"/>
              <a:t>”, IEEE 802.11-19/0332r2.</a:t>
            </a:r>
          </a:p>
          <a:p>
            <a:pPr marL="0" indent="0"/>
            <a:r>
              <a:rPr lang="en-US" dirty="0"/>
              <a:t>[2] Bo Sun and etc., “802.11 NGV SG Proposed PAR”, IEEE 802.11-18/0861r9.</a:t>
            </a:r>
          </a:p>
          <a:p>
            <a:r>
              <a:rPr lang="en-US" dirty="0"/>
              <a:t>[3] Jianhan Liu and etc., “Modulation Scheme for 11bd Range Extension”, 802.11-19/0343r0.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9E27E-DF54-4616-8966-6C654A88A3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71D6E-B660-40CF-92D5-15B0B6A8DAE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083F8C-9D37-4BB1-8E17-6BE902E262A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2037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“11bd PHY shall define only one PPDU format.”</a:t>
            </a:r>
          </a:p>
          <a:p>
            <a:endParaRPr lang="en-US" dirty="0"/>
          </a:p>
          <a:p>
            <a:r>
              <a:rPr lang="en-US" dirty="0"/>
              <a:t>Y:12</a:t>
            </a:r>
          </a:p>
          <a:p>
            <a:r>
              <a:rPr lang="en-US" dirty="0"/>
              <a:t>N:2</a:t>
            </a:r>
          </a:p>
          <a:p>
            <a:r>
              <a:rPr lang="en-US" dirty="0"/>
              <a:t>A:4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16886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5983" y="1573243"/>
            <a:ext cx="8207017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“The preamble of 11bd PPDU shall include repeated LSIG symbol after LSIG.”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FDD762A9-5845-4969-9841-9E1D84F1810A}"/>
              </a:ext>
            </a:extLst>
          </p:cNvPr>
          <p:cNvGrpSpPr/>
          <p:nvPr/>
        </p:nvGrpSpPr>
        <p:grpSpPr>
          <a:xfrm>
            <a:off x="685800" y="2892533"/>
            <a:ext cx="7742659" cy="460267"/>
            <a:chOff x="685800" y="1520933"/>
            <a:chExt cx="7742659" cy="460267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9CEB6D3B-E6FC-4B1B-8631-7EE32CBD17E4}"/>
                </a:ext>
              </a:extLst>
            </p:cNvPr>
            <p:cNvSpPr/>
            <p:nvPr/>
          </p:nvSpPr>
          <p:spPr bwMode="auto">
            <a:xfrm>
              <a:off x="4407522" y="1522593"/>
              <a:ext cx="950290" cy="456120"/>
            </a:xfrm>
            <a:prstGeom prst="rect">
              <a:avLst/>
            </a:prstGeom>
            <a:solidFill>
              <a:srgbClr val="CCFFCC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ts val="2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R-LSIG</a:t>
              </a:r>
            </a:p>
          </p:txBody>
        </p: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D2E8BD78-AC0D-45BB-9837-ABF2FFC0847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388152" y="1523642"/>
              <a:ext cx="0" cy="45612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7B4DF856-71A4-4977-B7A9-93430084478D}"/>
                </a:ext>
              </a:extLst>
            </p:cNvPr>
            <p:cNvSpPr txBox="1"/>
            <p:nvPr/>
          </p:nvSpPr>
          <p:spPr>
            <a:xfrm rot="16200000">
              <a:off x="806827" y="1419523"/>
              <a:ext cx="400110" cy="642163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10MHz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8B1BE78D-E78E-4A66-9D1C-B50A6D070A15}"/>
                </a:ext>
              </a:extLst>
            </p:cNvPr>
            <p:cNvSpPr/>
            <p:nvPr/>
          </p:nvSpPr>
          <p:spPr bwMode="auto">
            <a:xfrm>
              <a:off x="2273922" y="1525080"/>
              <a:ext cx="1066800" cy="45612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LLTF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3857C72D-4EA3-49F6-856B-41C0D02B21FF}"/>
                </a:ext>
              </a:extLst>
            </p:cNvPr>
            <p:cNvSpPr/>
            <p:nvPr/>
          </p:nvSpPr>
          <p:spPr bwMode="auto">
            <a:xfrm>
              <a:off x="1511921" y="1525080"/>
              <a:ext cx="762001" cy="45612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LSTF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D61E0E48-4F2C-4BE5-98CF-E867B27F516A}"/>
                </a:ext>
              </a:extLst>
            </p:cNvPr>
            <p:cNvSpPr/>
            <p:nvPr/>
          </p:nvSpPr>
          <p:spPr bwMode="auto">
            <a:xfrm>
              <a:off x="3340722" y="1523960"/>
              <a:ext cx="1066800" cy="45612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LSIG</a:t>
              </a: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1559379E-1BD4-45AB-AE18-8DDCEE4CDC12}"/>
                </a:ext>
              </a:extLst>
            </p:cNvPr>
            <p:cNvSpPr/>
            <p:nvPr/>
          </p:nvSpPr>
          <p:spPr bwMode="auto">
            <a:xfrm>
              <a:off x="5357812" y="1520933"/>
              <a:ext cx="3070647" cy="456120"/>
            </a:xfrm>
            <a:prstGeom prst="rect">
              <a:avLst/>
            </a:prstGeom>
            <a:solidFill>
              <a:srgbClr val="CCFFCC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ts val="2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NGV Portion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668567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“11bd PPDU shall boost L-STF by x1dB, with x1 value TBD.”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“11bd PPDU shall boost L-LTF by x2dB, with x2 value TBD.”</a:t>
            </a:r>
          </a:p>
          <a:p>
            <a:endParaRPr lang="en-US" dirty="0"/>
          </a:p>
          <a:p>
            <a:r>
              <a:rPr lang="en-US" dirty="0"/>
              <a:t>Y: 11</a:t>
            </a:r>
          </a:p>
          <a:p>
            <a:r>
              <a:rPr lang="en-US" dirty="0"/>
              <a:t>N: 1</a:t>
            </a:r>
          </a:p>
          <a:p>
            <a:r>
              <a:rPr lang="en-US" dirty="0"/>
              <a:t>A: 17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62630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“11bd PPDU shall boost L-STF and L-LLTF for BPSK and </a:t>
            </a:r>
            <a:r>
              <a:rPr lang="en-US" altLang="zh-CN" dirty="0"/>
              <a:t>BPSK with DCM.</a:t>
            </a:r>
            <a:r>
              <a:rPr lang="en-US" dirty="0"/>
              <a:t>”</a:t>
            </a:r>
          </a:p>
          <a:p>
            <a:endParaRPr lang="en-US" dirty="0"/>
          </a:p>
          <a:p>
            <a:r>
              <a:rPr lang="en-US" dirty="0"/>
              <a:t>Y: 13</a:t>
            </a:r>
          </a:p>
          <a:p>
            <a:r>
              <a:rPr lang="en-US" dirty="0"/>
              <a:t>N: 1</a:t>
            </a:r>
          </a:p>
          <a:p>
            <a:r>
              <a:rPr lang="en-US" dirty="0"/>
              <a:t>A: 12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07424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46779-AC48-437D-988A-CAA2946F9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altLang="zh-CN" dirty="0"/>
              <a:t>ppendix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FD9E64-3CBC-4056-A643-B1E830E92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1DC85E-ECC1-4ED9-9FB1-A17E06FDAB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4E58DA-969E-4E31-AC21-EC5C563CDF87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601DA6-8FF3-43AC-8D75-CDB2A6EA780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7129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1534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March meeting, the legacy portion </a:t>
            </a:r>
            <a:r>
              <a:rPr lang="en-US" altLang="zh-CN" dirty="0"/>
              <a:t>of the 11bd preamble </a:t>
            </a:r>
            <a:r>
              <a:rPr lang="en-US" dirty="0"/>
              <a:t>[1] is agreed on to support coexistence and backward compatibility.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Extended range mode is stated in the PAR [2] as part of the design scope.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will discuss the preamble design for extended range to meet the PAR.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addition, unified frame format design is also proposed.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9B700-F45B-49F6-8E93-981B11CCF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Rural LOS</a:t>
            </a:r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1B5DAE0E-1C6A-4E6A-9354-FE14D8C86F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682" y="2057400"/>
            <a:ext cx="7619048" cy="400000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943BBB-292C-4117-80AF-1F5D611039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294D3A-4FBD-43E4-8201-4BA4CE4F0F36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1D65882-D9E3-4270-B831-3A235C6D63D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57068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E302A-A402-4A27-A21A-D6DE1B134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Urban Approaching LOS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C921ACBF-E15C-487D-9D6B-8813DE54A4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540" y="2037806"/>
            <a:ext cx="7533333" cy="400000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66BDC6-C4E4-426B-B3E4-E9A64ED284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B3E375-725B-414D-BFCE-9880EC57B59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652AF94-FEBC-4073-BAD9-4CE268C47CF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14350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D587C-00AB-406B-BFD3-B0AB3D221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Urban Crossing </a:t>
            </a:r>
            <a:r>
              <a:rPr lang="en-US" dirty="0" err="1"/>
              <a:t>NLos</a:t>
            </a:r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C3C1936D-F96D-4C33-B2D5-DE3CC70371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968" y="2037806"/>
            <a:ext cx="7590476" cy="400000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28AC74-DF1C-4405-AE4B-1428B96AD6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AF50C2-1355-4139-9442-A59CFDC5A51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AE9DA8D-D8A9-40E5-8844-D2AE2B90389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1116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6B21A-D67D-46BA-A781-A8AF389B9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Highway LOS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134C62-37D4-456D-969B-9FCB6F0DCD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E1A0E1-00F2-4A82-BF2F-C317ADE40C6E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A909053-B8D6-48E2-87DC-0612C242C07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B98B05A8-8B4E-4948-9D07-B7A7D46F76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682" y="2037806"/>
            <a:ext cx="7419048" cy="4000000"/>
          </a:xfrm>
        </p:spPr>
      </p:pic>
    </p:spTree>
    <p:extLst>
      <p:ext uri="{BB962C8B-B14F-4D97-AF65-F5344CB8AC3E}">
        <p14:creationId xmlns:p14="http://schemas.microsoft.com/office/powerpoint/2010/main" val="31264839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57A64-72F3-45B5-B742-1E1E4F16A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Highway </a:t>
            </a:r>
            <a:r>
              <a:rPr lang="en-US" dirty="0" err="1"/>
              <a:t>NLos</a:t>
            </a:r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22E70CB7-6F2C-421D-B2E2-911635271E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868" y="1830388"/>
            <a:ext cx="7553470" cy="420193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67641E-02CB-4430-AA36-4612787ED5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B601C4-DCF3-4BD0-BDE3-685ABC75A96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3334D8-5286-4626-AAAB-C95ADAFB8D6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7538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Extended Range Mode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5902" y="2286000"/>
            <a:ext cx="7850898" cy="3733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11bd preamble shall include L-STF, L-LTF, L-SIG fields [1].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states in the PAR [2] that: 11bd </a:t>
            </a:r>
            <a:r>
              <a:rPr lang="en-US" altLang="zh-CN" dirty="0"/>
              <a:t>standards</a:t>
            </a:r>
            <a:r>
              <a:rPr lang="en-US" dirty="0"/>
              <a:t> shall </a:t>
            </a:r>
            <a:r>
              <a:rPr lang="en-US" altLang="zh-CN" dirty="0"/>
              <a:t>define</a:t>
            </a:r>
            <a:r>
              <a:rPr lang="en-US" dirty="0"/>
              <a:t> </a:t>
            </a:r>
          </a:p>
          <a:p>
            <a:pPr marL="0" indent="0"/>
            <a:r>
              <a:rPr lang="en-US" b="0" i="1" dirty="0"/>
              <a:t>         “</a:t>
            </a:r>
            <a:r>
              <a:rPr lang="en-GB" b="0" i="1" dirty="0"/>
              <a:t>at least one mode that achieves at least </a:t>
            </a:r>
            <a:r>
              <a:rPr lang="en-GB" b="0" i="1" dirty="0">
                <a:highlight>
                  <a:srgbClr val="FFFF00"/>
                </a:highlight>
              </a:rPr>
              <a:t>3dB lower sensitivity </a:t>
            </a:r>
            <a:r>
              <a:rPr lang="en-GB" b="0" i="1" dirty="0"/>
              <a:t>level (longer range), than that of the lowest rate  defined in  IEEE Std 802.11-2016 operating in 5.9GHz band”</a:t>
            </a:r>
            <a:endParaRPr lang="en-US" b="0" i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term this mode as “Extended Range” (ER) mode in this presentation.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7BF4CDF-5AE1-4350-B0F5-A35FFA180ED0}"/>
              </a:ext>
            </a:extLst>
          </p:cNvPr>
          <p:cNvGrpSpPr/>
          <p:nvPr/>
        </p:nvGrpSpPr>
        <p:grpSpPr>
          <a:xfrm>
            <a:off x="692599" y="1629478"/>
            <a:ext cx="7917992" cy="458607"/>
            <a:chOff x="692599" y="1629478"/>
            <a:chExt cx="7917992" cy="458607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04B982B8-EDCD-472D-9AD1-D19042B7AAA6}"/>
                </a:ext>
              </a:extLst>
            </p:cNvPr>
            <p:cNvSpPr/>
            <p:nvPr/>
          </p:nvSpPr>
          <p:spPr bwMode="auto">
            <a:xfrm>
              <a:off x="4414320" y="1629478"/>
              <a:ext cx="4196271" cy="456120"/>
            </a:xfrm>
            <a:prstGeom prst="rect">
              <a:avLst/>
            </a:prstGeom>
            <a:solidFill>
              <a:srgbClr val="CCFFCC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ts val="2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NGV Portion</a:t>
              </a: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052821F0-4337-4020-B7AF-69D33BA6608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394951" y="1630527"/>
              <a:ext cx="0" cy="45612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27E82A5-3CFD-4C04-8BC1-1552B63061BE}"/>
                </a:ext>
              </a:extLst>
            </p:cNvPr>
            <p:cNvSpPr txBox="1"/>
            <p:nvPr/>
          </p:nvSpPr>
          <p:spPr>
            <a:xfrm rot="16200000">
              <a:off x="813626" y="1526408"/>
              <a:ext cx="400110" cy="642163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10MHz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F893AC86-E3D4-4FB3-87B6-E3C6E7B766F1}"/>
                </a:ext>
              </a:extLst>
            </p:cNvPr>
            <p:cNvSpPr/>
            <p:nvPr/>
          </p:nvSpPr>
          <p:spPr bwMode="auto">
            <a:xfrm>
              <a:off x="2280721" y="1631965"/>
              <a:ext cx="1066800" cy="45612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LLTF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41CD877-AFC3-4EDA-AD13-D8610CA963A2}"/>
                </a:ext>
              </a:extLst>
            </p:cNvPr>
            <p:cNvSpPr/>
            <p:nvPr/>
          </p:nvSpPr>
          <p:spPr bwMode="auto">
            <a:xfrm>
              <a:off x="1518720" y="1631965"/>
              <a:ext cx="762001" cy="45612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LSTF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A50481F6-C1E9-44FF-A97B-C19BCFC35921}"/>
                </a:ext>
              </a:extLst>
            </p:cNvPr>
            <p:cNvSpPr/>
            <p:nvPr/>
          </p:nvSpPr>
          <p:spPr bwMode="auto">
            <a:xfrm>
              <a:off x="3347521" y="1630845"/>
              <a:ext cx="1066800" cy="45612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LSIG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33612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NGV ER Mode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066995"/>
            <a:ext cx="7848599" cy="433380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ER mode has been defined in 802.11ax which supports 3dB better sensitivity: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New data rate: BPSK-1/2 with DCM.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R</a:t>
            </a:r>
            <a:r>
              <a:rPr lang="en-US" dirty="0"/>
              <a:t>epeated L-SIG symbol and repeated HE-SIGA symbols.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power boost of L-STF, L-LTF.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DCM has been accepted as the new data modulation scheme for the ER mode. [3]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will evaluate the effectiveness of the 11ax ER preamble design in 11bd frame.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Repeated L-SIG symbol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Power boost of L-STF, L-LTF.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.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7353879-C6A1-4F91-AC0E-065FAC90EB86}"/>
              </a:ext>
            </a:extLst>
          </p:cNvPr>
          <p:cNvGrpSpPr/>
          <p:nvPr/>
        </p:nvGrpSpPr>
        <p:grpSpPr>
          <a:xfrm>
            <a:off x="685800" y="1520933"/>
            <a:ext cx="7742659" cy="460267"/>
            <a:chOff x="685800" y="1520933"/>
            <a:chExt cx="7742659" cy="460267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BB07176-0FA4-4BDF-9CF4-01E1A140E161}"/>
                </a:ext>
              </a:extLst>
            </p:cNvPr>
            <p:cNvSpPr/>
            <p:nvPr/>
          </p:nvSpPr>
          <p:spPr bwMode="auto">
            <a:xfrm>
              <a:off x="4407522" y="1522593"/>
              <a:ext cx="950290" cy="456120"/>
            </a:xfrm>
            <a:prstGeom prst="rect">
              <a:avLst/>
            </a:prstGeom>
            <a:solidFill>
              <a:srgbClr val="CCFFCC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ts val="2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R-LSIG</a:t>
              </a: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2188D0ED-0FFB-468E-9B16-0D01DB86D25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388152" y="1523642"/>
              <a:ext cx="0" cy="45612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D6BC3E99-981A-4F7C-9A45-34A538EF53BD}"/>
                </a:ext>
              </a:extLst>
            </p:cNvPr>
            <p:cNvSpPr txBox="1"/>
            <p:nvPr/>
          </p:nvSpPr>
          <p:spPr>
            <a:xfrm rot="16200000">
              <a:off x="806827" y="1419523"/>
              <a:ext cx="400110" cy="642163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10MHz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FC98EF6-D43D-4CE6-9995-9D1E83906BF8}"/>
                </a:ext>
              </a:extLst>
            </p:cNvPr>
            <p:cNvSpPr/>
            <p:nvPr/>
          </p:nvSpPr>
          <p:spPr bwMode="auto">
            <a:xfrm>
              <a:off x="2273922" y="1525080"/>
              <a:ext cx="1066800" cy="456120"/>
            </a:xfrm>
            <a:prstGeom prst="rect">
              <a:avLst/>
            </a:prstGeom>
            <a:solidFill>
              <a:srgbClr val="FFC0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LLTF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4D41098-A723-4728-AFCA-A96A0CC34D5A}"/>
                </a:ext>
              </a:extLst>
            </p:cNvPr>
            <p:cNvSpPr/>
            <p:nvPr/>
          </p:nvSpPr>
          <p:spPr bwMode="auto">
            <a:xfrm>
              <a:off x="1511921" y="1525080"/>
              <a:ext cx="762001" cy="456120"/>
            </a:xfrm>
            <a:prstGeom prst="rect">
              <a:avLst/>
            </a:prstGeom>
            <a:solidFill>
              <a:srgbClr val="FFC0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LSTF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FD2D209-E226-46E4-88BE-A88DA41F3684}"/>
                </a:ext>
              </a:extLst>
            </p:cNvPr>
            <p:cNvSpPr/>
            <p:nvPr/>
          </p:nvSpPr>
          <p:spPr bwMode="auto">
            <a:xfrm>
              <a:off x="3340722" y="1523960"/>
              <a:ext cx="1066800" cy="45612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LSIG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0757008-FCD8-4C7A-894F-5DDB1AFC40C6}"/>
                </a:ext>
              </a:extLst>
            </p:cNvPr>
            <p:cNvSpPr/>
            <p:nvPr/>
          </p:nvSpPr>
          <p:spPr bwMode="auto">
            <a:xfrm>
              <a:off x="5357812" y="1520933"/>
              <a:ext cx="3070647" cy="456120"/>
            </a:xfrm>
            <a:prstGeom prst="rect">
              <a:avLst/>
            </a:prstGeom>
            <a:solidFill>
              <a:srgbClr val="CCFFCC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ts val="2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NGV Portion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52069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GB" dirty="0"/>
              <a:t>Simulation Settings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7800"/>
            <a:ext cx="8077200" cy="4572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10MHz DSRC channel @5.9GHz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OFDM numerology: 11ac 20MHz DC2.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1x1-1ss, 300 bytes.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LDPC with </a:t>
            </a:r>
            <a:r>
              <a:rPr lang="en-US" dirty="0" err="1"/>
              <a:t>Midamble</a:t>
            </a:r>
            <a:r>
              <a:rPr lang="en-US" dirty="0"/>
              <a:t> of period 10.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ER mode, </a:t>
            </a:r>
            <a:r>
              <a:rPr lang="en-US" dirty="0" err="1"/>
              <a:t>Midmable</a:t>
            </a:r>
            <a:r>
              <a:rPr lang="en-US" dirty="0"/>
              <a:t> is 3dB power boosted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C2C channel models [4]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Preamble processing: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Carrier sensing</a:t>
            </a:r>
            <a:r>
              <a:rPr lang="en-US" altLang="zh-CN" dirty="0"/>
              <a:t>,</a:t>
            </a:r>
            <a:r>
              <a:rPr lang="zh-CN" altLang="en-US" dirty="0"/>
              <a:t> </a:t>
            </a:r>
            <a:r>
              <a:rPr lang="en-US" dirty="0"/>
              <a:t>Symbol timing detection.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LSIG and RLSIG detection.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Two preamble formats: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Non-ER: LSTF + LLTF + LSIG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ER: 6dB-boosted LSTF + 3dB-boosted LLTF + LSIG + RLSIG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392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altLang="zh-CN" dirty="0"/>
              <a:t>Rural 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3125" y="5608636"/>
            <a:ext cx="8001000" cy="76517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~3dB sensitivity improvement for BPSK-DCM + 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BPSK + ER also sees sensitivity gain.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CF24657-82D0-4727-930F-0E0F732857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619" y="1457571"/>
            <a:ext cx="7904762" cy="394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734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altLang="zh-CN" dirty="0"/>
              <a:t>Urban Approaching 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3125" y="5608636"/>
            <a:ext cx="8001000" cy="76517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~3dB sensitivity improvement for BPSK-DCM + 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BPSK + ER also </a:t>
            </a:r>
            <a:r>
              <a:rPr lang="en-US" altLang="zh-CN" sz="1800" b="0" dirty="0"/>
              <a:t>sees</a:t>
            </a:r>
            <a:r>
              <a:rPr lang="zh-CN" altLang="en-US" sz="1800" b="0" dirty="0"/>
              <a:t> </a:t>
            </a:r>
            <a:r>
              <a:rPr lang="en-US" altLang="zh-CN" sz="1800" b="0" dirty="0"/>
              <a:t>some</a:t>
            </a:r>
            <a:r>
              <a:rPr lang="zh-CN" altLang="en-US" sz="1800" b="0" dirty="0"/>
              <a:t> </a:t>
            </a:r>
            <a:r>
              <a:rPr lang="en-US" sz="1800" b="0" dirty="0"/>
              <a:t>sensitivity gain.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FE82307-24C2-4AD6-9116-B6BDFDA8F5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524" y="1457571"/>
            <a:ext cx="7380952" cy="394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608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altLang="zh-CN" dirty="0"/>
              <a:t>Highway 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3125" y="5608636"/>
            <a:ext cx="8001000" cy="76517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~3dB sensitivity improvement for BPSK-DCM + 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BPSK + ER also sees some sensitivity gain.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CC36136-5A52-4756-93F4-6D8819BE12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333" y="1457571"/>
            <a:ext cx="7333333" cy="394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490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altLang="zh-CN" dirty="0"/>
              <a:t>Urban Crossing </a:t>
            </a:r>
            <a:r>
              <a:rPr lang="en-US" altLang="zh-CN" dirty="0" err="1"/>
              <a:t>NLos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3125" y="5608636"/>
            <a:ext cx="8001000" cy="76517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&gt;3dB sensitivity improvement for BPSK-DCM + 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BPSK + ER also sees some sensitivity gain.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1B117D9-E1D3-4C88-81DE-EF8707B117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619" y="1457571"/>
            <a:ext cx="7304762" cy="394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616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70408</TotalTime>
  <Words>1143</Words>
  <Application>Microsoft Office PowerPoint</Application>
  <PresentationFormat>On-screen Show (4:3)</PresentationFormat>
  <Paragraphs>213</Paragraphs>
  <Slides>24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 Unicode MS</vt:lpstr>
      <vt:lpstr>MS Gothic</vt:lpstr>
      <vt:lpstr>Arial</vt:lpstr>
      <vt:lpstr>Times New Roman</vt:lpstr>
      <vt:lpstr>Office Theme</vt:lpstr>
      <vt:lpstr>Document</vt:lpstr>
      <vt:lpstr>NGV Frame Format Discussions</vt:lpstr>
      <vt:lpstr>Introduction</vt:lpstr>
      <vt:lpstr>Extended Range Mode</vt:lpstr>
      <vt:lpstr>NGV ER Mode</vt:lpstr>
      <vt:lpstr>Simulation Settings</vt:lpstr>
      <vt:lpstr>Rural LOS</vt:lpstr>
      <vt:lpstr>Urban Approaching Los</vt:lpstr>
      <vt:lpstr>Highway Los</vt:lpstr>
      <vt:lpstr>Urban Crossing NLos</vt:lpstr>
      <vt:lpstr>Highway NLos</vt:lpstr>
      <vt:lpstr>Result Discussions</vt:lpstr>
      <vt:lpstr>Unified 11bd Frame Format</vt:lpstr>
      <vt:lpstr>Summary</vt:lpstr>
      <vt:lpstr>Reference</vt:lpstr>
      <vt:lpstr>Straw Poll 1</vt:lpstr>
      <vt:lpstr>Straw Poll 2</vt:lpstr>
      <vt:lpstr>Straw Poll 3</vt:lpstr>
      <vt:lpstr>Straw Poll 4</vt:lpstr>
      <vt:lpstr>Appendix</vt:lpstr>
      <vt:lpstr>Rural LOS</vt:lpstr>
      <vt:lpstr>Urban Approaching LOS</vt:lpstr>
      <vt:lpstr>Urban Crossing NLos</vt:lpstr>
      <vt:lpstr>Highway LOS</vt:lpstr>
      <vt:lpstr>Highway NLos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Rui Cao</cp:lastModifiedBy>
  <cp:revision>1274</cp:revision>
  <cp:lastPrinted>1601-01-01T00:00:00Z</cp:lastPrinted>
  <dcterms:created xsi:type="dcterms:W3CDTF">2015-10-31T00:33:08Z</dcterms:created>
  <dcterms:modified xsi:type="dcterms:W3CDTF">2019-07-17T06:57:46Z</dcterms:modified>
</cp:coreProperties>
</file>