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937" r:id="rId3"/>
    <p:sldId id="938" r:id="rId4"/>
    <p:sldId id="939" r:id="rId5"/>
    <p:sldId id="940" r:id="rId6"/>
    <p:sldId id="941" r:id="rId7"/>
    <p:sldId id="942" r:id="rId8"/>
    <p:sldId id="953" r:id="rId9"/>
    <p:sldId id="943" r:id="rId10"/>
    <p:sldId id="944" r:id="rId11"/>
    <p:sldId id="945" r:id="rId12"/>
    <p:sldId id="946" r:id="rId13"/>
    <p:sldId id="950" r:id="rId14"/>
    <p:sldId id="951" r:id="rId15"/>
    <p:sldId id="952" r:id="rId16"/>
    <p:sldId id="936" r:id="rId1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5034" autoAdjust="0"/>
  </p:normalViewPr>
  <p:slideViewPr>
    <p:cSldViewPr>
      <p:cViewPr varScale="1">
        <p:scale>
          <a:sx n="92" d="100"/>
          <a:sy n="92" d="100"/>
        </p:scale>
        <p:origin x="139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802.11-19/1066r2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Tone Plan Discussion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2019-07-15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261760"/>
              </p:ext>
            </p:extLst>
          </p:nvPr>
        </p:nvGraphicFramePr>
        <p:xfrm>
          <a:off x="762000" y="2895599"/>
          <a:ext cx="7620000" cy="251460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576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jinmin1230.kim@lge.com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TGbe</a:t>
            </a:r>
            <a:r>
              <a:rPr lang="en-US" altLang="ko-KR" dirty="0"/>
              <a:t> SFD?</a:t>
            </a:r>
          </a:p>
          <a:p>
            <a:pPr lvl="1"/>
            <a:r>
              <a:rPr lang="en-GB" altLang="ko-KR" dirty="0"/>
              <a:t>11be supports 240 MHz and 160+80 </a:t>
            </a:r>
            <a:r>
              <a:rPr lang="en-GB" altLang="ko-KR" dirty="0" smtClean="0"/>
              <a:t>MHz </a:t>
            </a:r>
            <a:r>
              <a:rPr lang="en-US" altLang="ko-KR" dirty="0" smtClean="0"/>
              <a:t>transmission</a:t>
            </a:r>
            <a:endParaRPr lang="en-GB" altLang="ko-KR" dirty="0" smtClean="0"/>
          </a:p>
          <a:p>
            <a:pPr lvl="2"/>
            <a:r>
              <a:rPr lang="en-GB" altLang="ko-KR" dirty="0" smtClean="0"/>
              <a:t>Whether 240 / 160+80 MHz </a:t>
            </a:r>
            <a:r>
              <a:rPr lang="en-US" altLang="ko-KR" dirty="0" smtClean="0"/>
              <a:t>is</a:t>
            </a:r>
            <a:r>
              <a:rPr lang="ko-KR" altLang="en-US" smtClean="0"/>
              <a:t> </a:t>
            </a:r>
            <a:r>
              <a:rPr lang="en-US" altLang="ko-KR" dirty="0" smtClean="0"/>
              <a:t>formed by 80MHz channel </a:t>
            </a:r>
            <a:r>
              <a:rPr lang="en-GB" altLang="ko-KR" dirty="0" smtClean="0"/>
              <a:t>puncturing of 320 / 160+160 MHz is TBD</a:t>
            </a:r>
          </a:p>
          <a:p>
            <a:pPr lvl="1"/>
            <a:endParaRPr lang="en-GB" altLang="ko-KR" dirty="0"/>
          </a:p>
          <a:p>
            <a:pPr lvl="2"/>
            <a:endParaRPr lang="en-GB" altLang="ko-KR" dirty="0" smtClean="0"/>
          </a:p>
          <a:p>
            <a:endParaRPr lang="en-US" altLang="ko-KR" dirty="0"/>
          </a:p>
          <a:p>
            <a:r>
              <a:rPr lang="en-US" altLang="ko-KR" dirty="0"/>
              <a:t>Y/N/A : </a:t>
            </a:r>
            <a:r>
              <a:rPr lang="en-US" altLang="ko-KR" dirty="0" smtClean="0"/>
              <a:t>25/0/10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54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TGbe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 smtClean="0"/>
              <a:t>For the OFDMA tone plan in 320MHz and 160+160MHz, 11ax 80MHz tone plan is duplicated four times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Y/N/A </a:t>
            </a:r>
            <a:r>
              <a:rPr lang="en-US" altLang="ko-KR" dirty="0"/>
              <a:t>: //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72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TGbe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 smtClean="0"/>
              <a:t>For the OFDMA tone plan in 240MHz and 160+80MHz, 11ax 80MHz tone plan is duplicated three times</a:t>
            </a:r>
          </a:p>
          <a:p>
            <a:endParaRPr lang="en-US" altLang="ko-KR" dirty="0"/>
          </a:p>
          <a:p>
            <a:r>
              <a:rPr lang="en-US" altLang="ko-KR" dirty="0"/>
              <a:t>Y/N/A : //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96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TGbe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 smtClean="0"/>
              <a:t>TBD-tone RU is used for the SU PPDU transmission in contiguous 320MHz BW</a:t>
            </a:r>
          </a:p>
          <a:p>
            <a:pPr lvl="1"/>
            <a:r>
              <a:rPr lang="en-US" altLang="ko-KR" dirty="0" smtClean="0"/>
              <a:t>Note: This RU is not constructed from duplicating the 11ax 80MHz tone plan four times</a:t>
            </a:r>
          </a:p>
          <a:p>
            <a:endParaRPr lang="en-US" altLang="ko-KR" dirty="0"/>
          </a:p>
          <a:p>
            <a:r>
              <a:rPr lang="en-US" altLang="ko-KR" dirty="0"/>
              <a:t>Y/N/A : //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61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#6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TGbe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 smtClean="0"/>
              <a:t>TBD-tone RU is used for the </a:t>
            </a:r>
            <a:r>
              <a:rPr lang="en-US" altLang="ko-KR" dirty="0"/>
              <a:t>SU PPDU transmission in </a:t>
            </a:r>
            <a:r>
              <a:rPr lang="en-US" altLang="ko-KR" dirty="0" smtClean="0"/>
              <a:t>contiguous 240MHz BW</a:t>
            </a:r>
          </a:p>
          <a:p>
            <a:pPr lvl="1"/>
            <a:r>
              <a:rPr lang="en-US" altLang="ko-KR" dirty="0" smtClean="0"/>
              <a:t>Note: This RU is not constructed from duplicating the 11ax 80MHz tone plan three times</a:t>
            </a:r>
          </a:p>
          <a:p>
            <a:endParaRPr lang="en-US" altLang="ko-KR" dirty="0"/>
          </a:p>
          <a:p>
            <a:r>
              <a:rPr lang="en-US" altLang="ko-KR" dirty="0"/>
              <a:t>Y/N/A : //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57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#7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TGbe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 smtClean="0"/>
              <a:t>TBD-tone RU is used for the </a:t>
            </a:r>
            <a:r>
              <a:rPr lang="en-US" altLang="ko-KR" dirty="0"/>
              <a:t>SU PPDU transmission in </a:t>
            </a:r>
            <a:r>
              <a:rPr lang="en-US" altLang="ko-KR" dirty="0" smtClean="0"/>
              <a:t>contiguous 160MHz BW</a:t>
            </a:r>
          </a:p>
          <a:p>
            <a:pPr lvl="1"/>
            <a:r>
              <a:rPr lang="en-US" altLang="ko-KR" dirty="0" smtClean="0"/>
              <a:t>Note: This RU is not constructed from duplicating the 11ax 80MHz tone plan twice</a:t>
            </a:r>
          </a:p>
          <a:p>
            <a:endParaRPr lang="en-US" altLang="ko-KR" dirty="0"/>
          </a:p>
          <a:p>
            <a:r>
              <a:rPr lang="en-US" altLang="ko-KR" dirty="0"/>
              <a:t>Y/N/A : //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59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[1] 802.11-19/0778r0 </a:t>
            </a:r>
            <a:r>
              <a:rPr lang="en-US" altLang="ko-KR" dirty="0">
                <a:ea typeface="굴림" panose="020B0600000101010101" pitchFamily="50" charset="-127"/>
              </a:rPr>
              <a:t>Consideration on 320MHz </a:t>
            </a:r>
            <a:r>
              <a:rPr lang="en-US" altLang="ko-KR" dirty="0" smtClean="0">
                <a:ea typeface="굴림" panose="020B0600000101010101" pitchFamily="50" charset="-127"/>
              </a:rPr>
              <a:t>Bandwidth and </a:t>
            </a:r>
            <a:r>
              <a:rPr lang="en-US" altLang="ko-KR" dirty="0">
                <a:ea typeface="굴림" panose="020B0600000101010101" pitchFamily="50" charset="-127"/>
              </a:rPr>
              <a:t>16 Spatial Streams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dirty="0" smtClean="0"/>
              <a:t>[2] 802.11-19/0797r0 320MHz Channelization and Tone Plan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61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[1], three options for a 320MHz BW tone plan design were discussed</a:t>
            </a:r>
          </a:p>
          <a:p>
            <a:pPr lvl="1"/>
            <a:r>
              <a:rPr lang="en-US" altLang="ko-KR" sz="1800" dirty="0"/>
              <a:t>Option 1 : Reuse the 11ax 80MHz tone plan four times</a:t>
            </a:r>
          </a:p>
          <a:p>
            <a:pPr lvl="1"/>
            <a:r>
              <a:rPr lang="en-US" altLang="ko-KR" sz="1800" dirty="0"/>
              <a:t>Option 2 : Design a new 160MHz tone plan and repeat it twice</a:t>
            </a:r>
          </a:p>
          <a:p>
            <a:pPr lvl="1"/>
            <a:r>
              <a:rPr lang="en-US" altLang="ko-KR" sz="1800" dirty="0"/>
              <a:t>Option 3 : Design a new 320MHz tone </a:t>
            </a:r>
            <a:r>
              <a:rPr lang="en-US" altLang="ko-KR" sz="1800" dirty="0" smtClean="0"/>
              <a:t>plan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In [2], new BW modes and their tone plan were proposed</a:t>
            </a:r>
          </a:p>
          <a:p>
            <a:pPr lvl="1"/>
            <a:r>
              <a:rPr lang="en-US" altLang="ko-KR" sz="1800" dirty="0" smtClean="0"/>
              <a:t>New BW modes: 320MHz, 160+160MHz</a:t>
            </a:r>
          </a:p>
          <a:p>
            <a:pPr lvl="1"/>
            <a:r>
              <a:rPr lang="en-US" altLang="ko-KR" sz="1800" dirty="0" smtClean="0"/>
              <a:t>Tone plan: Use HE160 in each PHY 160MHz </a:t>
            </a:r>
            <a:r>
              <a:rPr lang="en-US" altLang="ko-KR" sz="1800" dirty="0" err="1" smtClean="0"/>
              <a:t>subband</a:t>
            </a:r>
            <a:endParaRPr lang="en-US" altLang="ko-KR" sz="18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this presentation, we further discuss new BW modes and tone plan designs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6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New BW modes</a:t>
            </a:r>
          </a:p>
          <a:p>
            <a:pPr lvl="1"/>
            <a:r>
              <a:rPr lang="en-US" altLang="ko-KR" sz="1800" dirty="0" smtClean="0"/>
              <a:t>320MHz, 160+160MHz</a:t>
            </a:r>
          </a:p>
          <a:p>
            <a:pPr lvl="1"/>
            <a:r>
              <a:rPr lang="en-US" altLang="ko-KR" sz="1800" dirty="0" smtClean="0"/>
              <a:t>240MHz, 160+80MHz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Tone plan designs</a:t>
            </a:r>
          </a:p>
          <a:p>
            <a:pPr lvl="1"/>
            <a:r>
              <a:rPr lang="en-US" altLang="ko-KR" sz="1800" dirty="0" smtClean="0"/>
              <a:t>Repeat the 11ax 80MHz tone plan for OFDMA tone plans in all new BW modes</a:t>
            </a:r>
          </a:p>
          <a:p>
            <a:pPr lvl="1"/>
            <a:r>
              <a:rPr lang="en-US" altLang="ko-KR" sz="1800" dirty="0" smtClean="0"/>
              <a:t>Define a new RU for SU (or MU MIMO using entire BW) tone plans in contiguous 240MHz, 320MHz and even in contiguous 160MHz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76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New BW Modes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Two types of larger BW modes have many benefits</a:t>
            </a:r>
          </a:p>
          <a:p>
            <a:pPr lvl="1"/>
            <a:r>
              <a:rPr lang="en-US" altLang="ko-KR" sz="1600" dirty="0"/>
              <a:t>Larger BW modes can increase the peak throughput and improve the transmit range at high PHY rates [1][2</a:t>
            </a:r>
            <a:r>
              <a:rPr lang="en-US" altLang="ko-KR" sz="1600" dirty="0" smtClean="0"/>
              <a:t>]</a:t>
            </a:r>
          </a:p>
          <a:p>
            <a:pPr lvl="1"/>
            <a:r>
              <a:rPr lang="en-US" altLang="ko-KR" sz="1600" dirty="0" smtClean="0"/>
              <a:t>Utilizing two larger BW modes (240MHz, 320MHz) </a:t>
            </a:r>
            <a:r>
              <a:rPr lang="en-US" altLang="ko-KR" sz="1600" dirty="0"/>
              <a:t>in</a:t>
            </a:r>
            <a:r>
              <a:rPr lang="ko-KR" altLang="en-US" sz="1600"/>
              <a:t> </a:t>
            </a:r>
            <a:r>
              <a:rPr lang="en-US" altLang="ko-KR" sz="1600" dirty="0" smtClean="0"/>
              <a:t>both SU </a:t>
            </a:r>
            <a:r>
              <a:rPr lang="en-US" altLang="ko-KR" sz="1600" dirty="0"/>
              <a:t>and MU transmissions can </a:t>
            </a:r>
            <a:r>
              <a:rPr lang="en-US" altLang="ko-KR" sz="1600" dirty="0" smtClean="0"/>
              <a:t>provide better throughput (maximum 12% gain) and efficiency compared </a:t>
            </a:r>
            <a:r>
              <a:rPr lang="en-US" altLang="ko-KR" sz="1600" dirty="0"/>
              <a:t>to using only </a:t>
            </a:r>
            <a:r>
              <a:rPr lang="en-US" altLang="ko-KR" sz="1600" dirty="0" smtClean="0"/>
              <a:t>the 320MHz mode [1]</a:t>
            </a:r>
          </a:p>
          <a:p>
            <a:pPr lvl="1"/>
            <a:r>
              <a:rPr lang="en-US" altLang="ko-KR" sz="1600" dirty="0" smtClean="0"/>
              <a:t>Considering incumbents in 6GHz, </a:t>
            </a:r>
            <a:r>
              <a:rPr lang="en-US" altLang="ko-KR" sz="1600" dirty="0"/>
              <a:t>available channels may be </a:t>
            </a:r>
            <a:r>
              <a:rPr lang="en-US" altLang="ko-KR" sz="1600" dirty="0" smtClean="0"/>
              <a:t>restricted, </a:t>
            </a:r>
            <a:r>
              <a:rPr lang="en-US" altLang="ko-KR" sz="1600" dirty="0"/>
              <a:t>and thus, </a:t>
            </a:r>
            <a:r>
              <a:rPr lang="en-US" altLang="ko-KR" sz="1600" dirty="0" smtClean="0"/>
              <a:t>adopting various BW modes may </a:t>
            </a:r>
            <a:r>
              <a:rPr lang="en-US" altLang="ko-KR" sz="1600" dirty="0"/>
              <a:t>be more </a:t>
            </a:r>
            <a:r>
              <a:rPr lang="en-US" altLang="ko-KR" sz="1600" dirty="0" smtClean="0"/>
              <a:t>beneficial to channel availability</a:t>
            </a:r>
          </a:p>
          <a:p>
            <a:pPr lvl="1"/>
            <a:r>
              <a:rPr lang="en-US" altLang="ko-KR" sz="1600" dirty="0" smtClean="0"/>
              <a:t>Adopting two larger BW modes can give vendors a chance to consider various implementation choices</a:t>
            </a:r>
          </a:p>
          <a:p>
            <a:pPr lvl="2"/>
            <a:r>
              <a:rPr lang="en-US" altLang="ko-KR" sz="1400" dirty="0" smtClean="0"/>
              <a:t>For example, 240MHz / 320MHz / both BWs capable devices can be considered for better throughput than 11ax</a:t>
            </a:r>
          </a:p>
          <a:p>
            <a:r>
              <a:rPr lang="en-US" altLang="ko-KR" sz="1800" dirty="0" smtClean="0"/>
              <a:t>Non-contiguous BW modes can enhance efficiency</a:t>
            </a:r>
          </a:p>
          <a:p>
            <a:pPr lvl="1"/>
            <a:r>
              <a:rPr lang="en-US" altLang="ko-KR" sz="1600" dirty="0" smtClean="0"/>
              <a:t>Other non-contiguous BW modes (e.g., 80+80+80+80MHz) may not be preferable from a hardware viewpoint</a:t>
            </a:r>
          </a:p>
          <a:p>
            <a:pPr lvl="1"/>
            <a:r>
              <a:rPr lang="en-US" altLang="ko-KR" sz="1600" dirty="0" smtClean="0"/>
              <a:t>For</a:t>
            </a:r>
            <a:r>
              <a:rPr lang="ko-KR" altLang="en-US" sz="1600" smtClean="0"/>
              <a:t> </a:t>
            </a:r>
            <a:r>
              <a:rPr lang="en-US" altLang="ko-KR" sz="1600" dirty="0" smtClean="0"/>
              <a:t>further</a:t>
            </a:r>
            <a:r>
              <a:rPr lang="ko-KR" altLang="en-US" sz="1600" smtClean="0"/>
              <a:t> </a:t>
            </a:r>
            <a:r>
              <a:rPr lang="en-US" altLang="ko-KR" sz="1600" dirty="0" smtClean="0"/>
              <a:t>efficiency, preamble puncturing can be utilized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62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Tone Plan Designs (1/3)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Basically, we propose to repeat the 11ax 80MHz tone plan to build up OFDMA tone plans in all new contiguous / non-contiguous BW modes</a:t>
            </a:r>
          </a:p>
          <a:p>
            <a:pPr lvl="1"/>
            <a:r>
              <a:rPr lang="en-US" altLang="ko-KR" sz="1800" dirty="0" smtClean="0"/>
              <a:t>It guarantees that all 80MHz segments have the same tone plan which results in a simple hardware implementation regardless of the BW modes</a:t>
            </a:r>
          </a:p>
          <a:p>
            <a:pPr lvl="1"/>
            <a:r>
              <a:rPr lang="en-US" altLang="ko-KR" sz="1800" dirty="0" smtClean="0"/>
              <a:t>It can also give a chance to transmit data to HE and EHT STAs simultaneously in larger BWs which results in an efficiency and throughput enhancement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3924300"/>
            <a:ext cx="3200400" cy="231286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72100" y="6198414"/>
            <a:ext cx="16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11ax 80MHz tone plan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362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Tone Plan Designs </a:t>
            </a:r>
            <a:r>
              <a:rPr lang="en-US" altLang="ko-KR" dirty="0" smtClean="0"/>
              <a:t>(2/3)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SU (or MU MIMO using whole BW) tone plans in the contiguous BW modes, we propose to define new RUs, for example as shown in the next slide</a:t>
            </a:r>
          </a:p>
          <a:p>
            <a:pPr lvl="1"/>
            <a:r>
              <a:rPr lang="en-US" altLang="ko-KR" sz="1800" dirty="0" smtClean="0"/>
              <a:t>Only EHT STAs can be assigned to 240/320MHz SU or MU MIMO transmission, and thus, we can use new RUs for them</a:t>
            </a:r>
          </a:p>
          <a:p>
            <a:pPr lvl="1"/>
            <a:r>
              <a:rPr lang="en-US" altLang="ko-KR" sz="1800" dirty="0" smtClean="0"/>
              <a:t>By using new RUs, throughput and efficiency can be further enhanced</a:t>
            </a:r>
          </a:p>
          <a:p>
            <a:pPr lvl="2"/>
            <a:r>
              <a:rPr lang="en-US" altLang="ko-KR" sz="1600" dirty="0" smtClean="0"/>
              <a:t>Assuming </a:t>
            </a:r>
            <a:r>
              <a:rPr lang="en-US" altLang="ko-KR" sz="1600" dirty="0"/>
              <a:t>16 SS transmission in 320MHz, </a:t>
            </a:r>
            <a:r>
              <a:rPr lang="en-US" altLang="ko-KR" sz="1600" dirty="0" smtClean="0"/>
              <a:t>a </a:t>
            </a:r>
            <a:r>
              <a:rPr lang="en-US" altLang="ko-KR" sz="1600" dirty="0"/>
              <a:t>new </a:t>
            </a:r>
            <a:r>
              <a:rPr lang="en-US" altLang="ko-KR" sz="1600" dirty="0" smtClean="0"/>
              <a:t>RU can </a:t>
            </a:r>
            <a:r>
              <a:rPr lang="en-US" altLang="ko-KR" sz="1600" dirty="0"/>
              <a:t>roughly </a:t>
            </a:r>
            <a:r>
              <a:rPr lang="en-US" altLang="ko-KR" sz="1600" dirty="0" smtClean="0"/>
              <a:t>achieve an additional 1Gbps* increase in peak rate </a:t>
            </a:r>
            <a:r>
              <a:rPr lang="en-US" altLang="ko-KR" sz="1600" dirty="0"/>
              <a:t>compared to </a:t>
            </a:r>
            <a:r>
              <a:rPr lang="en-US" altLang="ko-KR" sz="1600" dirty="0" smtClean="0"/>
              <a:t>4x996-tone RU</a:t>
            </a:r>
          </a:p>
          <a:p>
            <a:pPr lvl="2"/>
            <a:endParaRPr lang="en-US" altLang="ko-KR" sz="1600" dirty="0">
              <a:sym typeface="Wingdings" panose="05000000000000000000" pitchFamily="2" charset="2"/>
            </a:endParaRPr>
          </a:p>
          <a:p>
            <a:pPr lvl="2"/>
            <a:endParaRPr lang="en-US" altLang="ko-KR" sz="1600" dirty="0" smtClean="0">
              <a:sym typeface="Wingdings" panose="05000000000000000000" pitchFamily="2" charset="2"/>
            </a:endParaRPr>
          </a:p>
          <a:p>
            <a:pPr lvl="1"/>
            <a:r>
              <a:rPr lang="en-US" altLang="ko-KR" sz="1800" dirty="0" smtClean="0">
                <a:sym typeface="Wingdings" panose="05000000000000000000" pitchFamily="2" charset="2"/>
              </a:rPr>
              <a:t>We can also benefit from new RUs in the future extension</a:t>
            </a:r>
          </a:p>
          <a:p>
            <a:pPr lvl="2"/>
            <a:r>
              <a:rPr lang="en-US" altLang="ko-KR" sz="1600" dirty="0" smtClean="0">
                <a:sym typeface="Wingdings" panose="05000000000000000000" pitchFamily="2" charset="2"/>
              </a:rPr>
              <a:t>In a much </a:t>
            </a:r>
            <a:r>
              <a:rPr lang="en-US" altLang="ko-KR" sz="1600" dirty="0">
                <a:sym typeface="Wingdings" panose="05000000000000000000" pitchFamily="2" charset="2"/>
              </a:rPr>
              <a:t>wider </a:t>
            </a:r>
            <a:r>
              <a:rPr lang="en-US" altLang="ko-KR" sz="1600" dirty="0" smtClean="0">
                <a:sym typeface="Wingdings" panose="05000000000000000000" pitchFamily="2" charset="2"/>
              </a:rPr>
              <a:t>BW (&gt; 320MHz), repeating 996-tone RU leads to too many null tones which can result in a throughput degradation</a:t>
            </a:r>
          </a:p>
          <a:p>
            <a:pPr lvl="2"/>
            <a:r>
              <a:rPr lang="en-US" altLang="ko-KR" sz="1600" dirty="0" smtClean="0">
                <a:sym typeface="Wingdings" panose="05000000000000000000" pitchFamily="2" charset="2"/>
              </a:rPr>
              <a:t>Whereas by </a:t>
            </a:r>
            <a:r>
              <a:rPr lang="en-US" altLang="ko-KR" sz="1600" dirty="0">
                <a:sym typeface="Wingdings" panose="05000000000000000000" pitchFamily="2" charset="2"/>
              </a:rPr>
              <a:t>using </a:t>
            </a:r>
            <a:r>
              <a:rPr lang="en-US" altLang="ko-KR" sz="1600" dirty="0" smtClean="0">
                <a:sym typeface="Wingdings" panose="05000000000000000000" pitchFamily="2" charset="2"/>
              </a:rPr>
              <a:t>these new RUs as </a:t>
            </a:r>
            <a:r>
              <a:rPr lang="en-US" altLang="ko-KR" sz="1600" dirty="0">
                <a:sym typeface="Wingdings" panose="05000000000000000000" pitchFamily="2" charset="2"/>
              </a:rPr>
              <a:t>one of the </a:t>
            </a:r>
            <a:r>
              <a:rPr lang="en-US" altLang="ko-KR" sz="1600" dirty="0" smtClean="0">
                <a:sym typeface="Wingdings" panose="05000000000000000000" pitchFamily="2" charset="2"/>
              </a:rPr>
              <a:t>RUs in the future, more efficient OFDMA tone </a:t>
            </a:r>
            <a:r>
              <a:rPr lang="en-US" altLang="ko-KR" sz="1600" dirty="0">
                <a:sym typeface="Wingdings" panose="05000000000000000000" pitchFamily="2" charset="2"/>
              </a:rPr>
              <a:t>plans can be </a:t>
            </a:r>
            <a:r>
              <a:rPr lang="en-US" altLang="ko-KR" sz="1600" dirty="0" smtClean="0">
                <a:sym typeface="Wingdings" panose="05000000000000000000" pitchFamily="2" charset="2"/>
              </a:rPr>
              <a:t>expected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grpSp>
        <p:nvGrpSpPr>
          <p:cNvPr id="67" name="그룹 66"/>
          <p:cNvGrpSpPr/>
          <p:nvPr/>
        </p:nvGrpSpPr>
        <p:grpSpPr>
          <a:xfrm>
            <a:off x="1278112" y="4114800"/>
            <a:ext cx="6747165" cy="691251"/>
            <a:chOff x="1101435" y="4876800"/>
            <a:chExt cx="6747165" cy="691251"/>
          </a:xfrm>
        </p:grpSpPr>
        <p:grpSp>
          <p:nvGrpSpPr>
            <p:cNvPr id="71" name="그룹 70"/>
            <p:cNvGrpSpPr/>
            <p:nvPr/>
          </p:nvGrpSpPr>
          <p:grpSpPr>
            <a:xfrm>
              <a:off x="1421478" y="4876800"/>
              <a:ext cx="6020486" cy="691251"/>
              <a:chOff x="1421478" y="4876800"/>
              <a:chExt cx="6020486" cy="691251"/>
            </a:xfrm>
          </p:grpSpPr>
          <p:grpSp>
            <p:nvGrpSpPr>
              <p:cNvPr id="73" name="그룹 72"/>
              <p:cNvGrpSpPr/>
              <p:nvPr/>
            </p:nvGrpSpPr>
            <p:grpSpPr>
              <a:xfrm>
                <a:off x="1421478" y="4876800"/>
                <a:ext cx="5969922" cy="691251"/>
                <a:chOff x="1421478" y="4876800"/>
                <a:chExt cx="5969922" cy="691251"/>
              </a:xfrm>
            </p:grpSpPr>
            <p:grpSp>
              <p:nvGrpSpPr>
                <p:cNvPr id="75" name="그룹 74"/>
                <p:cNvGrpSpPr/>
                <p:nvPr/>
              </p:nvGrpSpPr>
              <p:grpSpPr>
                <a:xfrm>
                  <a:off x="1472996" y="4876800"/>
                  <a:ext cx="5918404" cy="691251"/>
                  <a:chOff x="1168196" y="4876800"/>
                  <a:chExt cx="5918404" cy="691251"/>
                </a:xfrm>
              </p:grpSpPr>
              <p:grpSp>
                <p:nvGrpSpPr>
                  <p:cNvPr id="77" name="그룹 76"/>
                  <p:cNvGrpSpPr/>
                  <p:nvPr/>
                </p:nvGrpSpPr>
                <p:grpSpPr>
                  <a:xfrm>
                    <a:off x="1168196" y="4876800"/>
                    <a:ext cx="2879586" cy="691251"/>
                    <a:chOff x="1168196" y="4876800"/>
                    <a:chExt cx="2879586" cy="691251"/>
                  </a:xfrm>
                </p:grpSpPr>
                <p:grpSp>
                  <p:nvGrpSpPr>
                    <p:cNvPr id="91" name="그룹 90"/>
                    <p:cNvGrpSpPr/>
                    <p:nvPr/>
                  </p:nvGrpSpPr>
                  <p:grpSpPr>
                    <a:xfrm>
                      <a:off x="1168196" y="4879662"/>
                      <a:ext cx="1364156" cy="659830"/>
                      <a:chOff x="1168196" y="4879662"/>
                      <a:chExt cx="1364156" cy="659830"/>
                    </a:xfrm>
                  </p:grpSpPr>
                  <p:sp>
                    <p:nvSpPr>
                      <p:cNvPr id="98" name="직사각형 97"/>
                      <p:cNvSpPr/>
                      <p:nvPr/>
                    </p:nvSpPr>
                    <p:spPr bwMode="auto">
                      <a:xfrm>
                        <a:off x="1168196" y="5105400"/>
                        <a:ext cx="660604" cy="224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100000">
                            <a:srgbClr val="FFC000"/>
                          </a:gs>
                        </a:gsLst>
                        <a:lin ang="5400000" scaled="1"/>
                      </a:gra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99" name="직사각형 98"/>
                      <p:cNvSpPr/>
                      <p:nvPr/>
                    </p:nvSpPr>
                    <p:spPr bwMode="auto">
                      <a:xfrm>
                        <a:off x="1871748" y="5105400"/>
                        <a:ext cx="660604" cy="224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100000">
                            <a:srgbClr val="FFC000"/>
                          </a:gs>
                        </a:gsLst>
                        <a:lin ang="5400000" scaled="1"/>
                      </a:gra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100" name="TextBox 99"/>
                      <p:cNvSpPr txBox="1"/>
                      <p:nvPr/>
                    </p:nvSpPr>
                    <p:spPr>
                      <a:xfrm>
                        <a:off x="1643148" y="4879662"/>
                        <a:ext cx="457200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ko-KR" dirty="0" smtClean="0"/>
                          <a:t>996</a:t>
                        </a:r>
                        <a:endParaRPr lang="ko-KR" altLang="en-US"/>
                      </a:p>
                    </p:txBody>
                  </p:sp>
                  <p:sp>
                    <p:nvSpPr>
                      <p:cNvPr id="101" name="TextBox 100"/>
                      <p:cNvSpPr txBox="1"/>
                      <p:nvPr/>
                    </p:nvSpPr>
                    <p:spPr>
                      <a:xfrm>
                        <a:off x="1584957" y="5262493"/>
                        <a:ext cx="566652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ko-KR" dirty="0" smtClean="0"/>
                          <a:t>5 null</a:t>
                        </a:r>
                        <a:endParaRPr lang="ko-KR" altLang="en-US"/>
                      </a:p>
                    </p:txBody>
                  </p:sp>
                </p:grpSp>
                <p:grpSp>
                  <p:nvGrpSpPr>
                    <p:cNvPr id="92" name="그룹 91"/>
                    <p:cNvGrpSpPr/>
                    <p:nvPr/>
                  </p:nvGrpSpPr>
                  <p:grpSpPr>
                    <a:xfrm>
                      <a:off x="2683626" y="4876800"/>
                      <a:ext cx="1364156" cy="659830"/>
                      <a:chOff x="1168196" y="4879662"/>
                      <a:chExt cx="1364156" cy="659830"/>
                    </a:xfrm>
                  </p:grpSpPr>
                  <p:sp>
                    <p:nvSpPr>
                      <p:cNvPr id="94" name="직사각형 93"/>
                      <p:cNvSpPr/>
                      <p:nvPr/>
                    </p:nvSpPr>
                    <p:spPr bwMode="auto">
                      <a:xfrm>
                        <a:off x="1168196" y="5105400"/>
                        <a:ext cx="660604" cy="224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100000">
                            <a:srgbClr val="FFC000"/>
                          </a:gs>
                        </a:gsLst>
                        <a:lin ang="5400000" scaled="1"/>
                      </a:gra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95" name="직사각형 94"/>
                      <p:cNvSpPr/>
                      <p:nvPr/>
                    </p:nvSpPr>
                    <p:spPr bwMode="auto">
                      <a:xfrm>
                        <a:off x="1871748" y="5105400"/>
                        <a:ext cx="660604" cy="224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100000">
                            <a:srgbClr val="FFC000"/>
                          </a:gs>
                        </a:gsLst>
                        <a:lin ang="5400000" scaled="1"/>
                      </a:gra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96" name="TextBox 95"/>
                      <p:cNvSpPr txBox="1"/>
                      <p:nvPr/>
                    </p:nvSpPr>
                    <p:spPr>
                      <a:xfrm>
                        <a:off x="1643148" y="4879662"/>
                        <a:ext cx="457200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ko-KR" dirty="0" smtClean="0"/>
                          <a:t>996</a:t>
                        </a:r>
                        <a:endParaRPr lang="ko-KR" altLang="en-US"/>
                      </a:p>
                    </p:txBody>
                  </p:sp>
                  <p:sp>
                    <p:nvSpPr>
                      <p:cNvPr id="97" name="TextBox 96"/>
                      <p:cNvSpPr txBox="1"/>
                      <p:nvPr/>
                    </p:nvSpPr>
                    <p:spPr>
                      <a:xfrm>
                        <a:off x="1584957" y="5262493"/>
                        <a:ext cx="566652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ko-KR" dirty="0" smtClean="0"/>
                          <a:t>5 null</a:t>
                        </a:r>
                        <a:endParaRPr lang="ko-KR" altLang="en-US"/>
                      </a:p>
                    </p:txBody>
                  </p:sp>
                </p:grpSp>
                <p:sp>
                  <p:nvSpPr>
                    <p:cNvPr id="93" name="TextBox 92"/>
                    <p:cNvSpPr txBox="1"/>
                    <p:nvPr/>
                  </p:nvSpPr>
                  <p:spPr>
                    <a:xfrm>
                      <a:off x="2328948" y="5291052"/>
                      <a:ext cx="688566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ko-KR" dirty="0" smtClean="0"/>
                        <a:t>23 null</a:t>
                      </a:r>
                      <a:endParaRPr lang="ko-KR" altLang="en-US"/>
                    </a:p>
                  </p:txBody>
                </p:sp>
              </p:grpSp>
              <p:grpSp>
                <p:nvGrpSpPr>
                  <p:cNvPr id="78" name="그룹 77"/>
                  <p:cNvGrpSpPr/>
                  <p:nvPr/>
                </p:nvGrpSpPr>
                <p:grpSpPr>
                  <a:xfrm>
                    <a:off x="4207014" y="4876800"/>
                    <a:ext cx="2879586" cy="691251"/>
                    <a:chOff x="1168196" y="4876800"/>
                    <a:chExt cx="2879586" cy="691251"/>
                  </a:xfrm>
                </p:grpSpPr>
                <p:grpSp>
                  <p:nvGrpSpPr>
                    <p:cNvPr id="80" name="그룹 79"/>
                    <p:cNvGrpSpPr/>
                    <p:nvPr/>
                  </p:nvGrpSpPr>
                  <p:grpSpPr>
                    <a:xfrm>
                      <a:off x="1168196" y="4879662"/>
                      <a:ext cx="1364156" cy="659830"/>
                      <a:chOff x="1168196" y="4879662"/>
                      <a:chExt cx="1364156" cy="659830"/>
                    </a:xfrm>
                  </p:grpSpPr>
                  <p:sp>
                    <p:nvSpPr>
                      <p:cNvPr id="87" name="직사각형 86"/>
                      <p:cNvSpPr/>
                      <p:nvPr/>
                    </p:nvSpPr>
                    <p:spPr bwMode="auto">
                      <a:xfrm>
                        <a:off x="1168196" y="5105400"/>
                        <a:ext cx="660604" cy="224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100000">
                            <a:srgbClr val="FFC000"/>
                          </a:gs>
                        </a:gsLst>
                        <a:lin ang="5400000" scaled="1"/>
                      </a:gra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88" name="직사각형 87"/>
                      <p:cNvSpPr/>
                      <p:nvPr/>
                    </p:nvSpPr>
                    <p:spPr bwMode="auto">
                      <a:xfrm>
                        <a:off x="1871748" y="5105400"/>
                        <a:ext cx="660604" cy="224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100000">
                            <a:srgbClr val="FFC000"/>
                          </a:gs>
                        </a:gsLst>
                        <a:lin ang="5400000" scaled="1"/>
                      </a:gra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89" name="TextBox 88"/>
                      <p:cNvSpPr txBox="1"/>
                      <p:nvPr/>
                    </p:nvSpPr>
                    <p:spPr>
                      <a:xfrm>
                        <a:off x="1643148" y="4879662"/>
                        <a:ext cx="457200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ko-KR" dirty="0" smtClean="0"/>
                          <a:t>996</a:t>
                        </a:r>
                        <a:endParaRPr lang="ko-KR" altLang="en-US"/>
                      </a:p>
                    </p:txBody>
                  </p:sp>
                  <p:sp>
                    <p:nvSpPr>
                      <p:cNvPr id="90" name="TextBox 89"/>
                      <p:cNvSpPr txBox="1"/>
                      <p:nvPr/>
                    </p:nvSpPr>
                    <p:spPr>
                      <a:xfrm>
                        <a:off x="1584957" y="5262493"/>
                        <a:ext cx="566652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ko-KR" dirty="0" smtClean="0"/>
                          <a:t>5 null</a:t>
                        </a:r>
                        <a:endParaRPr lang="ko-KR" altLang="en-US"/>
                      </a:p>
                    </p:txBody>
                  </p:sp>
                </p:grpSp>
                <p:grpSp>
                  <p:nvGrpSpPr>
                    <p:cNvPr id="81" name="그룹 80"/>
                    <p:cNvGrpSpPr/>
                    <p:nvPr/>
                  </p:nvGrpSpPr>
                  <p:grpSpPr>
                    <a:xfrm>
                      <a:off x="2683626" y="4876800"/>
                      <a:ext cx="1364156" cy="659830"/>
                      <a:chOff x="1168196" y="4879662"/>
                      <a:chExt cx="1364156" cy="659830"/>
                    </a:xfrm>
                  </p:grpSpPr>
                  <p:sp>
                    <p:nvSpPr>
                      <p:cNvPr id="83" name="직사각형 82"/>
                      <p:cNvSpPr/>
                      <p:nvPr/>
                    </p:nvSpPr>
                    <p:spPr bwMode="auto">
                      <a:xfrm>
                        <a:off x="1168196" y="5105400"/>
                        <a:ext cx="660604" cy="224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100000">
                            <a:srgbClr val="FFC000"/>
                          </a:gs>
                        </a:gsLst>
                        <a:lin ang="5400000" scaled="1"/>
                      </a:gra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84" name="직사각형 83"/>
                      <p:cNvSpPr/>
                      <p:nvPr/>
                    </p:nvSpPr>
                    <p:spPr bwMode="auto">
                      <a:xfrm>
                        <a:off x="1871748" y="5105400"/>
                        <a:ext cx="660604" cy="224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100000">
                            <a:srgbClr val="FFC000"/>
                          </a:gs>
                        </a:gsLst>
                        <a:lin ang="5400000" scaled="1"/>
                      </a:gra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85" name="TextBox 84"/>
                      <p:cNvSpPr txBox="1"/>
                      <p:nvPr/>
                    </p:nvSpPr>
                    <p:spPr>
                      <a:xfrm>
                        <a:off x="1643148" y="4879662"/>
                        <a:ext cx="457200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ko-KR" dirty="0" smtClean="0"/>
                          <a:t>996</a:t>
                        </a:r>
                        <a:endParaRPr lang="ko-KR" altLang="en-US"/>
                      </a:p>
                    </p:txBody>
                  </p:sp>
                  <p:sp>
                    <p:nvSpPr>
                      <p:cNvPr id="86" name="TextBox 85"/>
                      <p:cNvSpPr txBox="1"/>
                      <p:nvPr/>
                    </p:nvSpPr>
                    <p:spPr>
                      <a:xfrm>
                        <a:off x="1584957" y="5262493"/>
                        <a:ext cx="566652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ko-KR" dirty="0" smtClean="0"/>
                          <a:t>5 null</a:t>
                        </a:r>
                        <a:endParaRPr lang="ko-KR" altLang="en-US"/>
                      </a:p>
                    </p:txBody>
                  </p:sp>
                </p:grpSp>
                <p:sp>
                  <p:nvSpPr>
                    <p:cNvPr id="82" name="TextBox 81"/>
                    <p:cNvSpPr txBox="1"/>
                    <p:nvPr/>
                  </p:nvSpPr>
                  <p:spPr>
                    <a:xfrm>
                      <a:off x="2328948" y="5291052"/>
                      <a:ext cx="688566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ko-KR" dirty="0" smtClean="0"/>
                        <a:t>23 null</a:t>
                      </a:r>
                      <a:endParaRPr lang="ko-KR" altLang="en-US"/>
                    </a:p>
                  </p:txBody>
                </p:sp>
              </p:grpSp>
              <p:sp>
                <p:nvSpPr>
                  <p:cNvPr id="79" name="TextBox 78"/>
                  <p:cNvSpPr txBox="1"/>
                  <p:nvPr/>
                </p:nvSpPr>
                <p:spPr>
                  <a:xfrm>
                    <a:off x="3844378" y="5285601"/>
                    <a:ext cx="688566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dirty="0" smtClean="0"/>
                      <a:t>23 DC</a:t>
                    </a:r>
                    <a:endParaRPr lang="ko-KR" altLang="en-US"/>
                  </a:p>
                </p:txBody>
              </p:sp>
            </p:grpSp>
            <p:sp>
              <p:nvSpPr>
                <p:cNvPr id="76" name="직사각형 75"/>
                <p:cNvSpPr/>
                <p:nvPr/>
              </p:nvSpPr>
              <p:spPr bwMode="auto">
                <a:xfrm>
                  <a:off x="1421478" y="5105400"/>
                  <a:ext cx="45719" cy="226815"/>
                </a:xfrm>
                <a:prstGeom prst="rect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74" name="직사각형 73"/>
              <p:cNvSpPr/>
              <p:nvPr/>
            </p:nvSpPr>
            <p:spPr bwMode="auto">
              <a:xfrm>
                <a:off x="7396245" y="5100660"/>
                <a:ext cx="45719" cy="226815"/>
              </a:xfrm>
              <a:prstGeom prst="rect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69" name="TextBox 68"/>
            <p:cNvSpPr txBox="1"/>
            <p:nvPr/>
          </p:nvSpPr>
          <p:spPr>
            <a:xfrm>
              <a:off x="1101435" y="5235723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12 guard</a:t>
              </a:r>
              <a:endParaRPr lang="ko-KR" altLang="en-US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7086600" y="5244036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11 guard</a:t>
              </a:r>
              <a:endParaRPr lang="ko-KR" alt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685800" y="6183238"/>
            <a:ext cx="777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* Additional 1.294Gbps (3.37%) increase in peak rate when using 4068-tone RU with 16 pilots, MCS11, 0.8us GI and 16SS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38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Tone Plan Designs </a:t>
            </a:r>
            <a:r>
              <a:rPr lang="en-US" altLang="ko-KR" dirty="0" smtClean="0"/>
              <a:t>(3/3)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New RU examples for SU (or MU MIMO using whole BW) tone plans</a:t>
            </a:r>
          </a:p>
          <a:p>
            <a:pPr lvl="1"/>
            <a:r>
              <a:rPr lang="en-US" altLang="ko-KR" sz="1800" dirty="0" smtClean="0"/>
              <a:t>320MHz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240MHz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160MHz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marL="457200" lvl="1" indent="0">
              <a:buNone/>
            </a:pPr>
            <a:r>
              <a:rPr lang="en-US" altLang="ko-KR" sz="1800" dirty="0" smtClean="0">
                <a:sym typeface="Wingdings" panose="05000000000000000000" pitchFamily="2" charset="2"/>
              </a:rPr>
              <a:t> The number of DC tones (as well as guard tones) needs to be further studied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grpSp>
        <p:nvGrpSpPr>
          <p:cNvPr id="43" name="그룹 42"/>
          <p:cNvGrpSpPr/>
          <p:nvPr/>
        </p:nvGrpSpPr>
        <p:grpSpPr>
          <a:xfrm>
            <a:off x="1063914" y="2743728"/>
            <a:ext cx="7622597" cy="542568"/>
            <a:chOff x="1066800" y="2981682"/>
            <a:chExt cx="7622597" cy="542568"/>
          </a:xfrm>
        </p:grpSpPr>
        <p:grpSp>
          <p:nvGrpSpPr>
            <p:cNvPr id="17" name="그룹 16"/>
            <p:cNvGrpSpPr/>
            <p:nvPr/>
          </p:nvGrpSpPr>
          <p:grpSpPr>
            <a:xfrm>
              <a:off x="1295400" y="2981682"/>
              <a:ext cx="6908219" cy="523518"/>
              <a:chOff x="1295400" y="2895600"/>
              <a:chExt cx="6908219" cy="523518"/>
            </a:xfrm>
          </p:grpSpPr>
          <p:grpSp>
            <p:nvGrpSpPr>
              <p:cNvPr id="15" name="그룹 14"/>
              <p:cNvGrpSpPr/>
              <p:nvPr/>
            </p:nvGrpSpPr>
            <p:grpSpPr>
              <a:xfrm>
                <a:off x="1295400" y="2895600"/>
                <a:ext cx="6908219" cy="276999"/>
                <a:chOff x="1276696" y="3294472"/>
                <a:chExt cx="6908219" cy="276999"/>
              </a:xfrm>
            </p:grpSpPr>
            <p:sp>
              <p:nvSpPr>
                <p:cNvPr id="10" name="직사각형 9"/>
                <p:cNvSpPr/>
                <p:nvPr/>
              </p:nvSpPr>
              <p:spPr bwMode="auto">
                <a:xfrm>
                  <a:off x="1332459" y="3325845"/>
                  <a:ext cx="3369081" cy="228600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7030A0"/>
                    </a:gs>
                  </a:gsLst>
                  <a:lin ang="5400000" scaled="1"/>
                </a:gra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1" name="직사각형 10"/>
                <p:cNvSpPr/>
                <p:nvPr/>
              </p:nvSpPr>
              <p:spPr bwMode="auto">
                <a:xfrm>
                  <a:off x="8136081" y="3322182"/>
                  <a:ext cx="48834" cy="228334"/>
                </a:xfrm>
                <a:prstGeom prst="rect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2" name="직사각형 11"/>
                <p:cNvSpPr/>
                <p:nvPr/>
              </p:nvSpPr>
              <p:spPr bwMode="auto">
                <a:xfrm>
                  <a:off x="1276696" y="3323967"/>
                  <a:ext cx="45719" cy="226815"/>
                </a:xfrm>
                <a:prstGeom prst="rect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3" name="직사각형 12"/>
                <p:cNvSpPr/>
                <p:nvPr/>
              </p:nvSpPr>
              <p:spPr bwMode="auto">
                <a:xfrm>
                  <a:off x="4758687" y="3322182"/>
                  <a:ext cx="3369081" cy="228600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7030A0"/>
                    </a:gs>
                  </a:gsLst>
                  <a:lin ang="5400000" scaled="1"/>
                </a:gra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4211983" y="3294472"/>
                  <a:ext cx="1408113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4068 or 4066 or … </a:t>
                  </a:r>
                  <a:endParaRPr lang="ko-KR" altLang="en-US"/>
                </a:p>
              </p:txBody>
            </p:sp>
          </p:grpSp>
          <p:sp>
            <p:nvSpPr>
              <p:cNvPr id="16" name="TextBox 15"/>
              <p:cNvSpPr txBox="1"/>
              <p:nvPr/>
            </p:nvSpPr>
            <p:spPr>
              <a:xfrm>
                <a:off x="4235336" y="3142119"/>
                <a:ext cx="1447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DC: 5 or 7 or …</a:t>
                </a:r>
                <a:endParaRPr lang="ko-KR" altLang="en-US"/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>
              <a:off x="1066800" y="3247251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12 left guard</a:t>
              </a:r>
              <a:endParaRPr lang="ko-KR" altLang="en-US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622597" y="3237726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11 right guard</a:t>
              </a:r>
              <a:endParaRPr lang="ko-KR" altLang="en-US"/>
            </a:p>
          </p:txBody>
        </p:sp>
      </p:grpSp>
      <p:grpSp>
        <p:nvGrpSpPr>
          <p:cNvPr id="46" name="그룹 45"/>
          <p:cNvGrpSpPr/>
          <p:nvPr/>
        </p:nvGrpSpPr>
        <p:grpSpPr>
          <a:xfrm>
            <a:off x="911803" y="3733800"/>
            <a:ext cx="6194460" cy="542263"/>
            <a:chOff x="911803" y="4038600"/>
            <a:chExt cx="6194460" cy="542263"/>
          </a:xfrm>
        </p:grpSpPr>
        <p:grpSp>
          <p:nvGrpSpPr>
            <p:cNvPr id="27" name="그룹 26"/>
            <p:cNvGrpSpPr/>
            <p:nvPr/>
          </p:nvGrpSpPr>
          <p:grpSpPr>
            <a:xfrm>
              <a:off x="1322071" y="4038600"/>
              <a:ext cx="5235892" cy="523518"/>
              <a:chOff x="1322071" y="4225111"/>
              <a:chExt cx="5235892" cy="523518"/>
            </a:xfrm>
          </p:grpSpPr>
          <p:sp>
            <p:nvSpPr>
              <p:cNvPr id="26" name="직사각형 25"/>
              <p:cNvSpPr/>
              <p:nvPr/>
            </p:nvSpPr>
            <p:spPr bwMode="auto">
              <a:xfrm>
                <a:off x="3962400" y="4259576"/>
                <a:ext cx="2538847" cy="224937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rgbClr val="FF0000"/>
                  </a:gs>
                </a:gsLst>
                <a:lin ang="5400000" scaled="1"/>
              </a:gra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grpSp>
            <p:nvGrpSpPr>
              <p:cNvPr id="18" name="그룹 17"/>
              <p:cNvGrpSpPr/>
              <p:nvPr/>
            </p:nvGrpSpPr>
            <p:grpSpPr>
              <a:xfrm>
                <a:off x="1322071" y="4225111"/>
                <a:ext cx="5235892" cy="523518"/>
                <a:chOff x="1295400" y="2894707"/>
                <a:chExt cx="5235892" cy="523518"/>
              </a:xfrm>
            </p:grpSpPr>
            <p:grpSp>
              <p:nvGrpSpPr>
                <p:cNvPr id="19" name="그룹 18"/>
                <p:cNvGrpSpPr/>
                <p:nvPr/>
              </p:nvGrpSpPr>
              <p:grpSpPr>
                <a:xfrm>
                  <a:off x="1295400" y="2894707"/>
                  <a:ext cx="5235892" cy="276999"/>
                  <a:chOff x="1276696" y="3293579"/>
                  <a:chExt cx="5235892" cy="276999"/>
                </a:xfrm>
              </p:grpSpPr>
              <p:sp>
                <p:nvSpPr>
                  <p:cNvPr id="21" name="직사각형 20"/>
                  <p:cNvSpPr/>
                  <p:nvPr/>
                </p:nvSpPr>
                <p:spPr bwMode="auto">
                  <a:xfrm>
                    <a:off x="1332459" y="3325845"/>
                    <a:ext cx="2538847" cy="224937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FF0000"/>
                      </a:gs>
                    </a:gsLst>
                    <a:lin ang="5400000" scaled="1"/>
                  </a:gra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2" name="직사각형 21"/>
                  <p:cNvSpPr/>
                  <p:nvPr/>
                </p:nvSpPr>
                <p:spPr bwMode="auto">
                  <a:xfrm>
                    <a:off x="6466869" y="3327739"/>
                    <a:ext cx="45719" cy="223044"/>
                  </a:xfrm>
                  <a:prstGeom prst="rect">
                    <a:avLst/>
                  </a:prstGeom>
                  <a:solidFill>
                    <a:schemeClr val="tx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3" name="직사각형 22"/>
                  <p:cNvSpPr/>
                  <p:nvPr/>
                </p:nvSpPr>
                <p:spPr bwMode="auto">
                  <a:xfrm>
                    <a:off x="1276696" y="3323967"/>
                    <a:ext cx="45719" cy="226815"/>
                  </a:xfrm>
                  <a:prstGeom prst="rect">
                    <a:avLst/>
                  </a:prstGeom>
                  <a:solidFill>
                    <a:schemeClr val="tx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5" name="TextBox 24"/>
                  <p:cNvSpPr txBox="1"/>
                  <p:nvPr/>
                </p:nvSpPr>
                <p:spPr>
                  <a:xfrm>
                    <a:off x="3383625" y="3293579"/>
                    <a:ext cx="1408113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dirty="0" smtClean="0"/>
                      <a:t>3044 or 3042 or … </a:t>
                    </a:r>
                    <a:endParaRPr lang="ko-KR" altLang="en-US"/>
                  </a:p>
                </p:txBody>
              </p:sp>
            </p:grpSp>
            <p:sp>
              <p:nvSpPr>
                <p:cNvPr id="20" name="TextBox 19"/>
                <p:cNvSpPr txBox="1"/>
                <p:nvPr/>
              </p:nvSpPr>
              <p:spPr>
                <a:xfrm>
                  <a:off x="3460272" y="3141226"/>
                  <a:ext cx="1447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DC: 5 or 7 or …</a:t>
                  </a:r>
                  <a:endParaRPr lang="ko-KR" altLang="en-US"/>
                </a:p>
              </p:txBody>
            </p:sp>
          </p:grpSp>
        </p:grpSp>
        <p:sp>
          <p:nvSpPr>
            <p:cNvPr id="44" name="TextBox 43"/>
            <p:cNvSpPr txBox="1"/>
            <p:nvPr/>
          </p:nvSpPr>
          <p:spPr>
            <a:xfrm>
              <a:off x="911803" y="4303864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12 left guard</a:t>
              </a:r>
              <a:endParaRPr lang="ko-KR" alt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039463" y="4303864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11 right guard</a:t>
              </a:r>
              <a:endParaRPr lang="ko-KR" altLang="en-US"/>
            </a:p>
          </p:txBody>
        </p:sp>
      </p:grpSp>
      <p:grpSp>
        <p:nvGrpSpPr>
          <p:cNvPr id="49" name="그룹 48"/>
          <p:cNvGrpSpPr/>
          <p:nvPr/>
        </p:nvGrpSpPr>
        <p:grpSpPr>
          <a:xfrm>
            <a:off x="930853" y="4724400"/>
            <a:ext cx="4403147" cy="542925"/>
            <a:chOff x="930853" y="5181600"/>
            <a:chExt cx="4403147" cy="542925"/>
          </a:xfrm>
        </p:grpSpPr>
        <p:grpSp>
          <p:nvGrpSpPr>
            <p:cNvPr id="40" name="그룹 39"/>
            <p:cNvGrpSpPr/>
            <p:nvPr/>
          </p:nvGrpSpPr>
          <p:grpSpPr>
            <a:xfrm>
              <a:off x="1322071" y="5181600"/>
              <a:ext cx="3515042" cy="523518"/>
              <a:chOff x="1322071" y="5181600"/>
              <a:chExt cx="3515042" cy="523518"/>
            </a:xfrm>
          </p:grpSpPr>
          <p:sp>
            <p:nvSpPr>
              <p:cNvPr id="39" name="직사각형 38"/>
              <p:cNvSpPr/>
              <p:nvPr/>
            </p:nvSpPr>
            <p:spPr bwMode="auto">
              <a:xfrm>
                <a:off x="3102177" y="5210175"/>
                <a:ext cx="1669848" cy="224937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rgbClr val="00B050"/>
                  </a:gs>
                </a:gsLst>
                <a:lin ang="5400000" scaled="1"/>
              </a:gra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grpSp>
            <p:nvGrpSpPr>
              <p:cNvPr id="30" name="그룹 29"/>
              <p:cNvGrpSpPr/>
              <p:nvPr/>
            </p:nvGrpSpPr>
            <p:grpSpPr>
              <a:xfrm>
                <a:off x="1322071" y="5181600"/>
                <a:ext cx="3515042" cy="523518"/>
                <a:chOff x="1295400" y="2894707"/>
                <a:chExt cx="3515042" cy="523518"/>
              </a:xfrm>
            </p:grpSpPr>
            <p:grpSp>
              <p:nvGrpSpPr>
                <p:cNvPr id="31" name="그룹 30"/>
                <p:cNvGrpSpPr/>
                <p:nvPr/>
              </p:nvGrpSpPr>
              <p:grpSpPr>
                <a:xfrm>
                  <a:off x="1295400" y="2894707"/>
                  <a:ext cx="3515042" cy="276999"/>
                  <a:chOff x="1276696" y="3293579"/>
                  <a:chExt cx="3515042" cy="276999"/>
                </a:xfrm>
              </p:grpSpPr>
              <p:sp>
                <p:nvSpPr>
                  <p:cNvPr id="33" name="직사각형 32"/>
                  <p:cNvSpPr/>
                  <p:nvPr/>
                </p:nvSpPr>
                <p:spPr bwMode="auto">
                  <a:xfrm>
                    <a:off x="1332461" y="3325845"/>
                    <a:ext cx="1669848" cy="224937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00B050"/>
                      </a:gs>
                    </a:gsLst>
                    <a:lin ang="5400000" scaled="1"/>
                  </a:gra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4" name="직사각형 33"/>
                  <p:cNvSpPr/>
                  <p:nvPr/>
                </p:nvSpPr>
                <p:spPr bwMode="auto">
                  <a:xfrm>
                    <a:off x="4738081" y="3322182"/>
                    <a:ext cx="53657" cy="224909"/>
                  </a:xfrm>
                  <a:prstGeom prst="rect">
                    <a:avLst/>
                  </a:prstGeom>
                  <a:solidFill>
                    <a:schemeClr val="tx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5" name="직사각형 34"/>
                  <p:cNvSpPr/>
                  <p:nvPr/>
                </p:nvSpPr>
                <p:spPr bwMode="auto">
                  <a:xfrm>
                    <a:off x="1276696" y="3323967"/>
                    <a:ext cx="45719" cy="226815"/>
                  </a:xfrm>
                  <a:prstGeom prst="rect">
                    <a:avLst/>
                  </a:prstGeom>
                  <a:solidFill>
                    <a:schemeClr val="tx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6" name="TextBox 35"/>
                  <p:cNvSpPr txBox="1"/>
                  <p:nvPr/>
                </p:nvSpPr>
                <p:spPr>
                  <a:xfrm>
                    <a:off x="2516057" y="3293579"/>
                    <a:ext cx="1408113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dirty="0" smtClean="0"/>
                      <a:t>2020 or 2018 or … </a:t>
                    </a:r>
                    <a:endParaRPr lang="ko-KR" altLang="en-US"/>
                  </a:p>
                </p:txBody>
              </p:sp>
            </p:grpSp>
            <p:sp>
              <p:nvSpPr>
                <p:cNvPr id="32" name="TextBox 31"/>
                <p:cNvSpPr txBox="1"/>
                <p:nvPr/>
              </p:nvSpPr>
              <p:spPr>
                <a:xfrm>
                  <a:off x="2592704" y="3141226"/>
                  <a:ext cx="1447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DC: 5 or 7 or …</a:t>
                  </a:r>
                  <a:endParaRPr lang="ko-KR" altLang="en-US"/>
                </a:p>
              </p:txBody>
            </p:sp>
          </p:grpSp>
        </p:grpSp>
        <p:sp>
          <p:nvSpPr>
            <p:cNvPr id="47" name="TextBox 46"/>
            <p:cNvSpPr txBox="1"/>
            <p:nvPr/>
          </p:nvSpPr>
          <p:spPr>
            <a:xfrm>
              <a:off x="930853" y="5447526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12 left guard</a:t>
              </a:r>
              <a:endParaRPr lang="ko-KR" alt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267200" y="5438001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11 right guard</a:t>
              </a:r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86064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have proposed new BW modes and tone plan designs </a:t>
            </a:r>
          </a:p>
          <a:p>
            <a:pPr lvl="1"/>
            <a:r>
              <a:rPr lang="en-US" altLang="ko-KR" dirty="0"/>
              <a:t>New BW modes</a:t>
            </a:r>
          </a:p>
          <a:p>
            <a:pPr lvl="2"/>
            <a:r>
              <a:rPr lang="en-US" altLang="ko-KR" dirty="0"/>
              <a:t>320MHz, 160+160MHz</a:t>
            </a:r>
          </a:p>
          <a:p>
            <a:pPr lvl="2"/>
            <a:r>
              <a:rPr lang="en-US" altLang="ko-KR" dirty="0"/>
              <a:t>240MHz, 160+80MHz</a:t>
            </a:r>
          </a:p>
          <a:p>
            <a:pPr lvl="1"/>
            <a:r>
              <a:rPr lang="en-US" altLang="ko-KR" dirty="0" smtClean="0"/>
              <a:t>Tone </a:t>
            </a:r>
            <a:r>
              <a:rPr lang="en-US" altLang="ko-KR" dirty="0"/>
              <a:t>plan designs</a:t>
            </a:r>
          </a:p>
          <a:p>
            <a:pPr lvl="2"/>
            <a:r>
              <a:rPr lang="en-US" altLang="ko-KR" dirty="0"/>
              <a:t>Repeat the 11ax 80MHz tone plan for OFDMA tone </a:t>
            </a:r>
            <a:r>
              <a:rPr lang="en-US" altLang="ko-KR" dirty="0" smtClean="0"/>
              <a:t>plans</a:t>
            </a:r>
            <a:endParaRPr lang="en-US" altLang="ko-KR" dirty="0"/>
          </a:p>
          <a:p>
            <a:pPr lvl="2"/>
            <a:r>
              <a:rPr lang="en-US" altLang="ko-KR" dirty="0"/>
              <a:t>Define a new RU for SU (or MU MIMO using entire BW) tone plans in contiguous </a:t>
            </a:r>
            <a:r>
              <a:rPr lang="en-US" altLang="ko-KR" dirty="0" smtClean="0"/>
              <a:t>BW modes</a:t>
            </a:r>
            <a:endParaRPr lang="ko-KR" altLang="en-US" sz="160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08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TGbe</a:t>
            </a:r>
            <a:r>
              <a:rPr lang="en-US" altLang="ko-KR" dirty="0"/>
              <a:t> SFD?</a:t>
            </a:r>
          </a:p>
          <a:p>
            <a:pPr lvl="1"/>
            <a:r>
              <a:rPr lang="en-GB" altLang="ko-KR" dirty="0"/>
              <a:t>11be </a:t>
            </a:r>
            <a:r>
              <a:rPr lang="en-GB" altLang="ko-KR" dirty="0" smtClean="0"/>
              <a:t>supports 320 MHz </a:t>
            </a:r>
            <a:r>
              <a:rPr lang="en-GB" altLang="ko-KR" dirty="0"/>
              <a:t>and </a:t>
            </a:r>
            <a:r>
              <a:rPr lang="en-GB" altLang="ko-KR" dirty="0" smtClean="0"/>
              <a:t>160+160 </a:t>
            </a:r>
            <a:r>
              <a:rPr lang="en-GB" altLang="ko-KR" dirty="0"/>
              <a:t>MHz PPDU</a:t>
            </a:r>
            <a:endParaRPr lang="en-US" altLang="ko-KR" sz="2400" dirty="0"/>
          </a:p>
          <a:p>
            <a:endParaRPr lang="en-US" altLang="ko-KR" dirty="0"/>
          </a:p>
          <a:p>
            <a:r>
              <a:rPr lang="en-US" altLang="ko-KR" dirty="0"/>
              <a:t>Y/N/A : //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26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244484</TotalTime>
  <Words>1253</Words>
  <Application>Microsoft Office PowerPoint</Application>
  <PresentationFormat>화면 슬라이드 쇼(4:3)</PresentationFormat>
  <Paragraphs>207</Paragraphs>
  <Slides>16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2" baseType="lpstr">
      <vt:lpstr>굴림</vt:lpstr>
      <vt:lpstr>맑은 고딕</vt:lpstr>
      <vt:lpstr>Arial</vt:lpstr>
      <vt:lpstr>Times New Roman</vt:lpstr>
      <vt:lpstr>Wingdings</vt:lpstr>
      <vt:lpstr>802-11-Submission</vt:lpstr>
      <vt:lpstr>Tone Plan Discussion</vt:lpstr>
      <vt:lpstr>Introduction</vt:lpstr>
      <vt:lpstr>Proposals</vt:lpstr>
      <vt:lpstr>New BW Modes</vt:lpstr>
      <vt:lpstr>Tone Plan Designs (1/3)</vt:lpstr>
      <vt:lpstr>Tone Plan Designs (2/3)</vt:lpstr>
      <vt:lpstr>Tone Plan Designs (3/3)</vt:lpstr>
      <vt:lpstr>Summary</vt:lpstr>
      <vt:lpstr>SP #1</vt:lpstr>
      <vt:lpstr>SP #2</vt:lpstr>
      <vt:lpstr>SP #3</vt:lpstr>
      <vt:lpstr>SP #4</vt:lpstr>
      <vt:lpstr>SP #5</vt:lpstr>
      <vt:lpstr>SP #6</vt:lpstr>
      <vt:lpstr>SP #7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4880</cp:revision>
  <cp:lastPrinted>2017-07-07T02:11:09Z</cp:lastPrinted>
  <dcterms:created xsi:type="dcterms:W3CDTF">2007-05-21T21:00:37Z</dcterms:created>
  <dcterms:modified xsi:type="dcterms:W3CDTF">2019-11-11T20:30:16Z</dcterms:modified>
</cp:coreProperties>
</file>