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7"/>
  </p:notesMasterIdLst>
  <p:handoutMasterIdLst>
    <p:handoutMasterId r:id="rId28"/>
  </p:handoutMasterIdLst>
  <p:sldIdLst>
    <p:sldId id="256" r:id="rId5"/>
    <p:sldId id="257" r:id="rId6"/>
    <p:sldId id="265" r:id="rId7"/>
    <p:sldId id="286" r:id="rId8"/>
    <p:sldId id="266" r:id="rId9"/>
    <p:sldId id="267" r:id="rId10"/>
    <p:sldId id="268" r:id="rId11"/>
    <p:sldId id="270" r:id="rId12"/>
    <p:sldId id="271" r:id="rId13"/>
    <p:sldId id="272" r:id="rId14"/>
    <p:sldId id="281" r:id="rId15"/>
    <p:sldId id="293" r:id="rId16"/>
    <p:sldId id="287" r:id="rId17"/>
    <p:sldId id="288" r:id="rId18"/>
    <p:sldId id="269" r:id="rId19"/>
    <p:sldId id="273" r:id="rId20"/>
    <p:sldId id="274" r:id="rId21"/>
    <p:sldId id="282" r:id="rId22"/>
    <p:sldId id="275" r:id="rId23"/>
    <p:sldId id="295" r:id="rId24"/>
    <p:sldId id="294" r:id="rId25"/>
    <p:sldId id="285" r:id="rId2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846D1A-B00B-46B4-A70A-3C6F62CC5878}" v="61" dt="2019-07-11T07:41:03.626"/>
  </p1510:revLst>
</p1510:revInfo>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8" autoAdjust="0"/>
    <p:restoredTop sz="94660"/>
  </p:normalViewPr>
  <p:slideViewPr>
    <p:cSldViewPr>
      <p:cViewPr varScale="1">
        <p:scale>
          <a:sx n="87" d="100"/>
          <a:sy n="87" d="100"/>
        </p:scale>
        <p:origin x="538" y="6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8" d="100"/>
          <a:sy n="58" d="100"/>
        </p:scale>
        <p:origin x="2443" y="5"/>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7/15/2019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4000500" y="-7938"/>
            <a:ext cx="2279650" cy="29210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802.11-19/0784r0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May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4152901" y="8985250"/>
            <a:ext cx="2127250" cy="27781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Fischer – Filippi – Martinez, NXP</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759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5841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5577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926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6834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7117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5361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7749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06046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4961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1571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6459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0397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0630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58081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3211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Fischer - Filippi - Martinez, NXP</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2019</a:t>
            </a:r>
            <a:endParaRPr lang="en-GB"/>
          </a:p>
        </p:txBody>
      </p:sp>
      <p:sp>
        <p:nvSpPr>
          <p:cNvPr id="6" name="Footer Placeholder 5"/>
          <p:cNvSpPr>
            <a:spLocks noGrp="1"/>
          </p:cNvSpPr>
          <p:nvPr>
            <p:ph type="ftr" idx="11"/>
          </p:nvPr>
        </p:nvSpPr>
        <p:spPr/>
        <p:txBody>
          <a:bodyPr/>
          <a:lstStyle>
            <a:lvl1pPr>
              <a:defRPr/>
            </a:lvl1pPr>
          </a:lstStyle>
          <a:p>
            <a:r>
              <a:rPr lang="en-GB"/>
              <a:t>Fischer - Filippi - Martinez, NXP</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Fischer - Filippi - Martinez, NXP</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2019</a:t>
            </a:r>
            <a:endParaRPr lang="en-GB"/>
          </a:p>
        </p:txBody>
      </p:sp>
      <p:sp>
        <p:nvSpPr>
          <p:cNvPr id="4" name="Footer Placeholder 3"/>
          <p:cNvSpPr>
            <a:spLocks noGrp="1"/>
          </p:cNvSpPr>
          <p:nvPr>
            <p:ph type="ftr" idx="11"/>
          </p:nvPr>
        </p:nvSpPr>
        <p:spPr/>
        <p:txBody>
          <a:bodyPr/>
          <a:lstStyle>
            <a:lvl1pPr>
              <a:defRPr/>
            </a:lvl1pPr>
          </a:lstStyle>
          <a:p>
            <a:r>
              <a:rPr lang="en-GB"/>
              <a:t>Fischer - Filippi - Martinez, NXP</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2019</a:t>
            </a:r>
            <a:endParaRPr lang="en-GB"/>
          </a:p>
        </p:txBody>
      </p:sp>
      <p:sp>
        <p:nvSpPr>
          <p:cNvPr id="3" name="Footer Placeholder 2"/>
          <p:cNvSpPr>
            <a:spLocks noGrp="1"/>
          </p:cNvSpPr>
          <p:nvPr>
            <p:ph type="ftr" idx="11"/>
          </p:nvPr>
        </p:nvSpPr>
        <p:spPr/>
        <p:txBody>
          <a:bodyPr/>
          <a:lstStyle>
            <a:lvl1pPr>
              <a:defRPr/>
            </a:lvl1pPr>
          </a:lstStyle>
          <a:p>
            <a:r>
              <a:rPr lang="en-GB"/>
              <a:t>Fischer - Filippi - Martinez, NXP</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2019</a:t>
            </a:r>
            <a:endParaRPr lang="en-GB"/>
          </a:p>
        </p:txBody>
      </p:sp>
      <p:sp>
        <p:nvSpPr>
          <p:cNvPr id="5" name="Footer Placeholder 4"/>
          <p:cNvSpPr>
            <a:spLocks noGrp="1"/>
          </p:cNvSpPr>
          <p:nvPr>
            <p:ph type="ftr" idx="11"/>
          </p:nvPr>
        </p:nvSpPr>
        <p:spPr/>
        <p:txBody>
          <a:bodyPr/>
          <a:lstStyle>
            <a:lvl1pPr>
              <a:defRPr/>
            </a:lvl1pPr>
          </a:lstStyle>
          <a:p>
            <a:r>
              <a:rPr lang="en-GB"/>
              <a:t>Fischer - Filippi - Martinez, NXP</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July 2019</a:t>
            </a:r>
            <a:endParaRPr lang="en-GB" dirty="0"/>
          </a:p>
        </p:txBody>
      </p:sp>
      <p:sp>
        <p:nvSpPr>
          <p:cNvPr id="1028" name="Rectangle 4"/>
          <p:cNvSpPr>
            <a:spLocks noGrp="1" noChangeArrowheads="1"/>
          </p:cNvSpPr>
          <p:nvPr>
            <p:ph type="ftr"/>
          </p:nvPr>
        </p:nvSpPr>
        <p:spPr bwMode="auto">
          <a:xfrm>
            <a:off x="7133173" y="6475363"/>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Fischer - Filippi - Martinez, NXP</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838200" y="6471672"/>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highlight>
                <a:srgbClr val="FFFF00"/>
              </a:highlight>
            </a:endParaRPr>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802.11-19/1055r0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get-file/P802.11bd.pdf?t=9920420000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Adaptive Repetition</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2019-07-05</a:t>
            </a:r>
          </a:p>
        </p:txBody>
      </p:sp>
      <p:sp>
        <p:nvSpPr>
          <p:cNvPr id="6" name="Date Placeholder 3"/>
          <p:cNvSpPr>
            <a:spLocks noGrp="1"/>
          </p:cNvSpPr>
          <p:nvPr>
            <p:ph type="dt" idx="10"/>
          </p:nvPr>
        </p:nvSpPr>
        <p:spPr/>
        <p:txBody>
          <a:bodyPr/>
          <a:lstStyle/>
          <a:p>
            <a:r>
              <a:rPr lang="en-US" dirty="0"/>
              <a:t>July 2019</a:t>
            </a:r>
            <a:endParaRPr lang="en-GB" dirty="0"/>
          </a:p>
        </p:txBody>
      </p:sp>
      <p:sp>
        <p:nvSpPr>
          <p:cNvPr id="7" name="Footer Placeholder 4"/>
          <p:cNvSpPr>
            <a:spLocks noGrp="1"/>
          </p:cNvSpPr>
          <p:nvPr>
            <p:ph type="ftr" idx="11"/>
          </p:nvPr>
        </p:nvSpPr>
        <p:spPr/>
        <p:txBody>
          <a:bodyPr/>
          <a:lstStyle/>
          <a:p>
            <a:r>
              <a:rPr lang="en-GB"/>
              <a:t>Fischer - Filippi - Martinez, NXP</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a:extLst>
              <a:ext uri="{FF2B5EF4-FFF2-40B4-BE49-F238E27FC236}">
                <a16:creationId xmlns:a16="http://schemas.microsoft.com/office/drawing/2014/main" id="{891D0B9E-BB5B-4E20-A95B-ACCC55CD0C64}"/>
              </a:ext>
            </a:extLst>
          </p:cNvPr>
          <p:cNvGraphicFramePr>
            <a:graphicFrameLocks noChangeAspect="1"/>
          </p:cNvGraphicFramePr>
          <p:nvPr>
            <p:extLst>
              <p:ext uri="{D42A27DB-BD31-4B8C-83A1-F6EECF244321}">
                <p14:modId xmlns:p14="http://schemas.microsoft.com/office/powerpoint/2010/main" val="3716900004"/>
              </p:ext>
            </p:extLst>
          </p:nvPr>
        </p:nvGraphicFramePr>
        <p:xfrm>
          <a:off x="992188" y="2422525"/>
          <a:ext cx="11012487" cy="4127500"/>
        </p:xfrm>
        <a:graphic>
          <a:graphicData uri="http://schemas.openxmlformats.org/presentationml/2006/ole">
            <mc:AlternateContent xmlns:mc="http://schemas.openxmlformats.org/markup-compatibility/2006">
              <mc:Choice xmlns:v="urn:schemas-microsoft-com:vml" Requires="v">
                <p:oleObj spid="_x0000_s1038" name="Document" r:id="rId4" imgW="10485183" imgH="3944407" progId="Word.Document.8">
                  <p:embed/>
                </p:oleObj>
              </mc:Choice>
              <mc:Fallback>
                <p:oleObj name="Document" r:id="rId4" imgW="10485183" imgH="3944407" progId="Word.Document.8">
                  <p:embed/>
                  <p:pic>
                    <p:nvPicPr>
                      <p:cNvPr id="10" name="Object 3">
                        <a:extLst>
                          <a:ext uri="{FF2B5EF4-FFF2-40B4-BE49-F238E27FC236}">
                            <a16:creationId xmlns:a16="http://schemas.microsoft.com/office/drawing/2014/main" id="{891D0B9E-BB5B-4E20-A95B-ACCC55CD0C64}"/>
                          </a:ext>
                        </a:extLst>
                      </p:cNvPr>
                      <p:cNvPicPr>
                        <a:picLocks noChangeAspect="1" noChangeArrowheads="1"/>
                      </p:cNvPicPr>
                      <p:nvPr/>
                    </p:nvPicPr>
                    <p:blipFill>
                      <a:blip r:embed="rId5"/>
                      <a:srcRect/>
                      <a:stretch>
                        <a:fillRect/>
                      </a:stretch>
                    </p:blipFill>
                    <p:spPr bwMode="auto">
                      <a:xfrm>
                        <a:off x="992188" y="2422525"/>
                        <a:ext cx="11012487" cy="4127500"/>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59DCB7A6-E850-4E3A-9F91-96AA828175DB}"/>
              </a:ext>
            </a:extLst>
          </p:cNvPr>
          <p:cNvSpPr>
            <a:spLocks noGrp="1"/>
          </p:cNvSpPr>
          <p:nvPr>
            <p:ph type="title"/>
          </p:nvPr>
        </p:nvSpPr>
        <p:spPr>
          <a:xfrm>
            <a:off x="914401" y="685801"/>
            <a:ext cx="10361084" cy="761999"/>
          </a:xfrm>
        </p:spPr>
        <p:txBody>
          <a:bodyPr/>
          <a:lstStyle/>
          <a:p>
            <a:r>
              <a:rPr lang="en-US" dirty="0"/>
              <a:t>Simulation Results, Example (b)</a:t>
            </a:r>
          </a:p>
        </p:txBody>
      </p:sp>
      <p:pic>
        <p:nvPicPr>
          <p:cNvPr id="8" name="Picture 7">
            <a:extLst>
              <a:ext uri="{FF2B5EF4-FFF2-40B4-BE49-F238E27FC236}">
                <a16:creationId xmlns:a16="http://schemas.microsoft.com/office/drawing/2014/main" id="{8431C4BC-6596-4AE0-A35B-E617B707E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17" y="1676400"/>
            <a:ext cx="10460568" cy="4759558"/>
          </a:xfrm>
          <a:prstGeom prst="rect">
            <a:avLst/>
          </a:prstGeom>
        </p:spPr>
      </p:pic>
    </p:spTree>
    <p:extLst>
      <p:ext uri="{BB962C8B-B14F-4D97-AF65-F5344CB8AC3E}">
        <p14:creationId xmlns:p14="http://schemas.microsoft.com/office/powerpoint/2010/main" val="4220490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11</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July 2019</a:t>
            </a:r>
          </a:p>
        </p:txBody>
      </p:sp>
      <p:sp>
        <p:nvSpPr>
          <p:cNvPr id="7" name="Title 1">
            <a:extLst>
              <a:ext uri="{FF2B5EF4-FFF2-40B4-BE49-F238E27FC236}">
                <a16:creationId xmlns:a16="http://schemas.microsoft.com/office/drawing/2014/main" id="{4A27CAB7-1C47-4122-847E-732B4E8DFDFF}"/>
              </a:ext>
            </a:extLst>
          </p:cNvPr>
          <p:cNvSpPr>
            <a:spLocks noGrp="1"/>
          </p:cNvSpPr>
          <p:nvPr>
            <p:ph type="title"/>
          </p:nvPr>
        </p:nvSpPr>
        <p:spPr>
          <a:xfrm>
            <a:off x="104746" y="750410"/>
            <a:ext cx="8000999" cy="782795"/>
          </a:xfrm>
        </p:spPr>
        <p:txBody>
          <a:bodyPr/>
          <a:lstStyle/>
          <a:p>
            <a:r>
              <a:rPr lang="en-US" dirty="0"/>
              <a:t>Performance Demonstrated  on Real Commercial IEEE802.11p/bd HW: setup</a:t>
            </a:r>
          </a:p>
        </p:txBody>
      </p:sp>
      <p:grpSp>
        <p:nvGrpSpPr>
          <p:cNvPr id="45" name="Group 44">
            <a:extLst>
              <a:ext uri="{FF2B5EF4-FFF2-40B4-BE49-F238E27FC236}">
                <a16:creationId xmlns:a16="http://schemas.microsoft.com/office/drawing/2014/main" id="{28C7FE71-8E32-4ABE-81EE-D61F6C1FA977}"/>
              </a:ext>
            </a:extLst>
          </p:cNvPr>
          <p:cNvGrpSpPr/>
          <p:nvPr/>
        </p:nvGrpSpPr>
        <p:grpSpPr>
          <a:xfrm>
            <a:off x="532244" y="3132032"/>
            <a:ext cx="2070619" cy="826659"/>
            <a:chOff x="649111" y="3405922"/>
            <a:chExt cx="2070619" cy="826659"/>
          </a:xfrm>
        </p:grpSpPr>
        <p:sp>
          <p:nvSpPr>
            <p:cNvPr id="46" name="Rectangle: Rounded Corners 45">
              <a:extLst>
                <a:ext uri="{FF2B5EF4-FFF2-40B4-BE49-F238E27FC236}">
                  <a16:creationId xmlns:a16="http://schemas.microsoft.com/office/drawing/2014/main" id="{9DC6B55B-6802-41AC-8667-DA09B1532F70}"/>
                </a:ext>
              </a:extLst>
            </p:cNvPr>
            <p:cNvSpPr/>
            <p:nvPr/>
          </p:nvSpPr>
          <p:spPr>
            <a:xfrm>
              <a:off x="649111" y="3578532"/>
              <a:ext cx="1309511" cy="654049"/>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11p/bd</a:t>
              </a:r>
            </a:p>
          </p:txBody>
        </p:sp>
        <p:sp>
          <p:nvSpPr>
            <p:cNvPr id="47" name="Isosceles Triangle 46">
              <a:extLst>
                <a:ext uri="{FF2B5EF4-FFF2-40B4-BE49-F238E27FC236}">
                  <a16:creationId xmlns:a16="http://schemas.microsoft.com/office/drawing/2014/main" id="{26BAAB69-6240-435E-9566-AF235F71DD68}"/>
                </a:ext>
              </a:extLst>
            </p:cNvPr>
            <p:cNvSpPr/>
            <p:nvPr/>
          </p:nvSpPr>
          <p:spPr>
            <a:xfrm rot="10800000">
              <a:off x="2279462" y="340592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48" name="Connector: Elbow 47">
              <a:extLst>
                <a:ext uri="{FF2B5EF4-FFF2-40B4-BE49-F238E27FC236}">
                  <a16:creationId xmlns:a16="http://schemas.microsoft.com/office/drawing/2014/main" id="{43E06161-AF34-4E3B-AD7B-79C934948419}"/>
                </a:ext>
              </a:extLst>
            </p:cNvPr>
            <p:cNvCxnSpPr>
              <a:cxnSpLocks/>
              <a:stCxn id="47" idx="0"/>
              <a:endCxn id="46" idx="3"/>
            </p:cNvCxnSpPr>
            <p:nvPr/>
          </p:nvCxnSpPr>
          <p:spPr>
            <a:xfrm rot="5400000">
              <a:off x="2020442" y="3551993"/>
              <a:ext cx="291744" cy="415384"/>
            </a:xfrm>
            <a:prstGeom prst="bentConnector2">
              <a:avLst/>
            </a:prstGeom>
            <a:noFill/>
            <a:ln w="9525" cap="flat" cmpd="sng" algn="ctr">
              <a:solidFill>
                <a:srgbClr val="7BB1DB">
                  <a:shade val="95000"/>
                  <a:satMod val="105000"/>
                </a:srgbClr>
              </a:solidFill>
              <a:prstDash val="solid"/>
            </a:ln>
            <a:effectLst/>
          </p:spPr>
        </p:cxnSp>
        <p:sp>
          <p:nvSpPr>
            <p:cNvPr id="49" name="Isosceles Triangle 48">
              <a:extLst>
                <a:ext uri="{FF2B5EF4-FFF2-40B4-BE49-F238E27FC236}">
                  <a16:creationId xmlns:a16="http://schemas.microsoft.com/office/drawing/2014/main" id="{599FB49E-E161-4D28-8F19-7A2042CADC5C}"/>
                </a:ext>
              </a:extLst>
            </p:cNvPr>
            <p:cNvSpPr/>
            <p:nvPr/>
          </p:nvSpPr>
          <p:spPr>
            <a:xfrm rot="10800000">
              <a:off x="2530641" y="357853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0" name="Connector: Elbow 49">
              <a:extLst>
                <a:ext uri="{FF2B5EF4-FFF2-40B4-BE49-F238E27FC236}">
                  <a16:creationId xmlns:a16="http://schemas.microsoft.com/office/drawing/2014/main" id="{DF6A55EB-A6C8-4DFF-A422-1497222549B0}"/>
                </a:ext>
              </a:extLst>
            </p:cNvPr>
            <p:cNvCxnSpPr>
              <a:cxnSpLocks/>
              <a:stCxn id="49" idx="0"/>
            </p:cNvCxnSpPr>
            <p:nvPr/>
          </p:nvCxnSpPr>
          <p:spPr>
            <a:xfrm rot="5400000">
              <a:off x="2161655" y="3583391"/>
              <a:ext cx="260499" cy="666563"/>
            </a:xfrm>
            <a:prstGeom prst="bentConnector2">
              <a:avLst/>
            </a:prstGeom>
            <a:noFill/>
            <a:ln w="9525" cap="flat" cmpd="sng" algn="ctr">
              <a:solidFill>
                <a:srgbClr val="7BB1DB">
                  <a:shade val="95000"/>
                  <a:satMod val="105000"/>
                </a:srgbClr>
              </a:solidFill>
              <a:prstDash val="solid"/>
            </a:ln>
            <a:effectLst/>
          </p:spPr>
        </p:cxnSp>
      </p:grpSp>
      <p:sp>
        <p:nvSpPr>
          <p:cNvPr id="51" name="Rectangle 50">
            <a:extLst>
              <a:ext uri="{FF2B5EF4-FFF2-40B4-BE49-F238E27FC236}">
                <a16:creationId xmlns:a16="http://schemas.microsoft.com/office/drawing/2014/main" id="{F757B861-D4F8-48A6-AB1A-A030E443A1EC}"/>
              </a:ext>
            </a:extLst>
          </p:cNvPr>
          <p:cNvSpPr/>
          <p:nvPr/>
        </p:nvSpPr>
        <p:spPr>
          <a:xfrm>
            <a:off x="2089283" y="2772480"/>
            <a:ext cx="666562"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Tx</a:t>
            </a:r>
          </a:p>
        </p:txBody>
      </p:sp>
      <p:sp>
        <p:nvSpPr>
          <p:cNvPr id="52" name="Rectangle 51">
            <a:extLst>
              <a:ext uri="{FF2B5EF4-FFF2-40B4-BE49-F238E27FC236}">
                <a16:creationId xmlns:a16="http://schemas.microsoft.com/office/drawing/2014/main" id="{361CEFE1-8874-40CF-B6F3-ABAEDCE25068}"/>
              </a:ext>
            </a:extLst>
          </p:cNvPr>
          <p:cNvSpPr/>
          <p:nvPr/>
        </p:nvSpPr>
        <p:spPr>
          <a:xfrm>
            <a:off x="4950605" y="1842171"/>
            <a:ext cx="509047"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Rx</a:t>
            </a:r>
          </a:p>
        </p:txBody>
      </p:sp>
      <p:grpSp>
        <p:nvGrpSpPr>
          <p:cNvPr id="53" name="Group 52">
            <a:extLst>
              <a:ext uri="{FF2B5EF4-FFF2-40B4-BE49-F238E27FC236}">
                <a16:creationId xmlns:a16="http://schemas.microsoft.com/office/drawing/2014/main" id="{9DF456F6-34AB-46BA-88F3-142DCD740AC8}"/>
              </a:ext>
            </a:extLst>
          </p:cNvPr>
          <p:cNvGrpSpPr/>
          <p:nvPr/>
        </p:nvGrpSpPr>
        <p:grpSpPr>
          <a:xfrm>
            <a:off x="4869285" y="2210641"/>
            <a:ext cx="1910277" cy="800916"/>
            <a:chOff x="8097323" y="2796231"/>
            <a:chExt cx="1910277" cy="800916"/>
          </a:xfrm>
        </p:grpSpPr>
        <p:sp>
          <p:nvSpPr>
            <p:cNvPr id="54" name="Isosceles Triangle 53">
              <a:extLst>
                <a:ext uri="{FF2B5EF4-FFF2-40B4-BE49-F238E27FC236}">
                  <a16:creationId xmlns:a16="http://schemas.microsoft.com/office/drawing/2014/main" id="{13C5E412-3D3B-4040-BA3D-E2C1FFE6A7CC}"/>
                </a:ext>
              </a:extLst>
            </p:cNvPr>
            <p:cNvSpPr/>
            <p:nvPr/>
          </p:nvSpPr>
          <p:spPr>
            <a:xfrm rot="10800000">
              <a:off x="8097323" y="2796231"/>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5" name="Connector: Elbow 54">
              <a:extLst>
                <a:ext uri="{FF2B5EF4-FFF2-40B4-BE49-F238E27FC236}">
                  <a16:creationId xmlns:a16="http://schemas.microsoft.com/office/drawing/2014/main" id="{6E93634B-0D12-4583-ABCD-DAAEA3682726}"/>
                </a:ext>
              </a:extLst>
            </p:cNvPr>
            <p:cNvCxnSpPr>
              <a:cxnSpLocks/>
              <a:stCxn id="54" idx="0"/>
              <a:endCxn id="58" idx="1"/>
            </p:cNvCxnSpPr>
            <p:nvPr/>
          </p:nvCxnSpPr>
          <p:spPr>
            <a:xfrm rot="16200000" flipH="1">
              <a:off x="8311978" y="2884011"/>
              <a:ext cx="266001" cy="506222"/>
            </a:xfrm>
            <a:prstGeom prst="bentConnector2">
              <a:avLst/>
            </a:prstGeom>
            <a:noFill/>
            <a:ln w="9525" cap="flat" cmpd="sng" algn="ctr">
              <a:solidFill>
                <a:srgbClr val="7BB1DB">
                  <a:shade val="95000"/>
                  <a:satMod val="105000"/>
                </a:srgbClr>
              </a:solidFill>
              <a:prstDash val="solid"/>
            </a:ln>
            <a:effectLst/>
          </p:spPr>
        </p:cxnSp>
        <p:sp>
          <p:nvSpPr>
            <p:cNvPr id="56" name="Isosceles Triangle 55">
              <a:extLst>
                <a:ext uri="{FF2B5EF4-FFF2-40B4-BE49-F238E27FC236}">
                  <a16:creationId xmlns:a16="http://schemas.microsoft.com/office/drawing/2014/main" id="{DDD9D27E-4215-424A-8539-7721E1E0FAE1}"/>
                </a:ext>
              </a:extLst>
            </p:cNvPr>
            <p:cNvSpPr/>
            <p:nvPr/>
          </p:nvSpPr>
          <p:spPr>
            <a:xfrm rot="10800000">
              <a:off x="8348502" y="2968841"/>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57" name="Connector: Elbow 56">
              <a:extLst>
                <a:ext uri="{FF2B5EF4-FFF2-40B4-BE49-F238E27FC236}">
                  <a16:creationId xmlns:a16="http://schemas.microsoft.com/office/drawing/2014/main" id="{10FEA88B-921A-4CD8-826A-64E3F8A0EA13}"/>
                </a:ext>
              </a:extLst>
            </p:cNvPr>
            <p:cNvCxnSpPr>
              <a:cxnSpLocks/>
              <a:stCxn id="56" idx="0"/>
            </p:cNvCxnSpPr>
            <p:nvPr/>
          </p:nvCxnSpPr>
          <p:spPr>
            <a:xfrm rot="16200000" flipH="1">
              <a:off x="8487574" y="3132204"/>
              <a:ext cx="260533" cy="349588"/>
            </a:xfrm>
            <a:prstGeom prst="bentConnector2">
              <a:avLst/>
            </a:prstGeom>
            <a:noFill/>
            <a:ln w="9525" cap="flat" cmpd="sng" algn="ctr">
              <a:solidFill>
                <a:srgbClr val="7BB1DB">
                  <a:shade val="95000"/>
                  <a:satMod val="105000"/>
                </a:srgbClr>
              </a:solidFill>
              <a:prstDash val="solid"/>
            </a:ln>
            <a:effectLst/>
          </p:spPr>
        </p:cxnSp>
        <p:sp>
          <p:nvSpPr>
            <p:cNvPr id="58" name="Rectangle: Rounded Corners 57">
              <a:extLst>
                <a:ext uri="{FF2B5EF4-FFF2-40B4-BE49-F238E27FC236}">
                  <a16:creationId xmlns:a16="http://schemas.microsoft.com/office/drawing/2014/main" id="{3A902978-A6DC-421B-AFD2-A24A71155253}"/>
                </a:ext>
              </a:extLst>
            </p:cNvPr>
            <p:cNvSpPr/>
            <p:nvPr/>
          </p:nvSpPr>
          <p:spPr>
            <a:xfrm>
              <a:off x="8698089" y="2943098"/>
              <a:ext cx="1309511" cy="65404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rPr>
                <a:t>11p</a:t>
              </a:r>
            </a:p>
          </p:txBody>
        </p:sp>
      </p:grpSp>
      <p:grpSp>
        <p:nvGrpSpPr>
          <p:cNvPr id="59" name="Group 58">
            <a:extLst>
              <a:ext uri="{FF2B5EF4-FFF2-40B4-BE49-F238E27FC236}">
                <a16:creationId xmlns:a16="http://schemas.microsoft.com/office/drawing/2014/main" id="{6CF8CF8A-FF7D-4F93-925D-9C22CFD54D27}"/>
              </a:ext>
            </a:extLst>
          </p:cNvPr>
          <p:cNvGrpSpPr/>
          <p:nvPr/>
        </p:nvGrpSpPr>
        <p:grpSpPr>
          <a:xfrm flipH="1">
            <a:off x="6086474" y="5485142"/>
            <a:ext cx="1685753" cy="826659"/>
            <a:chOff x="649111" y="3405922"/>
            <a:chExt cx="2070619" cy="826659"/>
          </a:xfrm>
        </p:grpSpPr>
        <p:sp>
          <p:nvSpPr>
            <p:cNvPr id="60" name="Rectangle: Rounded Corners 59">
              <a:extLst>
                <a:ext uri="{FF2B5EF4-FFF2-40B4-BE49-F238E27FC236}">
                  <a16:creationId xmlns:a16="http://schemas.microsoft.com/office/drawing/2014/main" id="{3432CDAA-8E4A-4910-9261-AC203ED822A9}"/>
                </a:ext>
              </a:extLst>
            </p:cNvPr>
            <p:cNvSpPr/>
            <p:nvPr/>
          </p:nvSpPr>
          <p:spPr>
            <a:xfrm>
              <a:off x="649111" y="3578532"/>
              <a:ext cx="1309511" cy="654049"/>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EVK</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11bd</a:t>
              </a:r>
            </a:p>
          </p:txBody>
        </p:sp>
        <p:sp>
          <p:nvSpPr>
            <p:cNvPr id="61" name="Isosceles Triangle 60">
              <a:extLst>
                <a:ext uri="{FF2B5EF4-FFF2-40B4-BE49-F238E27FC236}">
                  <a16:creationId xmlns:a16="http://schemas.microsoft.com/office/drawing/2014/main" id="{D10355F8-3A2F-428A-9E17-2106376433A8}"/>
                </a:ext>
              </a:extLst>
            </p:cNvPr>
            <p:cNvSpPr/>
            <p:nvPr/>
          </p:nvSpPr>
          <p:spPr>
            <a:xfrm rot="10800000">
              <a:off x="2279462" y="340592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62" name="Connector: Elbow 61">
              <a:extLst>
                <a:ext uri="{FF2B5EF4-FFF2-40B4-BE49-F238E27FC236}">
                  <a16:creationId xmlns:a16="http://schemas.microsoft.com/office/drawing/2014/main" id="{1F689166-E21B-46DD-BC9F-76B6F8B5526C}"/>
                </a:ext>
              </a:extLst>
            </p:cNvPr>
            <p:cNvCxnSpPr>
              <a:cxnSpLocks/>
              <a:stCxn id="61" idx="0"/>
              <a:endCxn id="60" idx="3"/>
            </p:cNvCxnSpPr>
            <p:nvPr/>
          </p:nvCxnSpPr>
          <p:spPr>
            <a:xfrm rot="5400000">
              <a:off x="2020442" y="3551993"/>
              <a:ext cx="291744" cy="415384"/>
            </a:xfrm>
            <a:prstGeom prst="bentConnector2">
              <a:avLst/>
            </a:prstGeom>
            <a:noFill/>
            <a:ln w="9525" cap="flat" cmpd="sng" algn="ctr">
              <a:solidFill>
                <a:srgbClr val="7BB1DB">
                  <a:shade val="95000"/>
                  <a:satMod val="105000"/>
                </a:srgbClr>
              </a:solidFill>
              <a:prstDash val="solid"/>
            </a:ln>
            <a:effectLst/>
          </p:spPr>
        </p:cxnSp>
        <p:sp>
          <p:nvSpPr>
            <p:cNvPr id="63" name="Isosceles Triangle 62">
              <a:extLst>
                <a:ext uri="{FF2B5EF4-FFF2-40B4-BE49-F238E27FC236}">
                  <a16:creationId xmlns:a16="http://schemas.microsoft.com/office/drawing/2014/main" id="{B229A971-1FB2-4618-908B-C9E1911D9BB5}"/>
                </a:ext>
              </a:extLst>
            </p:cNvPr>
            <p:cNvSpPr/>
            <p:nvPr/>
          </p:nvSpPr>
          <p:spPr>
            <a:xfrm rot="10800000">
              <a:off x="2530641" y="3578532"/>
              <a:ext cx="189089" cy="207891"/>
            </a:xfrm>
            <a:prstGeom prst="triangle">
              <a:avLst/>
            </a:prstGeom>
            <a:solidFill>
              <a:srgbClr val="0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cxnSp>
          <p:nvCxnSpPr>
            <p:cNvPr id="64" name="Connector: Elbow 63">
              <a:extLst>
                <a:ext uri="{FF2B5EF4-FFF2-40B4-BE49-F238E27FC236}">
                  <a16:creationId xmlns:a16="http://schemas.microsoft.com/office/drawing/2014/main" id="{8415CC88-7E26-4076-BB27-3D8004933D8C}"/>
                </a:ext>
              </a:extLst>
            </p:cNvPr>
            <p:cNvCxnSpPr>
              <a:cxnSpLocks/>
              <a:stCxn id="63" idx="0"/>
            </p:cNvCxnSpPr>
            <p:nvPr/>
          </p:nvCxnSpPr>
          <p:spPr>
            <a:xfrm rot="5400000">
              <a:off x="2161655" y="3583391"/>
              <a:ext cx="260499" cy="666563"/>
            </a:xfrm>
            <a:prstGeom prst="bentConnector2">
              <a:avLst/>
            </a:prstGeom>
            <a:noFill/>
            <a:ln w="9525" cap="flat" cmpd="sng" algn="ctr">
              <a:solidFill>
                <a:srgbClr val="7BB1DB">
                  <a:shade val="95000"/>
                  <a:satMod val="105000"/>
                </a:srgbClr>
              </a:solidFill>
              <a:prstDash val="solid"/>
            </a:ln>
            <a:effectLst/>
          </p:spPr>
        </p:cxnSp>
      </p:grpSp>
      <p:sp>
        <p:nvSpPr>
          <p:cNvPr id="65" name="Rectangle 64">
            <a:extLst>
              <a:ext uri="{FF2B5EF4-FFF2-40B4-BE49-F238E27FC236}">
                <a16:creationId xmlns:a16="http://schemas.microsoft.com/office/drawing/2014/main" id="{065F4A07-AD79-4B2F-B5C7-C1B8779CE1F8}"/>
              </a:ext>
            </a:extLst>
          </p:cNvPr>
          <p:cNvSpPr/>
          <p:nvPr/>
        </p:nvSpPr>
        <p:spPr>
          <a:xfrm>
            <a:off x="5901490" y="5094151"/>
            <a:ext cx="509047"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Rx</a:t>
            </a:r>
          </a:p>
        </p:txBody>
      </p:sp>
      <p:cxnSp>
        <p:nvCxnSpPr>
          <p:cNvPr id="66" name="Connector: Elbow 65">
            <a:extLst>
              <a:ext uri="{FF2B5EF4-FFF2-40B4-BE49-F238E27FC236}">
                <a16:creationId xmlns:a16="http://schemas.microsoft.com/office/drawing/2014/main" id="{BAECB050-608F-4E76-9D38-E18A83827D6E}"/>
              </a:ext>
            </a:extLst>
          </p:cNvPr>
          <p:cNvCxnSpPr>
            <a:stCxn id="49" idx="1"/>
            <a:endCxn id="54" idx="5"/>
          </p:cNvCxnSpPr>
          <p:nvPr/>
        </p:nvCxnSpPr>
        <p:spPr>
          <a:xfrm flipV="1">
            <a:off x="2555591" y="2314586"/>
            <a:ext cx="2360966" cy="1094001"/>
          </a:xfrm>
          <a:prstGeom prst="bentConnector3">
            <a:avLst/>
          </a:prstGeom>
          <a:noFill/>
          <a:ln w="19050" cap="flat" cmpd="sng" algn="ctr">
            <a:solidFill>
              <a:srgbClr val="000000">
                <a:lumMod val="95000"/>
                <a:lumOff val="5000"/>
              </a:srgbClr>
            </a:solidFill>
            <a:prstDash val="dash"/>
          </a:ln>
          <a:effectLst/>
        </p:spPr>
      </p:cxnSp>
      <p:cxnSp>
        <p:nvCxnSpPr>
          <p:cNvPr id="67" name="Connector: Elbow 66">
            <a:extLst>
              <a:ext uri="{FF2B5EF4-FFF2-40B4-BE49-F238E27FC236}">
                <a16:creationId xmlns:a16="http://schemas.microsoft.com/office/drawing/2014/main" id="{298254C7-EB85-4FBE-B0E3-7D1534620DC3}"/>
              </a:ext>
            </a:extLst>
          </p:cNvPr>
          <p:cNvCxnSpPr>
            <a:cxnSpLocks/>
            <a:stCxn id="49" idx="1"/>
            <a:endCxn id="63" idx="1"/>
          </p:cNvCxnSpPr>
          <p:nvPr/>
        </p:nvCxnSpPr>
        <p:spPr>
          <a:xfrm>
            <a:off x="2555591" y="3408587"/>
            <a:ext cx="3569369" cy="2353110"/>
          </a:xfrm>
          <a:prstGeom prst="bentConnector3">
            <a:avLst>
              <a:gd name="adj1" fmla="val 33409"/>
            </a:avLst>
          </a:prstGeom>
          <a:noFill/>
          <a:ln w="19050" cap="flat" cmpd="sng" algn="ctr">
            <a:solidFill>
              <a:srgbClr val="000000">
                <a:lumMod val="95000"/>
                <a:lumOff val="5000"/>
              </a:srgbClr>
            </a:solidFill>
            <a:prstDash val="dash"/>
          </a:ln>
          <a:effectLst/>
        </p:spPr>
      </p:cxnSp>
      <p:sp>
        <p:nvSpPr>
          <p:cNvPr id="68" name="Rectangle 67">
            <a:extLst>
              <a:ext uri="{FF2B5EF4-FFF2-40B4-BE49-F238E27FC236}">
                <a16:creationId xmlns:a16="http://schemas.microsoft.com/office/drawing/2014/main" id="{52FBB3D8-677D-412A-B42A-42E6A829CE65}"/>
              </a:ext>
            </a:extLst>
          </p:cNvPr>
          <p:cNvSpPr/>
          <p:nvPr/>
        </p:nvSpPr>
        <p:spPr>
          <a:xfrm>
            <a:off x="3643331" y="1966271"/>
            <a:ext cx="666562" cy="426078"/>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ea typeface="+mn-ea"/>
                <a:cs typeface="+mn-cs"/>
              </a:rPr>
              <a:t>Cable</a:t>
            </a:r>
          </a:p>
        </p:txBody>
      </p:sp>
      <p:sp>
        <p:nvSpPr>
          <p:cNvPr id="69" name="Rectangle: Rounded Corners 68">
            <a:extLst>
              <a:ext uri="{FF2B5EF4-FFF2-40B4-BE49-F238E27FC236}">
                <a16:creationId xmlns:a16="http://schemas.microsoft.com/office/drawing/2014/main" id="{87DA02A0-A68A-4FFE-9A69-B502258DFA05}"/>
              </a:ext>
            </a:extLst>
          </p:cNvPr>
          <p:cNvSpPr/>
          <p:nvPr/>
        </p:nvSpPr>
        <p:spPr>
          <a:xfrm>
            <a:off x="3178732" y="3155788"/>
            <a:ext cx="904323" cy="541133"/>
          </a:xfrm>
          <a:prstGeom prst="roundRect">
            <a:avLst/>
          </a:prstGeom>
          <a:solidFill>
            <a:sysClr val="window" lastClr="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rPr>
              <a:t>attenuator</a:t>
            </a:r>
          </a:p>
        </p:txBody>
      </p:sp>
      <p:sp>
        <p:nvSpPr>
          <p:cNvPr id="70" name="Rectangle 69">
            <a:extLst>
              <a:ext uri="{FF2B5EF4-FFF2-40B4-BE49-F238E27FC236}">
                <a16:creationId xmlns:a16="http://schemas.microsoft.com/office/drawing/2014/main" id="{F9A1D436-EEF3-424B-9CA0-DD51BCB00A04}"/>
              </a:ext>
            </a:extLst>
          </p:cNvPr>
          <p:cNvSpPr/>
          <p:nvPr/>
        </p:nvSpPr>
        <p:spPr>
          <a:xfrm>
            <a:off x="351706" y="4030149"/>
            <a:ext cx="3073372" cy="836885"/>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11p/bd Transmitter</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No repetition: 11p mode</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rPr>
              <a:t>Repetitions: 11bd mode</a:t>
            </a:r>
          </a:p>
        </p:txBody>
      </p:sp>
      <p:pic>
        <p:nvPicPr>
          <p:cNvPr id="71" name="Picture 70" descr="A close up of a computer&#10;&#10;Description generated with high confidence">
            <a:extLst>
              <a:ext uri="{FF2B5EF4-FFF2-40B4-BE49-F238E27FC236}">
                <a16:creationId xmlns:a16="http://schemas.microsoft.com/office/drawing/2014/main" id="{FCD83220-A00C-42D9-B55B-73B1A84C8E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653" r="21923"/>
          <a:stretch/>
        </p:blipFill>
        <p:spPr>
          <a:xfrm rot="5400000">
            <a:off x="9242374" y="3460699"/>
            <a:ext cx="2277843" cy="3602359"/>
          </a:xfrm>
          <a:prstGeom prst="rect">
            <a:avLst/>
          </a:prstGeom>
        </p:spPr>
      </p:pic>
      <p:sp>
        <p:nvSpPr>
          <p:cNvPr id="72" name="Rectangle 71">
            <a:extLst>
              <a:ext uri="{FF2B5EF4-FFF2-40B4-BE49-F238E27FC236}">
                <a16:creationId xmlns:a16="http://schemas.microsoft.com/office/drawing/2014/main" id="{B6F5AEF2-E455-4D57-A800-733D352586C5}"/>
              </a:ext>
            </a:extLst>
          </p:cNvPr>
          <p:cNvSpPr/>
          <p:nvPr/>
        </p:nvSpPr>
        <p:spPr>
          <a:xfrm>
            <a:off x="4739369" y="3114780"/>
            <a:ext cx="4029043" cy="1065382"/>
          </a:xfrm>
          <a:prstGeom prst="rect">
            <a:avLst/>
          </a:prstGeom>
          <a:no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Arial"/>
                <a:ea typeface="+mn-ea"/>
                <a:cs typeface="+mn-cs"/>
              </a:rPr>
              <a:t>Legacy 11p receiver (no modifications)</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Arial"/>
                <a:ea typeface="+mn-ea"/>
                <a:cs typeface="+mn-cs"/>
              </a:rPr>
              <a:t>No repetition: 11p performance</a:t>
            </a:r>
          </a:p>
          <a:p>
            <a:pPr marL="285750" marR="0" lvl="0" indent="-285750"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chemeClr val="tx1"/>
                </a:solidFill>
                <a:effectLst/>
                <a:uLnTx/>
                <a:uFillTx/>
                <a:latin typeface="Arial"/>
                <a:ea typeface="+mn-ea"/>
                <a:cs typeface="+mn-cs"/>
              </a:rPr>
              <a:t>Repetition: slight performance  increase (~0.5 dB)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73" name="TextBox 72">
            <a:extLst>
              <a:ext uri="{FF2B5EF4-FFF2-40B4-BE49-F238E27FC236}">
                <a16:creationId xmlns:a16="http://schemas.microsoft.com/office/drawing/2014/main" id="{9271D4E9-9646-455F-AA99-CDA7155F537D}"/>
              </a:ext>
            </a:extLst>
          </p:cNvPr>
          <p:cNvSpPr txBox="1"/>
          <p:nvPr/>
        </p:nvSpPr>
        <p:spPr>
          <a:xfrm>
            <a:off x="8695573" y="5337400"/>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11bd Tx</a:t>
            </a:r>
          </a:p>
        </p:txBody>
      </p:sp>
      <p:sp>
        <p:nvSpPr>
          <p:cNvPr id="74" name="TextBox 73">
            <a:extLst>
              <a:ext uri="{FF2B5EF4-FFF2-40B4-BE49-F238E27FC236}">
                <a16:creationId xmlns:a16="http://schemas.microsoft.com/office/drawing/2014/main" id="{0C35B607-4145-4394-8F21-880165F18278}"/>
              </a:ext>
            </a:extLst>
          </p:cNvPr>
          <p:cNvSpPr txBox="1"/>
          <p:nvPr/>
        </p:nvSpPr>
        <p:spPr>
          <a:xfrm>
            <a:off x="9939503" y="6085317"/>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11p Rx</a:t>
            </a:r>
          </a:p>
          <a:p>
            <a:pPr algn="ctr" defTabSz="914400" eaLnBrk="1" hangingPunct="1">
              <a:buClrTx/>
              <a:buSzTx/>
              <a:buFontTx/>
              <a:buNone/>
            </a:pPr>
            <a:r>
              <a:rPr lang="en-US" sz="1000" b="1" dirty="0">
                <a:solidFill>
                  <a:srgbClr val="000000"/>
                </a:solidFill>
                <a:latin typeface="Arial" charset="0"/>
                <a:ea typeface="+mn-ea"/>
              </a:rPr>
              <a:t>Legacy</a:t>
            </a:r>
          </a:p>
          <a:p>
            <a:pPr algn="ctr" defTabSz="914400" eaLnBrk="1" hangingPunct="1">
              <a:buClrTx/>
              <a:buSzTx/>
              <a:buFontTx/>
              <a:buNone/>
            </a:pPr>
            <a:endParaRPr lang="en-US" sz="1000" b="1" dirty="0">
              <a:solidFill>
                <a:srgbClr val="000000"/>
              </a:solidFill>
              <a:latin typeface="Arial" charset="0"/>
              <a:ea typeface="+mn-ea"/>
            </a:endParaRPr>
          </a:p>
        </p:txBody>
      </p:sp>
      <p:sp>
        <p:nvSpPr>
          <p:cNvPr id="75" name="TextBox 74">
            <a:extLst>
              <a:ext uri="{FF2B5EF4-FFF2-40B4-BE49-F238E27FC236}">
                <a16:creationId xmlns:a16="http://schemas.microsoft.com/office/drawing/2014/main" id="{6093CAA9-7094-4879-996F-2F4BB7FB90F4}"/>
              </a:ext>
            </a:extLst>
          </p:cNvPr>
          <p:cNvSpPr txBox="1"/>
          <p:nvPr/>
        </p:nvSpPr>
        <p:spPr>
          <a:xfrm>
            <a:off x="10701787" y="4822625"/>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b="1" dirty="0">
                <a:solidFill>
                  <a:srgbClr val="000000"/>
                </a:solidFill>
                <a:latin typeface="Arial" charset="0"/>
                <a:ea typeface="+mn-ea"/>
              </a:rPr>
              <a:t>11bd </a:t>
            </a:r>
          </a:p>
          <a:p>
            <a:pPr algn="ctr" defTabSz="914400" eaLnBrk="1" hangingPunct="1">
              <a:buClrTx/>
              <a:buSzTx/>
              <a:buFontTx/>
              <a:buNone/>
            </a:pPr>
            <a:r>
              <a:rPr lang="en-US" sz="1000" b="1" dirty="0">
                <a:solidFill>
                  <a:srgbClr val="000000"/>
                </a:solidFill>
                <a:latin typeface="Arial" charset="0"/>
                <a:ea typeface="+mn-ea"/>
              </a:rPr>
              <a:t>Rx</a:t>
            </a:r>
          </a:p>
          <a:p>
            <a:pPr algn="ctr" defTabSz="914400" eaLnBrk="1" hangingPunct="1">
              <a:buClrTx/>
              <a:buSzTx/>
              <a:buFontTx/>
              <a:buNone/>
            </a:pPr>
            <a:endParaRPr lang="en-US" sz="1000" b="1" dirty="0">
              <a:solidFill>
                <a:srgbClr val="000000"/>
              </a:solidFill>
              <a:latin typeface="Arial" charset="0"/>
              <a:ea typeface="+mn-ea"/>
            </a:endParaRPr>
          </a:p>
        </p:txBody>
      </p:sp>
      <p:pic>
        <p:nvPicPr>
          <p:cNvPr id="76" name="Picture 75">
            <a:extLst>
              <a:ext uri="{FF2B5EF4-FFF2-40B4-BE49-F238E27FC236}">
                <a16:creationId xmlns:a16="http://schemas.microsoft.com/office/drawing/2014/main" id="{EEA0DF89-EEDA-40BC-8933-70068157EF6F}"/>
              </a:ext>
            </a:extLst>
          </p:cNvPr>
          <p:cNvPicPr>
            <a:picLocks noChangeAspect="1"/>
          </p:cNvPicPr>
          <p:nvPr/>
        </p:nvPicPr>
        <p:blipFill rotWithShape="1">
          <a:blip r:embed="rId4"/>
          <a:srcRect l="49962" b="2553"/>
          <a:stretch/>
        </p:blipFill>
        <p:spPr>
          <a:xfrm>
            <a:off x="8580116" y="1004865"/>
            <a:ext cx="3507138" cy="3120559"/>
          </a:xfrm>
          <a:prstGeom prst="rect">
            <a:avLst/>
          </a:prstGeom>
        </p:spPr>
      </p:pic>
      <p:sp>
        <p:nvSpPr>
          <p:cNvPr id="77" name="TextBox 76">
            <a:extLst>
              <a:ext uri="{FF2B5EF4-FFF2-40B4-BE49-F238E27FC236}">
                <a16:creationId xmlns:a16="http://schemas.microsoft.com/office/drawing/2014/main" id="{5C74E54A-79C8-4677-92E2-505527C70949}"/>
              </a:ext>
            </a:extLst>
          </p:cNvPr>
          <p:cNvSpPr txBox="1"/>
          <p:nvPr/>
        </p:nvSpPr>
        <p:spPr>
          <a:xfrm>
            <a:off x="9251314" y="3372361"/>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11p</a:t>
            </a:r>
          </a:p>
          <a:p>
            <a:pPr algn="ctr" defTabSz="914400" eaLnBrk="1" hangingPunct="1">
              <a:buClrTx/>
              <a:buSzTx/>
              <a:buFontTx/>
              <a:buNone/>
            </a:pPr>
            <a:r>
              <a:rPr lang="en-US" sz="1000" dirty="0">
                <a:solidFill>
                  <a:srgbClr val="000000"/>
                </a:solidFill>
                <a:latin typeface="Arial" charset="0"/>
                <a:ea typeface="+mn-ea"/>
              </a:rPr>
              <a:t>Legacy</a:t>
            </a:r>
          </a:p>
        </p:txBody>
      </p:sp>
      <p:sp>
        <p:nvSpPr>
          <p:cNvPr id="78" name="TextBox 77">
            <a:extLst>
              <a:ext uri="{FF2B5EF4-FFF2-40B4-BE49-F238E27FC236}">
                <a16:creationId xmlns:a16="http://schemas.microsoft.com/office/drawing/2014/main" id="{2BE23ED8-35D7-4D62-9D9D-86A0C55C82E1}"/>
              </a:ext>
            </a:extLst>
          </p:cNvPr>
          <p:cNvSpPr txBox="1"/>
          <p:nvPr/>
        </p:nvSpPr>
        <p:spPr>
          <a:xfrm>
            <a:off x="9844091" y="3155788"/>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11p</a:t>
            </a:r>
          </a:p>
          <a:p>
            <a:pPr algn="ctr" defTabSz="914400" eaLnBrk="1" hangingPunct="1">
              <a:buClrTx/>
              <a:buSzTx/>
              <a:buFontTx/>
              <a:buNone/>
            </a:pPr>
            <a:r>
              <a:rPr lang="en-US" sz="1000" dirty="0">
                <a:solidFill>
                  <a:srgbClr val="000000"/>
                </a:solidFill>
                <a:latin typeface="Arial" charset="0"/>
                <a:ea typeface="+mn-ea"/>
              </a:rPr>
              <a:t>Legacy</a:t>
            </a:r>
          </a:p>
          <a:p>
            <a:pPr algn="ctr" defTabSz="914400" eaLnBrk="1" hangingPunct="1">
              <a:buClrTx/>
              <a:buSzTx/>
              <a:buFontTx/>
              <a:buNone/>
            </a:pPr>
            <a:r>
              <a:rPr lang="en-US" sz="1000" dirty="0">
                <a:solidFill>
                  <a:srgbClr val="000000"/>
                </a:solidFill>
                <a:latin typeface="Arial" charset="0"/>
                <a:ea typeface="+mn-ea"/>
              </a:rPr>
              <a:t>Repeat</a:t>
            </a:r>
          </a:p>
        </p:txBody>
      </p:sp>
      <p:sp>
        <p:nvSpPr>
          <p:cNvPr id="79" name="TextBox 78">
            <a:extLst>
              <a:ext uri="{FF2B5EF4-FFF2-40B4-BE49-F238E27FC236}">
                <a16:creationId xmlns:a16="http://schemas.microsoft.com/office/drawing/2014/main" id="{FBE03A55-7113-473F-A30B-F95DAC183655}"/>
              </a:ext>
            </a:extLst>
          </p:cNvPr>
          <p:cNvSpPr txBox="1"/>
          <p:nvPr/>
        </p:nvSpPr>
        <p:spPr>
          <a:xfrm>
            <a:off x="10441484" y="2744129"/>
            <a:ext cx="553802" cy="452967"/>
          </a:xfrm>
          <a:prstGeom prst="rect">
            <a:avLst/>
          </a:prstGeom>
          <a:noFill/>
        </p:spPr>
        <p:txBody>
          <a:bodyPr wrap="none" lIns="91440" tIns="45720" rIns="91440" rtlCol="0" anchor="t">
            <a:noAutofit/>
          </a:bodyPr>
          <a:lstStyle/>
          <a:p>
            <a:pPr algn="ctr" defTabSz="914400" eaLnBrk="1" hangingPunct="1">
              <a:buClrTx/>
              <a:buSzTx/>
              <a:buFontTx/>
              <a:buNone/>
            </a:pPr>
            <a:r>
              <a:rPr lang="en-US" sz="1000" dirty="0">
                <a:solidFill>
                  <a:srgbClr val="000000"/>
                </a:solidFill>
                <a:latin typeface="Arial" charset="0"/>
                <a:ea typeface="+mn-ea"/>
              </a:rPr>
              <a:t>11bd</a:t>
            </a:r>
          </a:p>
          <a:p>
            <a:pPr algn="ctr" defTabSz="914400" eaLnBrk="1" hangingPunct="1">
              <a:buClrTx/>
              <a:buSzTx/>
              <a:buFontTx/>
              <a:buNone/>
            </a:pPr>
            <a:r>
              <a:rPr lang="en-US" sz="1000" dirty="0">
                <a:solidFill>
                  <a:srgbClr val="000000"/>
                </a:solidFill>
                <a:latin typeface="Arial" charset="0"/>
                <a:ea typeface="+mn-ea"/>
              </a:rPr>
              <a:t>Repeat</a:t>
            </a:r>
          </a:p>
        </p:txBody>
      </p:sp>
      <p:sp>
        <p:nvSpPr>
          <p:cNvPr id="41" name="Rectangle: Rounded Corners 40">
            <a:extLst>
              <a:ext uri="{FF2B5EF4-FFF2-40B4-BE49-F238E27FC236}">
                <a16:creationId xmlns:a16="http://schemas.microsoft.com/office/drawing/2014/main" id="{E9764CE5-C587-42B3-8F78-90E6B7C604DB}"/>
              </a:ext>
            </a:extLst>
          </p:cNvPr>
          <p:cNvSpPr/>
          <p:nvPr/>
        </p:nvSpPr>
        <p:spPr bwMode="auto">
          <a:xfrm>
            <a:off x="4963829" y="3372361"/>
            <a:ext cx="3569369" cy="203368"/>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Rectangle: Rounded Corners 41">
            <a:extLst>
              <a:ext uri="{FF2B5EF4-FFF2-40B4-BE49-F238E27FC236}">
                <a16:creationId xmlns:a16="http://schemas.microsoft.com/office/drawing/2014/main" id="{DE1D13B8-9239-46D8-B007-4A0BCEFBA67E}"/>
              </a:ext>
            </a:extLst>
          </p:cNvPr>
          <p:cNvSpPr/>
          <p:nvPr/>
        </p:nvSpPr>
        <p:spPr bwMode="auto">
          <a:xfrm>
            <a:off x="4971772" y="3604294"/>
            <a:ext cx="3569369" cy="203368"/>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2" name="Rectangle 1">
            <a:extLst>
              <a:ext uri="{FF2B5EF4-FFF2-40B4-BE49-F238E27FC236}">
                <a16:creationId xmlns:a16="http://schemas.microsoft.com/office/drawing/2014/main" id="{2317B5D3-636B-4413-AC87-36F780913BFF}"/>
              </a:ext>
            </a:extLst>
          </p:cNvPr>
          <p:cNvSpPr/>
          <p:nvPr/>
        </p:nvSpPr>
        <p:spPr bwMode="auto">
          <a:xfrm rot="16200000">
            <a:off x="8480829" y="2263865"/>
            <a:ext cx="914400" cy="480963"/>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a:ln>
                  <a:noFill/>
                </a:ln>
                <a:solidFill>
                  <a:schemeClr val="tx1"/>
                </a:solidFill>
                <a:effectLst/>
                <a:latin typeface="Times New Roman" pitchFamily="16" charset="0"/>
                <a:ea typeface="MS Gothic" charset="-128"/>
              </a:rPr>
              <a:t>PRR</a:t>
            </a:r>
          </a:p>
        </p:txBody>
      </p:sp>
    </p:spTree>
    <p:extLst>
      <p:ext uri="{BB962C8B-B14F-4D97-AF65-F5344CB8AC3E}">
        <p14:creationId xmlns:p14="http://schemas.microsoft.com/office/powerpoint/2010/main" val="2358684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350D-1FFC-4297-ACC2-2A8CFE903FBF}"/>
              </a:ext>
            </a:extLst>
          </p:cNvPr>
          <p:cNvSpPr>
            <a:spLocks noGrp="1"/>
          </p:cNvSpPr>
          <p:nvPr>
            <p:ph type="title"/>
          </p:nvPr>
        </p:nvSpPr>
        <p:spPr>
          <a:xfrm>
            <a:off x="306918" y="614828"/>
            <a:ext cx="10972800" cy="1143000"/>
          </a:xfrm>
        </p:spPr>
        <p:txBody>
          <a:bodyPr/>
          <a:lstStyle/>
          <a:p>
            <a:r>
              <a:rPr lang="en-US" dirty="0"/>
              <a:t>Performance Demonstrated  on Real Commercial IEEE802.11p/bd HW: concept</a:t>
            </a:r>
          </a:p>
        </p:txBody>
      </p:sp>
      <p:sp>
        <p:nvSpPr>
          <p:cNvPr id="3" name="Text Placeholder 2">
            <a:extLst>
              <a:ext uri="{FF2B5EF4-FFF2-40B4-BE49-F238E27FC236}">
                <a16:creationId xmlns:a16="http://schemas.microsoft.com/office/drawing/2014/main" id="{821DEC84-853E-4B7C-B2AB-9DA261F3F8E5}"/>
              </a:ext>
            </a:extLst>
          </p:cNvPr>
          <p:cNvSpPr>
            <a:spLocks noGrp="1"/>
          </p:cNvSpPr>
          <p:nvPr>
            <p:ph type="body" idx="1"/>
          </p:nvPr>
        </p:nvSpPr>
        <p:spPr>
          <a:xfrm>
            <a:off x="589804" y="1650780"/>
            <a:ext cx="5386917" cy="639762"/>
          </a:xfrm>
        </p:spPr>
        <p:txBody>
          <a:bodyPr/>
          <a:lstStyle/>
          <a:p>
            <a:r>
              <a:rPr lang="en-US" sz="2000" dirty="0"/>
              <a:t>Few devices present (day1, rural)</a:t>
            </a:r>
          </a:p>
        </p:txBody>
      </p:sp>
      <p:sp>
        <p:nvSpPr>
          <p:cNvPr id="4" name="Content Placeholder 3">
            <a:extLst>
              <a:ext uri="{FF2B5EF4-FFF2-40B4-BE49-F238E27FC236}">
                <a16:creationId xmlns:a16="http://schemas.microsoft.com/office/drawing/2014/main" id="{A8CBCB99-0D7C-445B-A405-FD27CF5C8609}"/>
              </a:ext>
            </a:extLst>
          </p:cNvPr>
          <p:cNvSpPr>
            <a:spLocks noGrp="1"/>
          </p:cNvSpPr>
          <p:nvPr>
            <p:ph sz="half" idx="2"/>
          </p:nvPr>
        </p:nvSpPr>
        <p:spPr>
          <a:xfrm>
            <a:off x="589805" y="2290542"/>
            <a:ext cx="4368802" cy="2701925"/>
          </a:xfrm>
        </p:spPr>
        <p:txBody>
          <a:bodyPr/>
          <a:lstStyle/>
          <a:p>
            <a:pPr marL="0" lvl="0" indent="0" defTabSz="914400" fontAlgn="auto">
              <a:spcBef>
                <a:spcPts val="0"/>
              </a:spcBef>
              <a:spcAft>
                <a:spcPts val="0"/>
              </a:spcAft>
              <a:buClrTx/>
              <a:buSzTx/>
              <a:defRPr/>
            </a:pPr>
            <a:r>
              <a:rPr lang="en-US" sz="1600" b="0" dirty="0">
                <a:latin typeface="Arial"/>
              </a:rPr>
              <a:t>The 11bd device transmits the same 11p packet multiple times </a:t>
            </a:r>
          </a:p>
          <a:p>
            <a:pPr marL="285750" lvl="0" indent="-285750" defTabSz="914400" fontAlgn="auto">
              <a:spcBef>
                <a:spcPts val="0"/>
              </a:spcBef>
              <a:spcAft>
                <a:spcPts val="0"/>
              </a:spcAft>
              <a:buClrTx/>
              <a:buSzTx/>
              <a:buFont typeface="Arial" panose="020B0604020202020204" pitchFamily="34" charset="0"/>
              <a:buChar char="•"/>
              <a:defRPr/>
            </a:pPr>
            <a:r>
              <a:rPr lang="en-US" sz="1400" b="0" dirty="0">
                <a:latin typeface="Arial"/>
              </a:rPr>
              <a:t>Fully backward compatible</a:t>
            </a:r>
          </a:p>
          <a:p>
            <a:pPr marL="285750" lvl="0" indent="-285750" defTabSz="914400" fontAlgn="auto">
              <a:spcBef>
                <a:spcPts val="0"/>
              </a:spcBef>
              <a:spcAft>
                <a:spcPts val="0"/>
              </a:spcAft>
              <a:buClrTx/>
              <a:buSzTx/>
              <a:buFont typeface="Arial" panose="020B0604020202020204" pitchFamily="34" charset="0"/>
              <a:buChar char="•"/>
              <a:defRPr/>
            </a:pPr>
            <a:r>
              <a:rPr lang="en-US" sz="1400" dirty="0">
                <a:latin typeface="Arial"/>
              </a:rPr>
              <a:t>Increase coverage </a:t>
            </a:r>
            <a:r>
              <a:rPr lang="en-US" sz="1400" b="0" dirty="0">
                <a:latin typeface="Arial"/>
              </a:rPr>
              <a:t>of 11p devices (packet diversity) when most needed (few cars)</a:t>
            </a:r>
          </a:p>
          <a:p>
            <a:pPr marL="285750" lvl="0" indent="-285750" defTabSz="914400" fontAlgn="auto">
              <a:spcBef>
                <a:spcPts val="0"/>
              </a:spcBef>
              <a:spcAft>
                <a:spcPts val="0"/>
              </a:spcAft>
              <a:buClrTx/>
              <a:buSzTx/>
              <a:buFont typeface="Arial" panose="020B0604020202020204" pitchFamily="34" charset="0"/>
              <a:buChar char="•"/>
              <a:defRPr/>
            </a:pPr>
            <a:r>
              <a:rPr lang="en-US" sz="1400" dirty="0">
                <a:latin typeface="Arial"/>
              </a:rPr>
              <a:t>Increase coverage </a:t>
            </a:r>
            <a:r>
              <a:rPr lang="en-US" sz="1400" b="0" dirty="0">
                <a:latin typeface="Arial"/>
              </a:rPr>
              <a:t>of 11bd devices (Time-MRC) when most needed (few cars)</a:t>
            </a:r>
          </a:p>
          <a:p>
            <a:endParaRPr lang="en-US" sz="1400" dirty="0"/>
          </a:p>
        </p:txBody>
      </p:sp>
      <p:sp>
        <p:nvSpPr>
          <p:cNvPr id="5" name="Text Placeholder 4">
            <a:extLst>
              <a:ext uri="{FF2B5EF4-FFF2-40B4-BE49-F238E27FC236}">
                <a16:creationId xmlns:a16="http://schemas.microsoft.com/office/drawing/2014/main" id="{A5077EA3-5269-4F78-AB89-E11F12CE03CC}"/>
              </a:ext>
            </a:extLst>
          </p:cNvPr>
          <p:cNvSpPr>
            <a:spLocks noGrp="1"/>
          </p:cNvSpPr>
          <p:nvPr>
            <p:ph type="body" sz="quarter" idx="3"/>
          </p:nvPr>
        </p:nvSpPr>
        <p:spPr>
          <a:xfrm>
            <a:off x="6173572" y="1650780"/>
            <a:ext cx="5389033" cy="639762"/>
          </a:xfrm>
        </p:spPr>
        <p:txBody>
          <a:bodyPr/>
          <a:lstStyle/>
          <a:p>
            <a:r>
              <a:rPr lang="en-US" sz="2000" dirty="0"/>
              <a:t>Many devices present (high density)</a:t>
            </a:r>
          </a:p>
        </p:txBody>
      </p:sp>
      <p:sp>
        <p:nvSpPr>
          <p:cNvPr id="6" name="Content Placeholder 5">
            <a:extLst>
              <a:ext uri="{FF2B5EF4-FFF2-40B4-BE49-F238E27FC236}">
                <a16:creationId xmlns:a16="http://schemas.microsoft.com/office/drawing/2014/main" id="{12FFC8ED-B57B-43D0-BE44-BCEC3BF7B834}"/>
              </a:ext>
            </a:extLst>
          </p:cNvPr>
          <p:cNvSpPr>
            <a:spLocks noGrp="1"/>
          </p:cNvSpPr>
          <p:nvPr>
            <p:ph sz="quarter" idx="4"/>
          </p:nvPr>
        </p:nvSpPr>
        <p:spPr>
          <a:xfrm>
            <a:off x="6322307" y="2276651"/>
            <a:ext cx="3935272" cy="2701921"/>
          </a:xfrm>
        </p:spPr>
        <p:txBody>
          <a:bodyPr/>
          <a:lstStyle/>
          <a:p>
            <a:pPr marL="0" lvl="0" indent="0" defTabSz="914400" fontAlgn="auto">
              <a:spcBef>
                <a:spcPts val="0"/>
              </a:spcBef>
              <a:spcAft>
                <a:spcPts val="0"/>
              </a:spcAft>
              <a:buClrTx/>
              <a:buSzTx/>
              <a:defRPr/>
            </a:pPr>
            <a:r>
              <a:rPr lang="en-US" sz="1600" b="0" dirty="0">
                <a:latin typeface="Arial"/>
              </a:rPr>
              <a:t>The 11bd device transmits as an 11p device with no repetition </a:t>
            </a:r>
          </a:p>
          <a:p>
            <a:pPr marL="285750" lvl="0" indent="-285750" defTabSz="914400" fontAlgn="auto">
              <a:spcBef>
                <a:spcPts val="0"/>
              </a:spcBef>
              <a:spcAft>
                <a:spcPts val="0"/>
              </a:spcAft>
              <a:buClrTx/>
              <a:buSzTx/>
              <a:buFont typeface="Arial" panose="020B0604020202020204" pitchFamily="34" charset="0"/>
              <a:buChar char="•"/>
              <a:defRPr/>
            </a:pPr>
            <a:r>
              <a:rPr lang="en-US" sz="1400" b="0" dirty="0">
                <a:latin typeface="Arial"/>
              </a:rPr>
              <a:t>Fully backward compatible</a:t>
            </a:r>
          </a:p>
          <a:p>
            <a:endParaRPr lang="en-US" sz="1800" dirty="0"/>
          </a:p>
        </p:txBody>
      </p:sp>
      <p:sp>
        <p:nvSpPr>
          <p:cNvPr id="7" name="Date Placeholder 6">
            <a:extLst>
              <a:ext uri="{FF2B5EF4-FFF2-40B4-BE49-F238E27FC236}">
                <a16:creationId xmlns:a16="http://schemas.microsoft.com/office/drawing/2014/main" id="{4F6ADB11-4282-4C13-91A5-783F72883C13}"/>
              </a:ext>
            </a:extLst>
          </p:cNvPr>
          <p:cNvSpPr>
            <a:spLocks noGrp="1"/>
          </p:cNvSpPr>
          <p:nvPr>
            <p:ph type="dt" idx="10"/>
          </p:nvPr>
        </p:nvSpPr>
        <p:spPr/>
        <p:txBody>
          <a:bodyPr/>
          <a:lstStyle/>
          <a:p>
            <a:r>
              <a:rPr lang="en-US"/>
              <a:t>May 2019</a:t>
            </a:r>
            <a:endParaRPr lang="en-GB"/>
          </a:p>
        </p:txBody>
      </p:sp>
      <p:sp>
        <p:nvSpPr>
          <p:cNvPr id="8" name="Footer Placeholder 7">
            <a:extLst>
              <a:ext uri="{FF2B5EF4-FFF2-40B4-BE49-F238E27FC236}">
                <a16:creationId xmlns:a16="http://schemas.microsoft.com/office/drawing/2014/main" id="{576E9EE9-6F2B-4FA1-95FE-215F974C08E2}"/>
              </a:ext>
            </a:extLst>
          </p:cNvPr>
          <p:cNvSpPr>
            <a:spLocks noGrp="1"/>
          </p:cNvSpPr>
          <p:nvPr>
            <p:ph type="ftr" idx="11"/>
          </p:nvPr>
        </p:nvSpPr>
        <p:spPr/>
        <p:txBody>
          <a:bodyPr/>
          <a:lstStyle/>
          <a:p>
            <a:r>
              <a:rPr lang="en-GB"/>
              <a:t>Fischer - Filippi - Martinez, NXP</a:t>
            </a:r>
            <a:endParaRPr lang="en-GB" dirty="0"/>
          </a:p>
        </p:txBody>
      </p:sp>
      <p:sp>
        <p:nvSpPr>
          <p:cNvPr id="9" name="Slide Number Placeholder 8">
            <a:extLst>
              <a:ext uri="{FF2B5EF4-FFF2-40B4-BE49-F238E27FC236}">
                <a16:creationId xmlns:a16="http://schemas.microsoft.com/office/drawing/2014/main" id="{1B386847-2B01-4DAE-803C-5C1944FA2592}"/>
              </a:ext>
            </a:extLst>
          </p:cNvPr>
          <p:cNvSpPr>
            <a:spLocks noGrp="1"/>
          </p:cNvSpPr>
          <p:nvPr>
            <p:ph type="sldNum" idx="12"/>
          </p:nvPr>
        </p:nvSpPr>
        <p:spPr/>
        <p:txBody>
          <a:bodyPr/>
          <a:lstStyle/>
          <a:p>
            <a:r>
              <a:rPr lang="en-GB"/>
              <a:t>Slide </a:t>
            </a:r>
            <a:fld id="{69B99EC4-A1FB-4C79-B9A5-C1FFD5A90380}" type="slidenum">
              <a:rPr lang="en-GB" smtClean="0"/>
              <a:pPr/>
              <a:t>12</a:t>
            </a:fld>
            <a:endParaRPr lang="en-GB"/>
          </a:p>
        </p:txBody>
      </p:sp>
      <p:cxnSp>
        <p:nvCxnSpPr>
          <p:cNvPr id="10" name="Straight Arrow Connector 9">
            <a:extLst>
              <a:ext uri="{FF2B5EF4-FFF2-40B4-BE49-F238E27FC236}">
                <a16:creationId xmlns:a16="http://schemas.microsoft.com/office/drawing/2014/main" id="{9DC1A1A0-DD1F-4DEB-A943-0DF0C6BBEEF6}"/>
              </a:ext>
            </a:extLst>
          </p:cNvPr>
          <p:cNvCxnSpPr>
            <a:cxnSpLocks/>
          </p:cNvCxnSpPr>
          <p:nvPr/>
        </p:nvCxnSpPr>
        <p:spPr>
          <a:xfrm>
            <a:off x="689309" y="6248400"/>
            <a:ext cx="11008117" cy="0"/>
          </a:xfrm>
          <a:prstGeom prst="straightConnector1">
            <a:avLst/>
          </a:prstGeom>
          <a:noFill/>
          <a:ln w="9525" cap="flat" cmpd="sng" algn="ctr">
            <a:solidFill>
              <a:srgbClr val="7BB1DB">
                <a:shade val="95000"/>
                <a:satMod val="105000"/>
              </a:srgbClr>
            </a:solidFill>
            <a:prstDash val="solid"/>
            <a:tailEnd type="triangle"/>
          </a:ln>
          <a:effectLst/>
        </p:spPr>
      </p:cxnSp>
      <p:sp>
        <p:nvSpPr>
          <p:cNvPr id="11" name="Rectangle: Rounded Corners 10">
            <a:extLst>
              <a:ext uri="{FF2B5EF4-FFF2-40B4-BE49-F238E27FC236}">
                <a16:creationId xmlns:a16="http://schemas.microsoft.com/office/drawing/2014/main" id="{5FB39F1B-EAE5-44A9-A25B-FD4874DA674D}"/>
              </a:ext>
            </a:extLst>
          </p:cNvPr>
          <p:cNvSpPr/>
          <p:nvPr/>
        </p:nvSpPr>
        <p:spPr>
          <a:xfrm flipH="1">
            <a:off x="7897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7462D5C0-9A3E-48A7-961C-7F62F32EFF9D}"/>
              </a:ext>
            </a:extLst>
          </p:cNvPr>
          <p:cNvSpPr/>
          <p:nvPr/>
        </p:nvSpPr>
        <p:spPr>
          <a:xfrm flipH="1">
            <a:off x="16279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073753B1-34AC-4F97-A7C2-23F6697E95A5}"/>
              </a:ext>
            </a:extLst>
          </p:cNvPr>
          <p:cNvSpPr/>
          <p:nvPr/>
        </p:nvSpPr>
        <p:spPr>
          <a:xfrm flipH="1">
            <a:off x="24661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E28A04A7-A022-449F-9051-BFF13A75F853}"/>
              </a:ext>
            </a:extLst>
          </p:cNvPr>
          <p:cNvSpPr/>
          <p:nvPr/>
        </p:nvSpPr>
        <p:spPr>
          <a:xfrm flipH="1">
            <a:off x="33043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E3D563F9-9FDD-4E6B-8051-5C59175A4779}"/>
              </a:ext>
            </a:extLst>
          </p:cNvPr>
          <p:cNvSpPr/>
          <p:nvPr/>
        </p:nvSpPr>
        <p:spPr>
          <a:xfrm flipH="1">
            <a:off x="41425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E43F472A-01FF-4D8B-AF84-14AB84D6E7E5}"/>
              </a:ext>
            </a:extLst>
          </p:cNvPr>
          <p:cNvSpPr/>
          <p:nvPr/>
        </p:nvSpPr>
        <p:spPr>
          <a:xfrm flipH="1">
            <a:off x="4980709" y="547541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BCA5B45F-9859-42FE-A8E6-9CCBDDB205C0}"/>
              </a:ext>
            </a:extLst>
          </p:cNvPr>
          <p:cNvSpPr/>
          <p:nvPr/>
        </p:nvSpPr>
        <p:spPr>
          <a:xfrm flipH="1">
            <a:off x="58189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2B87CAD3-CAF3-4C8C-9A01-5CEC7A6EF261}"/>
              </a:ext>
            </a:extLst>
          </p:cNvPr>
          <p:cNvSpPr/>
          <p:nvPr/>
        </p:nvSpPr>
        <p:spPr>
          <a:xfrm flipH="1">
            <a:off x="66571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9" name="Rectangle: Rounded Corners 18">
            <a:extLst>
              <a:ext uri="{FF2B5EF4-FFF2-40B4-BE49-F238E27FC236}">
                <a16:creationId xmlns:a16="http://schemas.microsoft.com/office/drawing/2014/main" id="{0A3E7E8E-D9F2-4395-BC03-98FF5BADB465}"/>
              </a:ext>
            </a:extLst>
          </p:cNvPr>
          <p:cNvSpPr/>
          <p:nvPr/>
        </p:nvSpPr>
        <p:spPr>
          <a:xfrm flipH="1">
            <a:off x="74953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0" name="Rectangle: Rounded Corners 19">
            <a:extLst>
              <a:ext uri="{FF2B5EF4-FFF2-40B4-BE49-F238E27FC236}">
                <a16:creationId xmlns:a16="http://schemas.microsoft.com/office/drawing/2014/main" id="{C8550132-165F-4A2A-9302-786B7DE0F3BF}"/>
              </a:ext>
            </a:extLst>
          </p:cNvPr>
          <p:cNvSpPr/>
          <p:nvPr/>
        </p:nvSpPr>
        <p:spPr>
          <a:xfrm flipH="1">
            <a:off x="83335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1" name="Rectangle: Rounded Corners 20">
            <a:extLst>
              <a:ext uri="{FF2B5EF4-FFF2-40B4-BE49-F238E27FC236}">
                <a16:creationId xmlns:a16="http://schemas.microsoft.com/office/drawing/2014/main" id="{FE3C0CC0-97F2-450E-8F7F-092D06DA44EE}"/>
              </a:ext>
            </a:extLst>
          </p:cNvPr>
          <p:cNvSpPr/>
          <p:nvPr/>
        </p:nvSpPr>
        <p:spPr>
          <a:xfrm flipH="1">
            <a:off x="91717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7F227076-518B-47CD-80FF-DFC9F7A588BA}"/>
              </a:ext>
            </a:extLst>
          </p:cNvPr>
          <p:cNvSpPr/>
          <p:nvPr/>
        </p:nvSpPr>
        <p:spPr>
          <a:xfrm flipH="1">
            <a:off x="100099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3" name="Rectangle: Rounded Corners 22">
            <a:extLst>
              <a:ext uri="{FF2B5EF4-FFF2-40B4-BE49-F238E27FC236}">
                <a16:creationId xmlns:a16="http://schemas.microsoft.com/office/drawing/2014/main" id="{B10E0A7E-1B13-4ADB-9509-EA0320DC38D6}"/>
              </a:ext>
            </a:extLst>
          </p:cNvPr>
          <p:cNvSpPr/>
          <p:nvPr/>
        </p:nvSpPr>
        <p:spPr>
          <a:xfrm flipH="1">
            <a:off x="1084810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4" name="Rectangle: Rounded Corners 23">
            <a:extLst>
              <a:ext uri="{FF2B5EF4-FFF2-40B4-BE49-F238E27FC236}">
                <a16:creationId xmlns:a16="http://schemas.microsoft.com/office/drawing/2014/main" id="{B056B615-FACC-4DBE-A5A2-050DB717D01A}"/>
              </a:ext>
            </a:extLst>
          </p:cNvPr>
          <p:cNvSpPr/>
          <p:nvPr/>
        </p:nvSpPr>
        <p:spPr>
          <a:xfrm flipH="1">
            <a:off x="623966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5" name="Rectangle: Rounded Corners 24">
            <a:extLst>
              <a:ext uri="{FF2B5EF4-FFF2-40B4-BE49-F238E27FC236}">
                <a16:creationId xmlns:a16="http://schemas.microsoft.com/office/drawing/2014/main" id="{1DA7C693-0804-4838-A34F-50D08F801B08}"/>
              </a:ext>
            </a:extLst>
          </p:cNvPr>
          <p:cNvSpPr/>
          <p:nvPr/>
        </p:nvSpPr>
        <p:spPr>
          <a:xfrm flipH="1">
            <a:off x="707786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A4342001-8EF3-4AF1-991F-D88D2554223C}"/>
              </a:ext>
            </a:extLst>
          </p:cNvPr>
          <p:cNvSpPr/>
          <p:nvPr/>
        </p:nvSpPr>
        <p:spPr>
          <a:xfrm flipH="1">
            <a:off x="666042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CD2DAF87-A7B6-42B3-BAD5-A30714702ADB}"/>
              </a:ext>
            </a:extLst>
          </p:cNvPr>
          <p:cNvSpPr/>
          <p:nvPr/>
        </p:nvSpPr>
        <p:spPr>
          <a:xfrm flipH="1">
            <a:off x="749862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7CC88C18-5182-475B-8A17-092DA340E24F}"/>
              </a:ext>
            </a:extLst>
          </p:cNvPr>
          <p:cNvSpPr/>
          <p:nvPr/>
        </p:nvSpPr>
        <p:spPr>
          <a:xfrm flipH="1">
            <a:off x="708118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9" name="Rectangle: Rounded Corners 28">
            <a:extLst>
              <a:ext uri="{FF2B5EF4-FFF2-40B4-BE49-F238E27FC236}">
                <a16:creationId xmlns:a16="http://schemas.microsoft.com/office/drawing/2014/main" id="{8C77338D-973E-4769-BE18-912D2C4FF2C6}"/>
              </a:ext>
            </a:extLst>
          </p:cNvPr>
          <p:cNvSpPr/>
          <p:nvPr/>
        </p:nvSpPr>
        <p:spPr>
          <a:xfrm flipH="1">
            <a:off x="791938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9CCCD6FD-2590-40A8-AD57-F423054A4F02}"/>
              </a:ext>
            </a:extLst>
          </p:cNvPr>
          <p:cNvSpPr/>
          <p:nvPr/>
        </p:nvSpPr>
        <p:spPr>
          <a:xfrm flipH="1">
            <a:off x="750193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1" name="Rectangle: Rounded Corners 30">
            <a:extLst>
              <a:ext uri="{FF2B5EF4-FFF2-40B4-BE49-F238E27FC236}">
                <a16:creationId xmlns:a16="http://schemas.microsoft.com/office/drawing/2014/main" id="{12BEE3C4-E24A-47F6-A0B3-FB583385549F}"/>
              </a:ext>
            </a:extLst>
          </p:cNvPr>
          <p:cNvSpPr/>
          <p:nvPr/>
        </p:nvSpPr>
        <p:spPr>
          <a:xfrm flipH="1">
            <a:off x="8340137" y="545880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2" name="Rectangle: Rounded Corners 31">
            <a:extLst>
              <a:ext uri="{FF2B5EF4-FFF2-40B4-BE49-F238E27FC236}">
                <a16:creationId xmlns:a16="http://schemas.microsoft.com/office/drawing/2014/main" id="{CD92F9E6-F640-4639-B038-954F377CA5A6}"/>
              </a:ext>
            </a:extLst>
          </p:cNvPr>
          <p:cNvSpPr/>
          <p:nvPr/>
        </p:nvSpPr>
        <p:spPr>
          <a:xfrm flipH="1">
            <a:off x="873803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13DEF67B-73C2-4192-BEBC-DD582EECC814}"/>
              </a:ext>
            </a:extLst>
          </p:cNvPr>
          <p:cNvSpPr/>
          <p:nvPr/>
        </p:nvSpPr>
        <p:spPr>
          <a:xfrm flipH="1">
            <a:off x="957623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4" name="Rectangle: Rounded Corners 33">
            <a:extLst>
              <a:ext uri="{FF2B5EF4-FFF2-40B4-BE49-F238E27FC236}">
                <a16:creationId xmlns:a16="http://schemas.microsoft.com/office/drawing/2014/main" id="{E5EF0AC0-9141-4EB7-ABC4-F21FCB080A7B}"/>
              </a:ext>
            </a:extLst>
          </p:cNvPr>
          <p:cNvSpPr/>
          <p:nvPr/>
        </p:nvSpPr>
        <p:spPr>
          <a:xfrm flipH="1">
            <a:off x="979047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5" name="Rectangle: Rounded Corners 34">
            <a:extLst>
              <a:ext uri="{FF2B5EF4-FFF2-40B4-BE49-F238E27FC236}">
                <a16:creationId xmlns:a16="http://schemas.microsoft.com/office/drawing/2014/main" id="{CAA54C72-1A21-4EDF-94C3-745D7955C42C}"/>
              </a:ext>
            </a:extLst>
          </p:cNvPr>
          <p:cNvSpPr/>
          <p:nvPr/>
        </p:nvSpPr>
        <p:spPr>
          <a:xfrm flipH="1">
            <a:off x="1062867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FCE77140-56A3-4CAF-8701-9389C15687BF}"/>
              </a:ext>
            </a:extLst>
          </p:cNvPr>
          <p:cNvSpPr/>
          <p:nvPr/>
        </p:nvSpPr>
        <p:spPr>
          <a:xfrm flipH="1">
            <a:off x="603977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7" name="Rectangle: Rounded Corners 36">
            <a:extLst>
              <a:ext uri="{FF2B5EF4-FFF2-40B4-BE49-F238E27FC236}">
                <a16:creationId xmlns:a16="http://schemas.microsoft.com/office/drawing/2014/main" id="{5F87847C-734A-47AA-91AF-6277F3688255}"/>
              </a:ext>
            </a:extLst>
          </p:cNvPr>
          <p:cNvSpPr/>
          <p:nvPr/>
        </p:nvSpPr>
        <p:spPr>
          <a:xfrm flipH="1">
            <a:off x="6876547" y="545880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8" name="Rectangle: Rounded Corners 37">
            <a:extLst>
              <a:ext uri="{FF2B5EF4-FFF2-40B4-BE49-F238E27FC236}">
                <a16:creationId xmlns:a16="http://schemas.microsoft.com/office/drawing/2014/main" id="{F84D2844-9B27-475A-AAE5-41EDC9CBEE9A}"/>
              </a:ext>
            </a:extLst>
          </p:cNvPr>
          <p:cNvSpPr/>
          <p:nvPr/>
        </p:nvSpPr>
        <p:spPr>
          <a:xfrm flipH="1">
            <a:off x="626063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5AD48E93-D29F-4781-B9B1-A4153323C674}"/>
              </a:ext>
            </a:extLst>
          </p:cNvPr>
          <p:cNvSpPr/>
          <p:nvPr/>
        </p:nvSpPr>
        <p:spPr>
          <a:xfrm flipH="1">
            <a:off x="668139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0" name="Rectangle: Rounded Corners 39">
            <a:extLst>
              <a:ext uri="{FF2B5EF4-FFF2-40B4-BE49-F238E27FC236}">
                <a16:creationId xmlns:a16="http://schemas.microsoft.com/office/drawing/2014/main" id="{C3B32EAF-FFAF-4CD8-B823-4632398A43B5}"/>
              </a:ext>
            </a:extLst>
          </p:cNvPr>
          <p:cNvSpPr/>
          <p:nvPr/>
        </p:nvSpPr>
        <p:spPr>
          <a:xfrm flipH="1">
            <a:off x="723597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1" name="Rectangle: Rounded Corners 40">
            <a:extLst>
              <a:ext uri="{FF2B5EF4-FFF2-40B4-BE49-F238E27FC236}">
                <a16:creationId xmlns:a16="http://schemas.microsoft.com/office/drawing/2014/main" id="{F41F4F26-7454-4663-8CB3-EA50118B5EBA}"/>
              </a:ext>
            </a:extLst>
          </p:cNvPr>
          <p:cNvSpPr/>
          <p:nvPr/>
        </p:nvSpPr>
        <p:spPr>
          <a:xfrm flipH="1">
            <a:off x="1044555"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2" name="Rectangle: Rounded Corners 41">
            <a:extLst>
              <a:ext uri="{FF2B5EF4-FFF2-40B4-BE49-F238E27FC236}">
                <a16:creationId xmlns:a16="http://schemas.microsoft.com/office/drawing/2014/main" id="{C438AAC2-ED27-480A-9F4D-776370B9BEE4}"/>
              </a:ext>
            </a:extLst>
          </p:cNvPr>
          <p:cNvSpPr/>
          <p:nvPr/>
        </p:nvSpPr>
        <p:spPr>
          <a:xfrm flipH="1">
            <a:off x="1146871"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Rectangle: Rounded Corners 42">
            <a:extLst>
              <a:ext uri="{FF2B5EF4-FFF2-40B4-BE49-F238E27FC236}">
                <a16:creationId xmlns:a16="http://schemas.microsoft.com/office/drawing/2014/main" id="{D4C5A04D-7F6C-4616-9F6C-762878CF8969}"/>
              </a:ext>
            </a:extLst>
          </p:cNvPr>
          <p:cNvSpPr/>
          <p:nvPr/>
        </p:nvSpPr>
        <p:spPr>
          <a:xfrm flipH="1">
            <a:off x="1863209"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Rectangle: Rounded Corners 43">
            <a:extLst>
              <a:ext uri="{FF2B5EF4-FFF2-40B4-BE49-F238E27FC236}">
                <a16:creationId xmlns:a16="http://schemas.microsoft.com/office/drawing/2014/main" id="{4A922A25-645F-4E97-B475-4172041574B6}"/>
              </a:ext>
            </a:extLst>
          </p:cNvPr>
          <p:cNvSpPr/>
          <p:nvPr/>
        </p:nvSpPr>
        <p:spPr>
          <a:xfrm flipH="1">
            <a:off x="1965525"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5" name="Rectangle: Rounded Corners 44">
            <a:extLst>
              <a:ext uri="{FF2B5EF4-FFF2-40B4-BE49-F238E27FC236}">
                <a16:creationId xmlns:a16="http://schemas.microsoft.com/office/drawing/2014/main" id="{62A10A8B-B172-4530-BD38-10630C064C28}"/>
              </a:ext>
            </a:extLst>
          </p:cNvPr>
          <p:cNvSpPr/>
          <p:nvPr/>
        </p:nvSpPr>
        <p:spPr>
          <a:xfrm flipH="1">
            <a:off x="2681728"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6" name="Rectangle: Rounded Corners 45">
            <a:extLst>
              <a:ext uri="{FF2B5EF4-FFF2-40B4-BE49-F238E27FC236}">
                <a16:creationId xmlns:a16="http://schemas.microsoft.com/office/drawing/2014/main" id="{42AC679D-8B41-4668-B6D8-82197F901356}"/>
              </a:ext>
            </a:extLst>
          </p:cNvPr>
          <p:cNvSpPr/>
          <p:nvPr/>
        </p:nvSpPr>
        <p:spPr>
          <a:xfrm flipH="1">
            <a:off x="2784044"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7" name="Rectangle: Rounded Corners 46">
            <a:extLst>
              <a:ext uri="{FF2B5EF4-FFF2-40B4-BE49-F238E27FC236}">
                <a16:creationId xmlns:a16="http://schemas.microsoft.com/office/drawing/2014/main" id="{55D237DC-8954-4C30-AC31-7C9E40DDFC93}"/>
              </a:ext>
            </a:extLst>
          </p:cNvPr>
          <p:cNvSpPr/>
          <p:nvPr/>
        </p:nvSpPr>
        <p:spPr>
          <a:xfrm flipH="1">
            <a:off x="3539967"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8" name="Rectangle: Rounded Corners 47">
            <a:extLst>
              <a:ext uri="{FF2B5EF4-FFF2-40B4-BE49-F238E27FC236}">
                <a16:creationId xmlns:a16="http://schemas.microsoft.com/office/drawing/2014/main" id="{8FAE0F92-BE0B-496B-BD67-4BB853FACCA9}"/>
              </a:ext>
            </a:extLst>
          </p:cNvPr>
          <p:cNvSpPr/>
          <p:nvPr/>
        </p:nvSpPr>
        <p:spPr>
          <a:xfrm flipH="1">
            <a:off x="3663115" y="547541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9" name="Rectangle: Rounded Corners 48">
            <a:extLst>
              <a:ext uri="{FF2B5EF4-FFF2-40B4-BE49-F238E27FC236}">
                <a16:creationId xmlns:a16="http://schemas.microsoft.com/office/drawing/2014/main" id="{7E6C942B-582C-45CD-A7C9-892CC362B92B}"/>
              </a:ext>
            </a:extLst>
          </p:cNvPr>
          <p:cNvSpPr/>
          <p:nvPr/>
        </p:nvSpPr>
        <p:spPr>
          <a:xfrm flipH="1">
            <a:off x="9385946" y="5458808"/>
            <a:ext cx="45719" cy="791389"/>
          </a:xfrm>
          <a:prstGeom prst="roundRect">
            <a:avLst/>
          </a:prstGeom>
          <a:solidFill>
            <a:srgbClr val="7BB1DB">
              <a:lumMod val="40000"/>
              <a:lumOff val="60000"/>
            </a:srgbClr>
          </a:solidFill>
          <a:ln w="127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0" name="Rectangle: Rounded Corners 49">
            <a:extLst>
              <a:ext uri="{FF2B5EF4-FFF2-40B4-BE49-F238E27FC236}">
                <a16:creationId xmlns:a16="http://schemas.microsoft.com/office/drawing/2014/main" id="{CDF7369E-AAF3-48CA-9AC6-424B83A24466}"/>
              </a:ext>
            </a:extLst>
          </p:cNvPr>
          <p:cNvSpPr/>
          <p:nvPr/>
        </p:nvSpPr>
        <p:spPr>
          <a:xfrm flipH="1">
            <a:off x="769922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1" name="Rectangle: Rounded Corners 50">
            <a:extLst>
              <a:ext uri="{FF2B5EF4-FFF2-40B4-BE49-F238E27FC236}">
                <a16:creationId xmlns:a16="http://schemas.microsoft.com/office/drawing/2014/main" id="{8189F853-CECD-4CC4-97BC-625923A8DBF2}"/>
              </a:ext>
            </a:extLst>
          </p:cNvPr>
          <p:cNvSpPr/>
          <p:nvPr/>
        </p:nvSpPr>
        <p:spPr>
          <a:xfrm flipH="1">
            <a:off x="1041774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2" name="Rectangle: Rounded Corners 51">
            <a:extLst>
              <a:ext uri="{FF2B5EF4-FFF2-40B4-BE49-F238E27FC236}">
                <a16:creationId xmlns:a16="http://schemas.microsoft.com/office/drawing/2014/main" id="{B7DC4686-2B6D-4D29-A3CD-703040783F8A}"/>
              </a:ext>
            </a:extLst>
          </p:cNvPr>
          <p:cNvSpPr/>
          <p:nvPr/>
        </p:nvSpPr>
        <p:spPr>
          <a:xfrm flipH="1">
            <a:off x="8954975"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3" name="Rectangle: Rounded Corners 52">
            <a:extLst>
              <a:ext uri="{FF2B5EF4-FFF2-40B4-BE49-F238E27FC236}">
                <a16:creationId xmlns:a16="http://schemas.microsoft.com/office/drawing/2014/main" id="{ACA6BCA6-AEDA-4E36-BA6D-CFA5D8D43E22}"/>
              </a:ext>
            </a:extLst>
          </p:cNvPr>
          <p:cNvSpPr/>
          <p:nvPr/>
        </p:nvSpPr>
        <p:spPr>
          <a:xfrm flipH="1">
            <a:off x="810413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4" name="Rectangle: Rounded Corners 53">
            <a:extLst>
              <a:ext uri="{FF2B5EF4-FFF2-40B4-BE49-F238E27FC236}">
                <a16:creationId xmlns:a16="http://schemas.microsoft.com/office/drawing/2014/main" id="{5D20E8C3-FAD0-49B1-A544-2002CD8A45CB}"/>
              </a:ext>
            </a:extLst>
          </p:cNvPr>
          <p:cNvSpPr/>
          <p:nvPr/>
        </p:nvSpPr>
        <p:spPr>
          <a:xfrm flipH="1">
            <a:off x="850903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5" name="Rectangle: Rounded Corners 54">
            <a:extLst>
              <a:ext uri="{FF2B5EF4-FFF2-40B4-BE49-F238E27FC236}">
                <a16:creationId xmlns:a16="http://schemas.microsoft.com/office/drawing/2014/main" id="{309D58F5-3CB6-4C3A-B5B5-5ECEF9BA77AC}"/>
              </a:ext>
            </a:extLst>
          </p:cNvPr>
          <p:cNvSpPr/>
          <p:nvPr/>
        </p:nvSpPr>
        <p:spPr>
          <a:xfrm flipH="1">
            <a:off x="891393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6" name="Rectangle: Rounded Corners 55">
            <a:extLst>
              <a:ext uri="{FF2B5EF4-FFF2-40B4-BE49-F238E27FC236}">
                <a16:creationId xmlns:a16="http://schemas.microsoft.com/office/drawing/2014/main" id="{80354F48-8C1A-49F2-BB26-527E93B35585}"/>
              </a:ext>
            </a:extLst>
          </p:cNvPr>
          <p:cNvSpPr/>
          <p:nvPr/>
        </p:nvSpPr>
        <p:spPr>
          <a:xfrm flipH="1">
            <a:off x="931883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7" name="Rectangle: Rounded Corners 56">
            <a:extLst>
              <a:ext uri="{FF2B5EF4-FFF2-40B4-BE49-F238E27FC236}">
                <a16:creationId xmlns:a16="http://schemas.microsoft.com/office/drawing/2014/main" id="{5780E79E-92E6-44E8-AF53-3EAC9608B4B6}"/>
              </a:ext>
            </a:extLst>
          </p:cNvPr>
          <p:cNvSpPr/>
          <p:nvPr/>
        </p:nvSpPr>
        <p:spPr>
          <a:xfrm flipH="1">
            <a:off x="972373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8" name="Rectangle: Rounded Corners 57">
            <a:extLst>
              <a:ext uri="{FF2B5EF4-FFF2-40B4-BE49-F238E27FC236}">
                <a16:creationId xmlns:a16="http://schemas.microsoft.com/office/drawing/2014/main" id="{57B35F8D-BB36-4275-B3D6-029016F8BFAC}"/>
              </a:ext>
            </a:extLst>
          </p:cNvPr>
          <p:cNvSpPr/>
          <p:nvPr/>
        </p:nvSpPr>
        <p:spPr>
          <a:xfrm flipH="1">
            <a:off x="1012864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9" name="Rectangle: Rounded Corners 58">
            <a:extLst>
              <a:ext uri="{FF2B5EF4-FFF2-40B4-BE49-F238E27FC236}">
                <a16:creationId xmlns:a16="http://schemas.microsoft.com/office/drawing/2014/main" id="{E2C82DCD-93B3-4A31-A44B-394D9F934779}"/>
              </a:ext>
            </a:extLst>
          </p:cNvPr>
          <p:cNvSpPr/>
          <p:nvPr/>
        </p:nvSpPr>
        <p:spPr>
          <a:xfrm flipH="1">
            <a:off x="1053354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0" name="Rectangle: Rounded Corners 59">
            <a:extLst>
              <a:ext uri="{FF2B5EF4-FFF2-40B4-BE49-F238E27FC236}">
                <a16:creationId xmlns:a16="http://schemas.microsoft.com/office/drawing/2014/main" id="{8C6D0765-F8E7-4FEE-ACFE-BD33E329C805}"/>
              </a:ext>
            </a:extLst>
          </p:cNvPr>
          <p:cNvSpPr/>
          <p:nvPr/>
        </p:nvSpPr>
        <p:spPr>
          <a:xfrm flipH="1">
            <a:off x="1093844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1" name="Rectangle: Rounded Corners 60">
            <a:extLst>
              <a:ext uri="{FF2B5EF4-FFF2-40B4-BE49-F238E27FC236}">
                <a16:creationId xmlns:a16="http://schemas.microsoft.com/office/drawing/2014/main" id="{6AB51F9E-8392-4906-B742-63FC73D87719}"/>
              </a:ext>
            </a:extLst>
          </p:cNvPr>
          <p:cNvSpPr/>
          <p:nvPr/>
        </p:nvSpPr>
        <p:spPr>
          <a:xfrm flipH="1">
            <a:off x="1134334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2" name="Rectangle: Rounded Corners 61">
            <a:extLst>
              <a:ext uri="{FF2B5EF4-FFF2-40B4-BE49-F238E27FC236}">
                <a16:creationId xmlns:a16="http://schemas.microsoft.com/office/drawing/2014/main" id="{6AEE04B4-CB26-447C-A1C5-9830EC7335E3}"/>
              </a:ext>
            </a:extLst>
          </p:cNvPr>
          <p:cNvSpPr/>
          <p:nvPr/>
        </p:nvSpPr>
        <p:spPr>
          <a:xfrm flipH="1">
            <a:off x="737768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3" name="Rectangle: Rounded Corners 62">
            <a:extLst>
              <a:ext uri="{FF2B5EF4-FFF2-40B4-BE49-F238E27FC236}">
                <a16:creationId xmlns:a16="http://schemas.microsoft.com/office/drawing/2014/main" id="{8C4BCC34-E4B9-4D66-8A5A-8AAD60BEE764}"/>
              </a:ext>
            </a:extLst>
          </p:cNvPr>
          <p:cNvSpPr/>
          <p:nvPr/>
        </p:nvSpPr>
        <p:spPr>
          <a:xfrm flipH="1">
            <a:off x="751938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4" name="Rectangle: Rounded Corners 63">
            <a:extLst>
              <a:ext uri="{FF2B5EF4-FFF2-40B4-BE49-F238E27FC236}">
                <a16:creationId xmlns:a16="http://schemas.microsoft.com/office/drawing/2014/main" id="{2F4B5848-FDEA-474E-BF02-0FDE167ABD7A}"/>
              </a:ext>
            </a:extLst>
          </p:cNvPr>
          <p:cNvSpPr/>
          <p:nvPr/>
        </p:nvSpPr>
        <p:spPr>
          <a:xfrm flipH="1">
            <a:off x="766109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5" name="Rectangle: Rounded Corners 64">
            <a:extLst>
              <a:ext uri="{FF2B5EF4-FFF2-40B4-BE49-F238E27FC236}">
                <a16:creationId xmlns:a16="http://schemas.microsoft.com/office/drawing/2014/main" id="{2C0E31DE-F42A-4AFD-B789-CDFCE8B3B9A6}"/>
              </a:ext>
            </a:extLst>
          </p:cNvPr>
          <p:cNvSpPr/>
          <p:nvPr/>
        </p:nvSpPr>
        <p:spPr>
          <a:xfrm flipH="1">
            <a:off x="780280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6" name="Rectangle: Rounded Corners 65">
            <a:extLst>
              <a:ext uri="{FF2B5EF4-FFF2-40B4-BE49-F238E27FC236}">
                <a16:creationId xmlns:a16="http://schemas.microsoft.com/office/drawing/2014/main" id="{4637A4FF-5BE3-492A-B2D3-85AB0B94F15E}"/>
              </a:ext>
            </a:extLst>
          </p:cNvPr>
          <p:cNvSpPr/>
          <p:nvPr/>
        </p:nvSpPr>
        <p:spPr>
          <a:xfrm flipH="1">
            <a:off x="794451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7" name="Rectangle: Rounded Corners 66">
            <a:extLst>
              <a:ext uri="{FF2B5EF4-FFF2-40B4-BE49-F238E27FC236}">
                <a16:creationId xmlns:a16="http://schemas.microsoft.com/office/drawing/2014/main" id="{C04EBD4B-191B-4B6F-8B26-48F6BD99FAB7}"/>
              </a:ext>
            </a:extLst>
          </p:cNvPr>
          <p:cNvSpPr/>
          <p:nvPr/>
        </p:nvSpPr>
        <p:spPr>
          <a:xfrm flipH="1">
            <a:off x="8086225"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8" name="Rectangle: Rounded Corners 67">
            <a:extLst>
              <a:ext uri="{FF2B5EF4-FFF2-40B4-BE49-F238E27FC236}">
                <a16:creationId xmlns:a16="http://schemas.microsoft.com/office/drawing/2014/main" id="{A5024CE7-3861-4AE4-B800-B8645EF498EA}"/>
              </a:ext>
            </a:extLst>
          </p:cNvPr>
          <p:cNvSpPr/>
          <p:nvPr/>
        </p:nvSpPr>
        <p:spPr>
          <a:xfrm flipH="1">
            <a:off x="822793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9" name="Rectangle: Rounded Corners 68">
            <a:extLst>
              <a:ext uri="{FF2B5EF4-FFF2-40B4-BE49-F238E27FC236}">
                <a16:creationId xmlns:a16="http://schemas.microsoft.com/office/drawing/2014/main" id="{AB30A1C8-AED0-4457-AE5B-8DDA055167C4}"/>
              </a:ext>
            </a:extLst>
          </p:cNvPr>
          <p:cNvSpPr/>
          <p:nvPr/>
        </p:nvSpPr>
        <p:spPr>
          <a:xfrm flipH="1">
            <a:off x="836964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0" name="Rectangle: Rounded Corners 69">
            <a:extLst>
              <a:ext uri="{FF2B5EF4-FFF2-40B4-BE49-F238E27FC236}">
                <a16:creationId xmlns:a16="http://schemas.microsoft.com/office/drawing/2014/main" id="{B343E70D-3C9F-4DC5-B7C9-5B1B7C5E67CD}"/>
              </a:ext>
            </a:extLst>
          </p:cNvPr>
          <p:cNvSpPr/>
          <p:nvPr/>
        </p:nvSpPr>
        <p:spPr>
          <a:xfrm flipH="1">
            <a:off x="851135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1" name="Rectangle: Rounded Corners 70">
            <a:extLst>
              <a:ext uri="{FF2B5EF4-FFF2-40B4-BE49-F238E27FC236}">
                <a16:creationId xmlns:a16="http://schemas.microsoft.com/office/drawing/2014/main" id="{79D28739-E3AE-49D4-82E0-DCDA95CDB278}"/>
              </a:ext>
            </a:extLst>
          </p:cNvPr>
          <p:cNvSpPr/>
          <p:nvPr/>
        </p:nvSpPr>
        <p:spPr>
          <a:xfrm flipH="1">
            <a:off x="865306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2" name="Rectangle: Rounded Corners 71">
            <a:extLst>
              <a:ext uri="{FF2B5EF4-FFF2-40B4-BE49-F238E27FC236}">
                <a16:creationId xmlns:a16="http://schemas.microsoft.com/office/drawing/2014/main" id="{86489E4B-E03B-41EC-841D-BB2CAB191486}"/>
              </a:ext>
            </a:extLst>
          </p:cNvPr>
          <p:cNvSpPr/>
          <p:nvPr/>
        </p:nvSpPr>
        <p:spPr>
          <a:xfrm flipH="1">
            <a:off x="879477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3" name="Rectangle: Rounded Corners 72">
            <a:extLst>
              <a:ext uri="{FF2B5EF4-FFF2-40B4-BE49-F238E27FC236}">
                <a16:creationId xmlns:a16="http://schemas.microsoft.com/office/drawing/2014/main" id="{708E6517-D3E4-42B2-89D3-BD3B729D1AF6}"/>
              </a:ext>
            </a:extLst>
          </p:cNvPr>
          <p:cNvSpPr/>
          <p:nvPr/>
        </p:nvSpPr>
        <p:spPr>
          <a:xfrm flipH="1">
            <a:off x="893647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4" name="Rectangle: Rounded Corners 73">
            <a:extLst>
              <a:ext uri="{FF2B5EF4-FFF2-40B4-BE49-F238E27FC236}">
                <a16:creationId xmlns:a16="http://schemas.microsoft.com/office/drawing/2014/main" id="{42A7F7DD-9887-4851-A5D6-626973C43F11}"/>
              </a:ext>
            </a:extLst>
          </p:cNvPr>
          <p:cNvSpPr/>
          <p:nvPr/>
        </p:nvSpPr>
        <p:spPr>
          <a:xfrm flipH="1">
            <a:off x="907818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5" name="Rectangle: Rounded Corners 74">
            <a:extLst>
              <a:ext uri="{FF2B5EF4-FFF2-40B4-BE49-F238E27FC236}">
                <a16:creationId xmlns:a16="http://schemas.microsoft.com/office/drawing/2014/main" id="{C22A864C-CCCC-492B-B453-9E95D7586702}"/>
              </a:ext>
            </a:extLst>
          </p:cNvPr>
          <p:cNvSpPr/>
          <p:nvPr/>
        </p:nvSpPr>
        <p:spPr>
          <a:xfrm flipH="1">
            <a:off x="921989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6" name="Rectangle: Rounded Corners 75">
            <a:extLst>
              <a:ext uri="{FF2B5EF4-FFF2-40B4-BE49-F238E27FC236}">
                <a16:creationId xmlns:a16="http://schemas.microsoft.com/office/drawing/2014/main" id="{211DDE0C-E701-4F02-AE31-CF172FB03C52}"/>
              </a:ext>
            </a:extLst>
          </p:cNvPr>
          <p:cNvSpPr/>
          <p:nvPr/>
        </p:nvSpPr>
        <p:spPr>
          <a:xfrm flipH="1">
            <a:off x="936160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7" name="Rectangle: Rounded Corners 76">
            <a:extLst>
              <a:ext uri="{FF2B5EF4-FFF2-40B4-BE49-F238E27FC236}">
                <a16:creationId xmlns:a16="http://schemas.microsoft.com/office/drawing/2014/main" id="{1E7DE0F4-F6A3-4F19-8F0F-4ABE9F859794}"/>
              </a:ext>
            </a:extLst>
          </p:cNvPr>
          <p:cNvSpPr/>
          <p:nvPr/>
        </p:nvSpPr>
        <p:spPr>
          <a:xfrm flipH="1">
            <a:off x="9503315"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8" name="Rectangle: Rounded Corners 77">
            <a:extLst>
              <a:ext uri="{FF2B5EF4-FFF2-40B4-BE49-F238E27FC236}">
                <a16:creationId xmlns:a16="http://schemas.microsoft.com/office/drawing/2014/main" id="{C3A82C12-513F-4B7D-91F4-754CC94A4963}"/>
              </a:ext>
            </a:extLst>
          </p:cNvPr>
          <p:cNvSpPr/>
          <p:nvPr/>
        </p:nvSpPr>
        <p:spPr>
          <a:xfrm flipH="1">
            <a:off x="964502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9" name="Rectangle: Rounded Corners 78">
            <a:extLst>
              <a:ext uri="{FF2B5EF4-FFF2-40B4-BE49-F238E27FC236}">
                <a16:creationId xmlns:a16="http://schemas.microsoft.com/office/drawing/2014/main" id="{464E2938-DF78-4302-B50D-9F1F89C75A2B}"/>
              </a:ext>
            </a:extLst>
          </p:cNvPr>
          <p:cNvSpPr/>
          <p:nvPr/>
        </p:nvSpPr>
        <p:spPr>
          <a:xfrm flipH="1">
            <a:off x="978673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0" name="Rectangle: Rounded Corners 79">
            <a:extLst>
              <a:ext uri="{FF2B5EF4-FFF2-40B4-BE49-F238E27FC236}">
                <a16:creationId xmlns:a16="http://schemas.microsoft.com/office/drawing/2014/main" id="{90352DFD-D75F-4CDE-B12C-9AFF06DB9F42}"/>
              </a:ext>
            </a:extLst>
          </p:cNvPr>
          <p:cNvSpPr/>
          <p:nvPr/>
        </p:nvSpPr>
        <p:spPr>
          <a:xfrm flipH="1">
            <a:off x="992844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1" name="Rectangle: Rounded Corners 80">
            <a:extLst>
              <a:ext uri="{FF2B5EF4-FFF2-40B4-BE49-F238E27FC236}">
                <a16:creationId xmlns:a16="http://schemas.microsoft.com/office/drawing/2014/main" id="{0B540190-0AAE-4E10-92AD-67CAC999EE35}"/>
              </a:ext>
            </a:extLst>
          </p:cNvPr>
          <p:cNvSpPr/>
          <p:nvPr/>
        </p:nvSpPr>
        <p:spPr>
          <a:xfrm flipH="1">
            <a:off x="10070151"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2" name="Rectangle: Rounded Corners 81">
            <a:extLst>
              <a:ext uri="{FF2B5EF4-FFF2-40B4-BE49-F238E27FC236}">
                <a16:creationId xmlns:a16="http://schemas.microsoft.com/office/drawing/2014/main" id="{637A355B-700A-461D-B13C-26824B24003E}"/>
              </a:ext>
            </a:extLst>
          </p:cNvPr>
          <p:cNvSpPr/>
          <p:nvPr/>
        </p:nvSpPr>
        <p:spPr>
          <a:xfrm flipH="1">
            <a:off x="10211860"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3" name="Rectangle: Rounded Corners 82">
            <a:extLst>
              <a:ext uri="{FF2B5EF4-FFF2-40B4-BE49-F238E27FC236}">
                <a16:creationId xmlns:a16="http://schemas.microsoft.com/office/drawing/2014/main" id="{2F29361F-5296-4896-940E-F3A19D8E66D0}"/>
              </a:ext>
            </a:extLst>
          </p:cNvPr>
          <p:cNvSpPr/>
          <p:nvPr/>
        </p:nvSpPr>
        <p:spPr>
          <a:xfrm flipH="1">
            <a:off x="10353569"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4" name="Rectangle: Rounded Corners 83">
            <a:extLst>
              <a:ext uri="{FF2B5EF4-FFF2-40B4-BE49-F238E27FC236}">
                <a16:creationId xmlns:a16="http://schemas.microsoft.com/office/drawing/2014/main" id="{9CD210A2-8BD7-4F5B-BED8-E11CF57E9458}"/>
              </a:ext>
            </a:extLst>
          </p:cNvPr>
          <p:cNvSpPr/>
          <p:nvPr/>
        </p:nvSpPr>
        <p:spPr>
          <a:xfrm flipH="1">
            <a:off x="10495278"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5" name="Rectangle: Rounded Corners 84">
            <a:extLst>
              <a:ext uri="{FF2B5EF4-FFF2-40B4-BE49-F238E27FC236}">
                <a16:creationId xmlns:a16="http://schemas.microsoft.com/office/drawing/2014/main" id="{89BBDE22-040A-4C48-B685-286AD05E3AB4}"/>
              </a:ext>
            </a:extLst>
          </p:cNvPr>
          <p:cNvSpPr/>
          <p:nvPr/>
        </p:nvSpPr>
        <p:spPr>
          <a:xfrm flipH="1">
            <a:off x="10636987"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6" name="Rectangle: Rounded Corners 85">
            <a:extLst>
              <a:ext uri="{FF2B5EF4-FFF2-40B4-BE49-F238E27FC236}">
                <a16:creationId xmlns:a16="http://schemas.microsoft.com/office/drawing/2014/main" id="{242B2961-E91E-474D-8375-7D4A7C59561C}"/>
              </a:ext>
            </a:extLst>
          </p:cNvPr>
          <p:cNvSpPr/>
          <p:nvPr/>
        </p:nvSpPr>
        <p:spPr>
          <a:xfrm flipH="1">
            <a:off x="10778696"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7" name="Rectangle: Rounded Corners 86">
            <a:extLst>
              <a:ext uri="{FF2B5EF4-FFF2-40B4-BE49-F238E27FC236}">
                <a16:creationId xmlns:a16="http://schemas.microsoft.com/office/drawing/2014/main" id="{2CDCDE6E-D0E5-4426-BB9C-1EF134A6E120}"/>
              </a:ext>
            </a:extLst>
          </p:cNvPr>
          <p:cNvSpPr/>
          <p:nvPr/>
        </p:nvSpPr>
        <p:spPr>
          <a:xfrm flipH="1">
            <a:off x="10920405"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8" name="Rectangle: Rounded Corners 87">
            <a:extLst>
              <a:ext uri="{FF2B5EF4-FFF2-40B4-BE49-F238E27FC236}">
                <a16:creationId xmlns:a16="http://schemas.microsoft.com/office/drawing/2014/main" id="{F95BB763-CF1C-46A1-9E8C-296F541C281B}"/>
              </a:ext>
            </a:extLst>
          </p:cNvPr>
          <p:cNvSpPr/>
          <p:nvPr/>
        </p:nvSpPr>
        <p:spPr>
          <a:xfrm flipH="1">
            <a:off x="11062114"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9" name="Rectangle: Rounded Corners 88">
            <a:extLst>
              <a:ext uri="{FF2B5EF4-FFF2-40B4-BE49-F238E27FC236}">
                <a16:creationId xmlns:a16="http://schemas.microsoft.com/office/drawing/2014/main" id="{DD09F12B-8E01-4A85-B22C-93844C64786E}"/>
              </a:ext>
            </a:extLst>
          </p:cNvPr>
          <p:cNvSpPr/>
          <p:nvPr/>
        </p:nvSpPr>
        <p:spPr>
          <a:xfrm flipH="1">
            <a:off x="11203823"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0" name="Rectangle: Rounded Corners 89">
            <a:extLst>
              <a:ext uri="{FF2B5EF4-FFF2-40B4-BE49-F238E27FC236}">
                <a16:creationId xmlns:a16="http://schemas.microsoft.com/office/drawing/2014/main" id="{E524D7AD-62C7-4C65-A951-2DD8C9FC7336}"/>
              </a:ext>
            </a:extLst>
          </p:cNvPr>
          <p:cNvSpPr/>
          <p:nvPr/>
        </p:nvSpPr>
        <p:spPr>
          <a:xfrm flipH="1">
            <a:off x="11345532" y="5458808"/>
            <a:ext cx="45719" cy="791389"/>
          </a:xfrm>
          <a:prstGeom prst="roundRect">
            <a:avLst/>
          </a:prstGeom>
          <a:solidFill>
            <a:srgbClr val="7BB1DB">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112" name="Picture 111">
            <a:extLst>
              <a:ext uri="{FF2B5EF4-FFF2-40B4-BE49-F238E27FC236}">
                <a16:creationId xmlns:a16="http://schemas.microsoft.com/office/drawing/2014/main" id="{44E564A7-991B-415C-B355-8725347C6D90}"/>
              </a:ext>
            </a:extLst>
          </p:cNvPr>
          <p:cNvPicPr>
            <a:picLocks noChangeAspect="1"/>
          </p:cNvPicPr>
          <p:nvPr/>
        </p:nvPicPr>
        <p:blipFill>
          <a:blip r:embed="rId2"/>
          <a:stretch>
            <a:fillRect/>
          </a:stretch>
        </p:blipFill>
        <p:spPr>
          <a:xfrm>
            <a:off x="1037929" y="4354316"/>
            <a:ext cx="1396698" cy="616190"/>
          </a:xfrm>
          <a:prstGeom prst="rect">
            <a:avLst/>
          </a:prstGeom>
        </p:spPr>
      </p:pic>
      <p:pic>
        <p:nvPicPr>
          <p:cNvPr id="127" name="Picture 126">
            <a:extLst>
              <a:ext uri="{FF2B5EF4-FFF2-40B4-BE49-F238E27FC236}">
                <a16:creationId xmlns:a16="http://schemas.microsoft.com/office/drawing/2014/main" id="{8BD24AA5-1924-4221-8C6A-39060B0AFA7D}"/>
              </a:ext>
            </a:extLst>
          </p:cNvPr>
          <p:cNvPicPr>
            <a:picLocks noChangeAspect="1"/>
          </p:cNvPicPr>
          <p:nvPr/>
        </p:nvPicPr>
        <p:blipFill>
          <a:blip r:embed="rId3"/>
          <a:stretch>
            <a:fillRect/>
          </a:stretch>
        </p:blipFill>
        <p:spPr>
          <a:xfrm>
            <a:off x="9344540" y="3865275"/>
            <a:ext cx="1867347" cy="1404368"/>
          </a:xfrm>
          <a:prstGeom prst="rect">
            <a:avLst/>
          </a:prstGeom>
        </p:spPr>
      </p:pic>
      <p:pic>
        <p:nvPicPr>
          <p:cNvPr id="128" name="Picture 127">
            <a:extLst>
              <a:ext uri="{FF2B5EF4-FFF2-40B4-BE49-F238E27FC236}">
                <a16:creationId xmlns:a16="http://schemas.microsoft.com/office/drawing/2014/main" id="{A8CDDC02-0076-4182-BCE9-B3679BFB83AD}"/>
              </a:ext>
            </a:extLst>
          </p:cNvPr>
          <p:cNvPicPr>
            <a:picLocks noChangeAspect="1"/>
          </p:cNvPicPr>
          <p:nvPr/>
        </p:nvPicPr>
        <p:blipFill>
          <a:blip r:embed="rId4"/>
          <a:stretch>
            <a:fillRect/>
          </a:stretch>
        </p:blipFill>
        <p:spPr>
          <a:xfrm>
            <a:off x="8675920" y="4471041"/>
            <a:ext cx="1309086" cy="795865"/>
          </a:xfrm>
          <a:prstGeom prst="rect">
            <a:avLst/>
          </a:prstGeom>
        </p:spPr>
      </p:pic>
      <p:pic>
        <p:nvPicPr>
          <p:cNvPr id="129" name="Picture 128">
            <a:extLst>
              <a:ext uri="{FF2B5EF4-FFF2-40B4-BE49-F238E27FC236}">
                <a16:creationId xmlns:a16="http://schemas.microsoft.com/office/drawing/2014/main" id="{8C33D26A-65C2-489A-BA48-DD18C4507F0F}"/>
              </a:ext>
            </a:extLst>
          </p:cNvPr>
          <p:cNvPicPr>
            <a:picLocks noChangeAspect="1"/>
          </p:cNvPicPr>
          <p:nvPr/>
        </p:nvPicPr>
        <p:blipFill>
          <a:blip r:embed="rId4"/>
          <a:stretch>
            <a:fillRect/>
          </a:stretch>
        </p:blipFill>
        <p:spPr>
          <a:xfrm>
            <a:off x="7667727" y="3866546"/>
            <a:ext cx="1309086" cy="795865"/>
          </a:xfrm>
          <a:prstGeom prst="rect">
            <a:avLst/>
          </a:prstGeom>
        </p:spPr>
      </p:pic>
      <p:pic>
        <p:nvPicPr>
          <p:cNvPr id="130" name="Picture 129">
            <a:extLst>
              <a:ext uri="{FF2B5EF4-FFF2-40B4-BE49-F238E27FC236}">
                <a16:creationId xmlns:a16="http://schemas.microsoft.com/office/drawing/2014/main" id="{01E6AC9E-7B86-4AE5-9504-0893E6FAF81E}"/>
              </a:ext>
            </a:extLst>
          </p:cNvPr>
          <p:cNvPicPr>
            <a:picLocks noChangeAspect="1"/>
          </p:cNvPicPr>
          <p:nvPr/>
        </p:nvPicPr>
        <p:blipFill>
          <a:blip r:embed="rId4"/>
          <a:stretch>
            <a:fillRect/>
          </a:stretch>
        </p:blipFill>
        <p:spPr>
          <a:xfrm>
            <a:off x="7306136" y="4471040"/>
            <a:ext cx="1309086" cy="795865"/>
          </a:xfrm>
          <a:prstGeom prst="rect">
            <a:avLst/>
          </a:prstGeom>
        </p:spPr>
      </p:pic>
      <p:pic>
        <p:nvPicPr>
          <p:cNvPr id="131" name="Picture 130">
            <a:extLst>
              <a:ext uri="{FF2B5EF4-FFF2-40B4-BE49-F238E27FC236}">
                <a16:creationId xmlns:a16="http://schemas.microsoft.com/office/drawing/2014/main" id="{85E4BFF9-441E-4014-AFD6-F2C7535E0DF9}"/>
              </a:ext>
            </a:extLst>
          </p:cNvPr>
          <p:cNvPicPr>
            <a:picLocks noChangeAspect="1"/>
          </p:cNvPicPr>
          <p:nvPr/>
        </p:nvPicPr>
        <p:blipFill>
          <a:blip r:embed="rId4"/>
          <a:stretch>
            <a:fillRect/>
          </a:stretch>
        </p:blipFill>
        <p:spPr>
          <a:xfrm>
            <a:off x="10799369" y="3878520"/>
            <a:ext cx="1309086" cy="795865"/>
          </a:xfrm>
          <a:prstGeom prst="rect">
            <a:avLst/>
          </a:prstGeom>
        </p:spPr>
      </p:pic>
      <p:pic>
        <p:nvPicPr>
          <p:cNvPr id="132" name="Picture 131">
            <a:extLst>
              <a:ext uri="{FF2B5EF4-FFF2-40B4-BE49-F238E27FC236}">
                <a16:creationId xmlns:a16="http://schemas.microsoft.com/office/drawing/2014/main" id="{BFEC4CDF-C6FD-43C1-981A-785CEA28B5F4}"/>
              </a:ext>
            </a:extLst>
          </p:cNvPr>
          <p:cNvPicPr>
            <a:picLocks noChangeAspect="1"/>
          </p:cNvPicPr>
          <p:nvPr/>
        </p:nvPicPr>
        <p:blipFill>
          <a:blip r:embed="rId4"/>
          <a:stretch>
            <a:fillRect/>
          </a:stretch>
        </p:blipFill>
        <p:spPr>
          <a:xfrm>
            <a:off x="2548559" y="4603738"/>
            <a:ext cx="1309086" cy="795865"/>
          </a:xfrm>
          <a:prstGeom prst="rect">
            <a:avLst/>
          </a:prstGeom>
        </p:spPr>
      </p:pic>
    </p:spTree>
    <p:extLst>
      <p:ext uri="{BB962C8B-B14F-4D97-AF65-F5344CB8AC3E}">
        <p14:creationId xmlns:p14="http://schemas.microsoft.com/office/powerpoint/2010/main" val="3455784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13</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July 2019</a:t>
            </a:r>
          </a:p>
        </p:txBody>
      </p:sp>
      <p:sp>
        <p:nvSpPr>
          <p:cNvPr id="9" name="Content Placeholder 2">
            <a:extLst>
              <a:ext uri="{FF2B5EF4-FFF2-40B4-BE49-F238E27FC236}">
                <a16:creationId xmlns:a16="http://schemas.microsoft.com/office/drawing/2014/main" id="{888D5E0F-B906-4743-8707-82DBF538389E}"/>
              </a:ext>
            </a:extLst>
          </p:cNvPr>
          <p:cNvSpPr>
            <a:spLocks noGrp="1"/>
          </p:cNvSpPr>
          <p:nvPr>
            <p:ph idx="1"/>
          </p:nvPr>
        </p:nvSpPr>
        <p:spPr>
          <a:xfrm>
            <a:off x="762000" y="1600200"/>
            <a:ext cx="10287000" cy="4753388"/>
          </a:xfrm>
        </p:spPr>
        <p:txBody>
          <a:bodyPr/>
          <a:lstStyle/>
          <a:p>
            <a:pPr>
              <a:buFont typeface="Wingdings" panose="05000000000000000000" pitchFamily="2" charset="2"/>
              <a:buChar char="ü"/>
            </a:pPr>
            <a:r>
              <a:rPr lang="en-US" sz="2000" b="0" dirty="0"/>
              <a:t>Concept validated on </a:t>
            </a:r>
            <a:r>
              <a:rPr lang="en-US" sz="2000" dirty="0"/>
              <a:t>commercial legacy IEEE 802.11p device</a:t>
            </a:r>
            <a:r>
              <a:rPr lang="en-US" sz="2000" b="0" dirty="0"/>
              <a:t>, for all transmit rates</a:t>
            </a:r>
          </a:p>
          <a:p>
            <a:pPr>
              <a:buFont typeface="Wingdings" panose="05000000000000000000" pitchFamily="2" charset="2"/>
              <a:buChar char="ü"/>
            </a:pPr>
            <a:r>
              <a:rPr lang="en-US" sz="2000" b="0" dirty="0"/>
              <a:t>HW measurements aligned with simulation results: in AWGN channel, from 0.5 (1x repetition) to 0.8 dB gain (3x repetitions) </a:t>
            </a:r>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marL="0" indent="0"/>
            <a:endParaRPr lang="en-US" sz="2000" b="0" dirty="0"/>
          </a:p>
        </p:txBody>
      </p:sp>
      <p:pic>
        <p:nvPicPr>
          <p:cNvPr id="2" name="Picture 1">
            <a:extLst>
              <a:ext uri="{FF2B5EF4-FFF2-40B4-BE49-F238E27FC236}">
                <a16:creationId xmlns:a16="http://schemas.microsoft.com/office/drawing/2014/main" id="{CF153AF9-61D9-482A-8DB9-238272AC0496}"/>
              </a:ext>
            </a:extLst>
          </p:cNvPr>
          <p:cNvPicPr>
            <a:picLocks noChangeAspect="1"/>
          </p:cNvPicPr>
          <p:nvPr/>
        </p:nvPicPr>
        <p:blipFill>
          <a:blip r:embed="rId3"/>
          <a:stretch>
            <a:fillRect/>
          </a:stretch>
        </p:blipFill>
        <p:spPr>
          <a:xfrm>
            <a:off x="766016" y="2711517"/>
            <a:ext cx="8915400" cy="3642071"/>
          </a:xfrm>
          <a:prstGeom prst="rect">
            <a:avLst/>
          </a:prstGeom>
        </p:spPr>
      </p:pic>
      <p:sp>
        <p:nvSpPr>
          <p:cNvPr id="10" name="Title 1">
            <a:extLst>
              <a:ext uri="{FF2B5EF4-FFF2-40B4-BE49-F238E27FC236}">
                <a16:creationId xmlns:a16="http://schemas.microsoft.com/office/drawing/2014/main" id="{A722E305-78F7-49DB-AE16-E364F7E0476D}"/>
              </a:ext>
            </a:extLst>
          </p:cNvPr>
          <p:cNvSpPr>
            <a:spLocks noGrp="1"/>
          </p:cNvSpPr>
          <p:nvPr>
            <p:ph type="title"/>
          </p:nvPr>
        </p:nvSpPr>
        <p:spPr>
          <a:xfrm>
            <a:off x="914401" y="665005"/>
            <a:ext cx="9905999" cy="782795"/>
          </a:xfrm>
        </p:spPr>
        <p:txBody>
          <a:bodyPr/>
          <a:lstStyle/>
          <a:p>
            <a:r>
              <a:rPr lang="en-US" dirty="0"/>
              <a:t>Performance Demonstrated on Real Commercial </a:t>
            </a:r>
            <a:br>
              <a:rPr lang="en-US" dirty="0"/>
            </a:br>
            <a:r>
              <a:rPr lang="en-US" dirty="0"/>
              <a:t>IEEE 802.11p/bd HW: </a:t>
            </a:r>
            <a:r>
              <a:rPr lang="en-US" u="sng" dirty="0"/>
              <a:t>legacy stations performance</a:t>
            </a:r>
          </a:p>
        </p:txBody>
      </p:sp>
      <p:sp>
        <p:nvSpPr>
          <p:cNvPr id="8" name="Rectangle: Rounded Corners 7">
            <a:extLst>
              <a:ext uri="{FF2B5EF4-FFF2-40B4-BE49-F238E27FC236}">
                <a16:creationId xmlns:a16="http://schemas.microsoft.com/office/drawing/2014/main" id="{84481009-D86E-4EFF-BDC8-0CCFE9D967C1}"/>
              </a:ext>
            </a:extLst>
          </p:cNvPr>
          <p:cNvSpPr/>
          <p:nvPr/>
        </p:nvSpPr>
        <p:spPr bwMode="auto">
          <a:xfrm>
            <a:off x="8439131" y="3704689"/>
            <a:ext cx="3578047" cy="95204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a:solidFill>
                  <a:schemeClr val="tx1"/>
                </a:solidFill>
              </a:rPr>
              <a:t>Repetition gain is visible in e</a:t>
            </a:r>
            <a:r>
              <a:rPr kumimoji="0" lang="en-US" sz="2400" b="0" i="0" u="none" strike="noStrike" cap="none" normalizeH="0" baseline="0" dirty="0">
                <a:ln>
                  <a:noFill/>
                </a:ln>
                <a:solidFill>
                  <a:schemeClr val="tx1"/>
                </a:solidFill>
                <a:effectLst/>
                <a:latin typeface="Times New Roman" pitchFamily="16" charset="0"/>
                <a:ea typeface="MS Gothic" charset="-128"/>
              </a:rPr>
              <a:t>very MCS</a:t>
            </a:r>
          </a:p>
        </p:txBody>
      </p:sp>
      <p:sp>
        <p:nvSpPr>
          <p:cNvPr id="11" name="Oval 10">
            <a:extLst>
              <a:ext uri="{FF2B5EF4-FFF2-40B4-BE49-F238E27FC236}">
                <a16:creationId xmlns:a16="http://schemas.microsoft.com/office/drawing/2014/main" id="{E02CC2D8-0BCD-492F-93B4-BEB3081E4BC6}"/>
              </a:ext>
            </a:extLst>
          </p:cNvPr>
          <p:cNvSpPr/>
          <p:nvPr/>
        </p:nvSpPr>
        <p:spPr bwMode="auto">
          <a:xfrm>
            <a:off x="5223716" y="3571110"/>
            <a:ext cx="1104900" cy="609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cxnSp>
        <p:nvCxnSpPr>
          <p:cNvPr id="12" name="Connector: Curved 11">
            <a:extLst>
              <a:ext uri="{FF2B5EF4-FFF2-40B4-BE49-F238E27FC236}">
                <a16:creationId xmlns:a16="http://schemas.microsoft.com/office/drawing/2014/main" id="{705EF659-1681-4F33-9113-F6DA24BC2539}"/>
              </a:ext>
            </a:extLst>
          </p:cNvPr>
          <p:cNvCxnSpPr>
            <a:cxnSpLocks/>
            <a:stCxn id="11" idx="6"/>
            <a:endCxn id="8" idx="1"/>
          </p:cNvCxnSpPr>
          <p:nvPr/>
        </p:nvCxnSpPr>
        <p:spPr bwMode="auto">
          <a:xfrm>
            <a:off x="6328616" y="3875910"/>
            <a:ext cx="2110515" cy="304800"/>
          </a:xfrm>
          <a:prstGeom prst="curvedConnector3">
            <a:avLst/>
          </a:prstGeom>
          <a:solidFill>
            <a:srgbClr val="00B8FF"/>
          </a:solidFill>
          <a:ln w="9525" cap="flat" cmpd="sng" algn="ctr">
            <a:solidFill>
              <a:schemeClr val="tx1"/>
            </a:solidFill>
            <a:prstDash val="solid"/>
            <a:round/>
            <a:headEnd type="none" w="med" len="med"/>
            <a:tailEnd type="triangle"/>
          </a:ln>
          <a:effectLst/>
        </p:spPr>
      </p:cxnSp>
      <p:sp>
        <p:nvSpPr>
          <p:cNvPr id="13" name="Oval 12">
            <a:extLst>
              <a:ext uri="{FF2B5EF4-FFF2-40B4-BE49-F238E27FC236}">
                <a16:creationId xmlns:a16="http://schemas.microsoft.com/office/drawing/2014/main" id="{BC507902-8CD2-42B2-A463-BFCC780CBE37}"/>
              </a:ext>
            </a:extLst>
          </p:cNvPr>
          <p:cNvSpPr/>
          <p:nvPr/>
        </p:nvSpPr>
        <p:spPr bwMode="auto">
          <a:xfrm>
            <a:off x="4092312" y="3672094"/>
            <a:ext cx="1104900" cy="609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4" name="Oval 13">
            <a:extLst>
              <a:ext uri="{FF2B5EF4-FFF2-40B4-BE49-F238E27FC236}">
                <a16:creationId xmlns:a16="http://schemas.microsoft.com/office/drawing/2014/main" id="{8BD79E34-1DF5-4CAB-B49A-1CA0419B5FB9}"/>
              </a:ext>
            </a:extLst>
          </p:cNvPr>
          <p:cNvSpPr/>
          <p:nvPr/>
        </p:nvSpPr>
        <p:spPr bwMode="auto">
          <a:xfrm>
            <a:off x="2876531" y="3672094"/>
            <a:ext cx="1104900" cy="609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cxnSp>
        <p:nvCxnSpPr>
          <p:cNvPr id="15" name="Connector: Curved 14">
            <a:extLst>
              <a:ext uri="{FF2B5EF4-FFF2-40B4-BE49-F238E27FC236}">
                <a16:creationId xmlns:a16="http://schemas.microsoft.com/office/drawing/2014/main" id="{0AD6C869-56AE-4531-8F43-755DCC94E2F3}"/>
              </a:ext>
            </a:extLst>
          </p:cNvPr>
          <p:cNvCxnSpPr>
            <a:cxnSpLocks/>
            <a:stCxn id="13" idx="6"/>
            <a:endCxn id="8" idx="1"/>
          </p:cNvCxnSpPr>
          <p:nvPr/>
        </p:nvCxnSpPr>
        <p:spPr bwMode="auto">
          <a:xfrm>
            <a:off x="5197212" y="3976894"/>
            <a:ext cx="3241919" cy="203816"/>
          </a:xfrm>
          <a:prstGeom prst="curvedConnector3">
            <a:avLst/>
          </a:prstGeom>
          <a:solidFill>
            <a:srgbClr val="00B8FF"/>
          </a:solidFill>
          <a:ln w="9525" cap="flat" cmpd="sng" algn="ctr">
            <a:solidFill>
              <a:schemeClr val="tx1"/>
            </a:solidFill>
            <a:prstDash val="solid"/>
            <a:round/>
            <a:headEnd type="none" w="med" len="med"/>
            <a:tailEnd type="triangle"/>
          </a:ln>
          <a:effectLst/>
        </p:spPr>
      </p:cxnSp>
      <p:cxnSp>
        <p:nvCxnSpPr>
          <p:cNvPr id="16" name="Connector: Curved 15">
            <a:extLst>
              <a:ext uri="{FF2B5EF4-FFF2-40B4-BE49-F238E27FC236}">
                <a16:creationId xmlns:a16="http://schemas.microsoft.com/office/drawing/2014/main" id="{D440DF74-76CB-4A0F-8D0E-5499118D68D8}"/>
              </a:ext>
            </a:extLst>
          </p:cNvPr>
          <p:cNvCxnSpPr>
            <a:cxnSpLocks/>
            <a:stCxn id="14" idx="6"/>
            <a:endCxn id="8" idx="1"/>
          </p:cNvCxnSpPr>
          <p:nvPr/>
        </p:nvCxnSpPr>
        <p:spPr bwMode="auto">
          <a:xfrm>
            <a:off x="3981431" y="3976894"/>
            <a:ext cx="4457700" cy="203816"/>
          </a:xfrm>
          <a:prstGeom prst="curvedConnector3">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232306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14</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July 2019</a:t>
            </a:r>
          </a:p>
        </p:txBody>
      </p:sp>
      <p:pic>
        <p:nvPicPr>
          <p:cNvPr id="43" name="Picture 42" descr="2019-06-06_05-20-25_PER_EVO_SysVal_Ant1_Ch170_10MHz.png">
            <a:extLst>
              <a:ext uri="{FF2B5EF4-FFF2-40B4-BE49-F238E27FC236}">
                <a16:creationId xmlns:a16="http://schemas.microsoft.com/office/drawing/2014/main" id="{8984D6DA-A95A-4260-BEFF-4A122FF099A2}"/>
              </a:ext>
            </a:extLst>
          </p:cNvPr>
          <p:cNvPicPr>
            <a:picLocks noChangeAspect="1"/>
          </p:cNvPicPr>
          <p:nvPr/>
        </p:nvPicPr>
        <p:blipFill>
          <a:blip r:embed="rId3"/>
          <a:stretch>
            <a:fillRect/>
          </a:stretch>
        </p:blipFill>
        <p:spPr>
          <a:xfrm>
            <a:off x="6248400" y="3093714"/>
            <a:ext cx="5745877" cy="3383286"/>
          </a:xfrm>
          <a:prstGeom prst="rect">
            <a:avLst/>
          </a:prstGeom>
        </p:spPr>
      </p:pic>
      <p:pic>
        <p:nvPicPr>
          <p:cNvPr id="44" name="Picture 43" descr="2019-06-04_20-45-39_PER_EVO_SysVal_Ant1_Ch170_10MHz.png">
            <a:extLst>
              <a:ext uri="{FF2B5EF4-FFF2-40B4-BE49-F238E27FC236}">
                <a16:creationId xmlns:a16="http://schemas.microsoft.com/office/drawing/2014/main" id="{2AF09D08-21F5-4F1D-AB2E-2D47D66FE2B8}"/>
              </a:ext>
            </a:extLst>
          </p:cNvPr>
          <p:cNvPicPr>
            <a:picLocks noChangeAspect="1"/>
          </p:cNvPicPr>
          <p:nvPr/>
        </p:nvPicPr>
        <p:blipFill>
          <a:blip r:embed="rId4"/>
          <a:stretch>
            <a:fillRect/>
          </a:stretch>
        </p:blipFill>
        <p:spPr>
          <a:xfrm>
            <a:off x="381000" y="3093713"/>
            <a:ext cx="5745877" cy="3383286"/>
          </a:xfrm>
          <a:prstGeom prst="rect">
            <a:avLst/>
          </a:prstGeom>
        </p:spPr>
      </p:pic>
      <p:sp>
        <p:nvSpPr>
          <p:cNvPr id="82" name="TextBox 81">
            <a:extLst>
              <a:ext uri="{FF2B5EF4-FFF2-40B4-BE49-F238E27FC236}">
                <a16:creationId xmlns:a16="http://schemas.microsoft.com/office/drawing/2014/main" id="{252A112A-53E4-43C8-9A76-CEBE088A6980}"/>
              </a:ext>
            </a:extLst>
          </p:cNvPr>
          <p:cNvSpPr txBox="1"/>
          <p:nvPr/>
        </p:nvSpPr>
        <p:spPr>
          <a:xfrm>
            <a:off x="2895599" y="2439985"/>
            <a:ext cx="2209781" cy="914400"/>
          </a:xfrm>
          <a:prstGeom prst="rect">
            <a:avLst/>
          </a:prstGeom>
          <a:noFill/>
        </p:spPr>
        <p:txBody>
          <a:bodyPr wrap="none" lIns="91440" tIns="45720" rIns="91440" rtlCol="0" anchor="ctr">
            <a:noAutofit/>
          </a:bodyPr>
          <a:lstStyle/>
          <a:p>
            <a:pPr algn="ctr"/>
            <a:r>
              <a:rPr lang="en-US" sz="1600" b="1" i="1" dirty="0">
                <a:solidFill>
                  <a:schemeClr val="tx1"/>
                </a:solidFill>
              </a:rPr>
              <a:t>Legacy IEEE 802.11p station</a:t>
            </a:r>
          </a:p>
        </p:txBody>
      </p:sp>
      <p:sp>
        <p:nvSpPr>
          <p:cNvPr id="88" name="TextBox 87">
            <a:extLst>
              <a:ext uri="{FF2B5EF4-FFF2-40B4-BE49-F238E27FC236}">
                <a16:creationId xmlns:a16="http://schemas.microsoft.com/office/drawing/2014/main" id="{90330F7C-7216-438A-8475-FB448E144FE7}"/>
              </a:ext>
            </a:extLst>
          </p:cNvPr>
          <p:cNvSpPr txBox="1"/>
          <p:nvPr/>
        </p:nvSpPr>
        <p:spPr>
          <a:xfrm>
            <a:off x="7315200" y="2439985"/>
            <a:ext cx="3352800" cy="914400"/>
          </a:xfrm>
          <a:prstGeom prst="rect">
            <a:avLst/>
          </a:prstGeom>
          <a:noFill/>
        </p:spPr>
        <p:txBody>
          <a:bodyPr wrap="none" lIns="91440" tIns="45720" rIns="91440" rtlCol="0" anchor="ctr">
            <a:noAutofit/>
          </a:bodyPr>
          <a:lstStyle/>
          <a:p>
            <a:pPr algn="ctr"/>
            <a:r>
              <a:rPr lang="en-US" sz="1600" b="1" i="1" dirty="0">
                <a:solidFill>
                  <a:schemeClr val="tx1"/>
                </a:solidFill>
              </a:rPr>
              <a:t>IEEE 802.11bd NGV station</a:t>
            </a:r>
          </a:p>
        </p:txBody>
      </p:sp>
      <p:sp>
        <p:nvSpPr>
          <p:cNvPr id="89" name="Content Placeholder 2">
            <a:extLst>
              <a:ext uri="{FF2B5EF4-FFF2-40B4-BE49-F238E27FC236}">
                <a16:creationId xmlns:a16="http://schemas.microsoft.com/office/drawing/2014/main" id="{41F5EF7E-7F45-47E6-A340-FEFF34EFD539}"/>
              </a:ext>
            </a:extLst>
          </p:cNvPr>
          <p:cNvSpPr>
            <a:spLocks noGrp="1"/>
          </p:cNvSpPr>
          <p:nvPr>
            <p:ph idx="1"/>
          </p:nvPr>
        </p:nvSpPr>
        <p:spPr>
          <a:xfrm>
            <a:off x="440122" y="1600200"/>
            <a:ext cx="11447078" cy="1371600"/>
          </a:xfrm>
        </p:spPr>
        <p:txBody>
          <a:bodyPr/>
          <a:lstStyle/>
          <a:p>
            <a:pPr>
              <a:buFont typeface="Wingdings" panose="05000000000000000000" pitchFamily="2" charset="2"/>
              <a:buChar char="ü"/>
            </a:pPr>
            <a:r>
              <a:rPr lang="en-US" sz="2000" b="0" dirty="0"/>
              <a:t>Concept validated on </a:t>
            </a:r>
            <a:r>
              <a:rPr lang="en-US" sz="2000" dirty="0"/>
              <a:t>commercial IEEE 802.11p/bd device</a:t>
            </a:r>
            <a:r>
              <a:rPr lang="en-US" sz="2000" b="0" dirty="0"/>
              <a:t> (transmitting in legacy mode), for all rates</a:t>
            </a:r>
          </a:p>
          <a:p>
            <a:pPr>
              <a:buFont typeface="Wingdings" panose="05000000000000000000" pitchFamily="2" charset="2"/>
              <a:buChar char="ü"/>
            </a:pPr>
            <a:r>
              <a:rPr lang="en-US" sz="2000" b="0" dirty="0"/>
              <a:t>HW measurements aligned with simulation results: in AWGN channel, </a:t>
            </a:r>
            <a:r>
              <a:rPr lang="en-US" sz="2000" dirty="0"/>
              <a:t>from 1 to 5 dB gain</a:t>
            </a:r>
          </a:p>
          <a:p>
            <a:pPr marL="0" indent="0"/>
            <a:endParaRPr lang="en-US" sz="2000" b="0" dirty="0"/>
          </a:p>
        </p:txBody>
      </p:sp>
      <p:sp>
        <p:nvSpPr>
          <p:cNvPr id="41" name="Text Placeholder 2">
            <a:extLst>
              <a:ext uri="{FF2B5EF4-FFF2-40B4-BE49-F238E27FC236}">
                <a16:creationId xmlns:a16="http://schemas.microsoft.com/office/drawing/2014/main" id="{0DB699EF-0919-4E69-9DFB-D3D38C6D65F9}"/>
              </a:ext>
            </a:extLst>
          </p:cNvPr>
          <p:cNvSpPr txBox="1">
            <a:spLocks/>
          </p:cNvSpPr>
          <p:nvPr/>
        </p:nvSpPr>
        <p:spPr>
          <a:xfrm>
            <a:off x="-177246" y="2513567"/>
            <a:ext cx="2819400" cy="767235"/>
          </a:xfrm>
          <a:prstGeom prst="rect">
            <a:avLst/>
          </a:prstGeom>
        </p:spPr>
        <p:txBody>
          <a:bodyPr>
            <a:normAutofit/>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lgn="ctr">
              <a:spcBef>
                <a:spcPts val="0"/>
              </a:spcBef>
              <a:spcAft>
                <a:spcPts val="0"/>
              </a:spcAft>
            </a:pPr>
            <a:r>
              <a:rPr lang="en-US" sz="1800" kern="0" dirty="0"/>
              <a:t>AWGN</a:t>
            </a:r>
          </a:p>
          <a:p>
            <a:pPr marL="0" indent="0" algn="ctr">
              <a:spcBef>
                <a:spcPts val="0"/>
              </a:spcBef>
              <a:spcAft>
                <a:spcPts val="0"/>
              </a:spcAft>
            </a:pPr>
            <a:r>
              <a:rPr lang="en-US" sz="1800" kern="0" dirty="0"/>
              <a:t>- Improved sensitivity</a:t>
            </a:r>
          </a:p>
        </p:txBody>
      </p:sp>
      <p:sp>
        <p:nvSpPr>
          <p:cNvPr id="91" name="Title 1">
            <a:extLst>
              <a:ext uri="{FF2B5EF4-FFF2-40B4-BE49-F238E27FC236}">
                <a16:creationId xmlns:a16="http://schemas.microsoft.com/office/drawing/2014/main" id="{4FEDC613-8083-41EC-B9D8-062B2852DA22}"/>
              </a:ext>
            </a:extLst>
          </p:cNvPr>
          <p:cNvSpPr>
            <a:spLocks noGrp="1"/>
          </p:cNvSpPr>
          <p:nvPr>
            <p:ph type="title"/>
          </p:nvPr>
        </p:nvSpPr>
        <p:spPr>
          <a:xfrm>
            <a:off x="914401" y="665005"/>
            <a:ext cx="9905999" cy="782795"/>
          </a:xfrm>
        </p:spPr>
        <p:txBody>
          <a:bodyPr/>
          <a:lstStyle/>
          <a:p>
            <a:r>
              <a:rPr lang="en-US" dirty="0"/>
              <a:t>Performance Demonstrated on Real Commercial </a:t>
            </a:r>
            <a:br>
              <a:rPr lang="en-US" dirty="0"/>
            </a:br>
            <a:r>
              <a:rPr lang="en-US" dirty="0"/>
              <a:t>IEEE 802.11bd HW: </a:t>
            </a:r>
            <a:r>
              <a:rPr lang="en-US" u="sng" dirty="0"/>
              <a:t>NGV stations performance (1)</a:t>
            </a:r>
          </a:p>
        </p:txBody>
      </p:sp>
    </p:spTree>
    <p:extLst>
      <p:ext uri="{BB962C8B-B14F-4D97-AF65-F5344CB8AC3E}">
        <p14:creationId xmlns:p14="http://schemas.microsoft.com/office/powerpoint/2010/main" val="2953959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3755855F-E5E1-4E58-9630-CEB965CBFC93}"/>
              </a:ext>
            </a:extLst>
          </p:cNvPr>
          <p:cNvSpPr>
            <a:spLocks noGrp="1"/>
          </p:cNvSpPr>
          <p:nvPr>
            <p:ph type="title"/>
          </p:nvPr>
        </p:nvSpPr>
        <p:spPr>
          <a:xfrm>
            <a:off x="914401" y="685801"/>
            <a:ext cx="10361084" cy="1065213"/>
          </a:xfrm>
        </p:spPr>
        <p:txBody>
          <a:bodyPr/>
          <a:lstStyle/>
          <a:p>
            <a:r>
              <a:rPr lang="en-US" dirty="0"/>
              <a:t>Time Gap Between Repeated PPDUs</a:t>
            </a:r>
          </a:p>
        </p:txBody>
      </p:sp>
      <p:sp>
        <p:nvSpPr>
          <p:cNvPr id="8" name="Content Placeholder 2">
            <a:extLst>
              <a:ext uri="{FF2B5EF4-FFF2-40B4-BE49-F238E27FC236}">
                <a16:creationId xmlns:a16="http://schemas.microsoft.com/office/drawing/2014/main" id="{92D1F853-D714-4506-AFB1-641630CABB32}"/>
              </a:ext>
            </a:extLst>
          </p:cNvPr>
          <p:cNvSpPr>
            <a:spLocks noGrp="1"/>
          </p:cNvSpPr>
          <p:nvPr>
            <p:ph idx="1"/>
          </p:nvPr>
        </p:nvSpPr>
        <p:spPr>
          <a:xfrm>
            <a:off x="838200" y="1600200"/>
            <a:ext cx="11034183" cy="4113213"/>
          </a:xfrm>
        </p:spPr>
        <p:txBody>
          <a:bodyPr/>
          <a:lstStyle/>
          <a:p>
            <a:pPr marL="0" indent="0"/>
            <a:r>
              <a:rPr lang="en-US" b="0" dirty="0"/>
              <a:t>There are several alternatives for the time gap between repeated PPDUs:</a:t>
            </a:r>
            <a:br>
              <a:rPr lang="en-US" b="0" dirty="0"/>
            </a:br>
            <a:endParaRPr lang="en-US" b="0" dirty="0"/>
          </a:p>
          <a:p>
            <a:pPr>
              <a:buFont typeface="Arial" panose="020B0604020202020204" pitchFamily="34" charset="0"/>
              <a:buChar char="•"/>
            </a:pPr>
            <a:r>
              <a:rPr lang="en-US" b="0" dirty="0"/>
              <a:t>The recommended approach sends the repetitions as a burst, separated by a small time gap, typically set as SIFS (32 µsec)</a:t>
            </a:r>
          </a:p>
          <a:p>
            <a:pPr lvl="1">
              <a:buFont typeface="Arial" panose="020B0604020202020204" pitchFamily="34" charset="0"/>
              <a:buChar char="•"/>
            </a:pPr>
            <a:r>
              <a:rPr lang="en-US" dirty="0"/>
              <a:t>SIFS is the minimum gap that maintains interoperability with 802.11p stations, although measurements on commercial IEEE 802.11p device indicate smaller values possible</a:t>
            </a:r>
          </a:p>
          <a:p>
            <a:pPr lvl="1">
              <a:buFont typeface="Arial" panose="020B0604020202020204" pitchFamily="34" charset="0"/>
              <a:buChar char="•"/>
            </a:pPr>
            <a:r>
              <a:rPr lang="fr-FR" dirty="0"/>
              <a:t>T</a:t>
            </a:r>
            <a:r>
              <a:rPr lang="en-US" dirty="0" err="1"/>
              <a:t>ime</a:t>
            </a:r>
            <a:r>
              <a:rPr lang="en-US" dirty="0"/>
              <a:t> gap should be lower than the min AIFS (58 µsec), to avoid other messages sent in between</a:t>
            </a:r>
          </a:p>
          <a:p>
            <a:pPr lvl="1">
              <a:buFont typeface="Arial" panose="020B0604020202020204" pitchFamily="34" charset="0"/>
              <a:buChar char="•"/>
            </a:pPr>
            <a:r>
              <a:rPr lang="en-US" dirty="0"/>
              <a:t>Each PPDU burst looks like a single transmission to CCA at other stations within range</a:t>
            </a:r>
            <a:br>
              <a:rPr lang="en-US" dirty="0"/>
            </a:br>
            <a:endParaRPr lang="en-US" dirty="0"/>
          </a:p>
        </p:txBody>
      </p:sp>
    </p:spTree>
    <p:extLst>
      <p:ext uri="{BB962C8B-B14F-4D97-AF65-F5344CB8AC3E}">
        <p14:creationId xmlns:p14="http://schemas.microsoft.com/office/powerpoint/2010/main" val="29985022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A90A0E82-1000-4647-AE05-747F9088E85A}"/>
              </a:ext>
            </a:extLst>
          </p:cNvPr>
          <p:cNvSpPr>
            <a:spLocks noGrp="1"/>
          </p:cNvSpPr>
          <p:nvPr>
            <p:ph type="title"/>
          </p:nvPr>
        </p:nvSpPr>
        <p:spPr>
          <a:xfrm>
            <a:off x="914401" y="685801"/>
            <a:ext cx="10361084" cy="1065213"/>
          </a:xfrm>
        </p:spPr>
        <p:txBody>
          <a:bodyPr/>
          <a:lstStyle/>
          <a:p>
            <a:r>
              <a:rPr lang="en-US" dirty="0"/>
              <a:t>Combining of Repeated PPDUs</a:t>
            </a:r>
          </a:p>
        </p:txBody>
      </p:sp>
      <p:sp>
        <p:nvSpPr>
          <p:cNvPr id="8" name="Content Placeholder 2">
            <a:extLst>
              <a:ext uri="{FF2B5EF4-FFF2-40B4-BE49-F238E27FC236}">
                <a16:creationId xmlns:a16="http://schemas.microsoft.com/office/drawing/2014/main" id="{D4C8D53E-A4C3-46E6-87F2-6BB395FCA098}"/>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b="0" dirty="0"/>
              <a:t>For NGV stations, the substantial performance improvement comes from the combining of the multiple transmissions of a message into a combined decoding</a:t>
            </a:r>
            <a:br>
              <a:rPr lang="en-US" b="0" dirty="0"/>
            </a:br>
            <a:endParaRPr lang="en-US" b="0" dirty="0"/>
          </a:p>
          <a:p>
            <a:pPr>
              <a:buFont typeface="Arial" panose="020B0604020202020204" pitchFamily="34" charset="0"/>
              <a:buChar char="•"/>
            </a:pPr>
            <a:r>
              <a:rPr lang="en-US" b="0" dirty="0"/>
              <a:t>This allows the receiving station to fully leverage white-noise reduction and fading channel temporal diversity</a:t>
            </a:r>
            <a:br>
              <a:rPr lang="en-US" b="0" dirty="0"/>
            </a:br>
            <a:endParaRPr lang="fr-FR" b="0" dirty="0"/>
          </a:p>
          <a:p>
            <a:pPr>
              <a:buFont typeface="Arial" panose="020B0604020202020204" pitchFamily="34" charset="0"/>
              <a:buChar char="•"/>
            </a:pPr>
            <a:r>
              <a:rPr lang="fr-FR" b="0" dirty="0"/>
              <a:t>T</a:t>
            </a:r>
            <a:r>
              <a:rPr lang="en-US" b="0" dirty="0"/>
              <a:t>he combining of different transmissions can be performed at different stages of the NGV receiver PHY</a:t>
            </a:r>
          </a:p>
          <a:p>
            <a:pPr lvl="1">
              <a:buFont typeface="Arial" panose="020B0604020202020204" pitchFamily="34" charset="0"/>
              <a:buChar char="•"/>
            </a:pPr>
            <a:r>
              <a:rPr lang="en-US" b="0" dirty="0"/>
              <a:t>This includes, but not limited to, joint equalization or LLR generation</a:t>
            </a:r>
          </a:p>
          <a:p>
            <a:pPr lvl="1">
              <a:buFont typeface="Arial" panose="020B0604020202020204" pitchFamily="34" charset="0"/>
              <a:buChar char="•"/>
            </a:pPr>
            <a:r>
              <a:rPr lang="en-US" b="0" dirty="0"/>
              <a:t>LLR-level combining is what is typically used in HARQ implementation for 3GPP LTE</a:t>
            </a:r>
          </a:p>
          <a:p>
            <a:endParaRPr lang="en-US" dirty="0"/>
          </a:p>
        </p:txBody>
      </p:sp>
    </p:spTree>
    <p:extLst>
      <p:ext uri="{BB962C8B-B14F-4D97-AF65-F5344CB8AC3E}">
        <p14:creationId xmlns:p14="http://schemas.microsoft.com/office/powerpoint/2010/main" val="20783114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17</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dirty="0"/>
              <a:t>July 2019</a:t>
            </a:r>
          </a:p>
        </p:txBody>
      </p:sp>
      <p:sp>
        <p:nvSpPr>
          <p:cNvPr id="7" name="Title 1">
            <a:extLst>
              <a:ext uri="{FF2B5EF4-FFF2-40B4-BE49-F238E27FC236}">
                <a16:creationId xmlns:a16="http://schemas.microsoft.com/office/drawing/2014/main" id="{5DAFEB95-5339-49CA-9903-B836DD69E75E}"/>
              </a:ext>
            </a:extLst>
          </p:cNvPr>
          <p:cNvSpPr>
            <a:spLocks noGrp="1"/>
          </p:cNvSpPr>
          <p:nvPr>
            <p:ph type="title"/>
          </p:nvPr>
        </p:nvSpPr>
        <p:spPr>
          <a:xfrm>
            <a:off x="914401" y="685801"/>
            <a:ext cx="10361084" cy="1065213"/>
          </a:xfrm>
        </p:spPr>
        <p:txBody>
          <a:bodyPr/>
          <a:lstStyle/>
          <a:p>
            <a:r>
              <a:rPr lang="en-US"/>
              <a:t>Adaptive Retransmission Control</a:t>
            </a:r>
          </a:p>
        </p:txBody>
      </p:sp>
      <p:sp>
        <p:nvSpPr>
          <p:cNvPr id="8" name="Content Placeholder 2">
            <a:extLst>
              <a:ext uri="{FF2B5EF4-FFF2-40B4-BE49-F238E27FC236}">
                <a16:creationId xmlns:a16="http://schemas.microsoft.com/office/drawing/2014/main" id="{DD4FE561-0B5E-4B02-8888-AFC01ADE3BF7}"/>
              </a:ext>
            </a:extLst>
          </p:cNvPr>
          <p:cNvSpPr>
            <a:spLocks noGrp="1"/>
          </p:cNvSpPr>
          <p:nvPr>
            <p:ph idx="1"/>
          </p:nvPr>
        </p:nvSpPr>
        <p:spPr>
          <a:xfrm>
            <a:off x="838200" y="1830390"/>
            <a:ext cx="10361084" cy="2665410"/>
          </a:xfrm>
        </p:spPr>
        <p:txBody>
          <a:bodyPr/>
          <a:lstStyle/>
          <a:p>
            <a:pPr>
              <a:buFont typeface="Arial" panose="020B0604020202020204" pitchFamily="34" charset="0"/>
              <a:buChar char="•"/>
            </a:pPr>
            <a:r>
              <a:rPr lang="en-US" sz="2200" b="0" dirty="0"/>
              <a:t>We propose that the IEEE 802.11bd provides capability of up to 3 number retransmissions, based on the measured congestion of the channel (for instance using the Channel Busy Ratio metrics)</a:t>
            </a:r>
          </a:p>
          <a:p>
            <a:pPr>
              <a:buFont typeface="Arial" panose="020B0604020202020204" pitchFamily="34" charset="0"/>
              <a:buChar char="•"/>
            </a:pPr>
            <a:endParaRPr lang="en-US" sz="2200" b="0" dirty="0"/>
          </a:p>
          <a:p>
            <a:pPr>
              <a:buFont typeface="Arial" panose="020B0604020202020204" pitchFamily="34" charset="0"/>
              <a:buChar char="•"/>
            </a:pPr>
            <a:r>
              <a:rPr lang="en-US" sz="2200" b="0" dirty="0"/>
              <a:t>ITS standardization bodies such as ITS-G5 or SAE 1609 can define the exact transition steps. </a:t>
            </a:r>
          </a:p>
          <a:p>
            <a:pPr>
              <a:buFont typeface="Arial" panose="020B0604020202020204" pitchFamily="34" charset="0"/>
              <a:buChar char="•"/>
            </a:pPr>
            <a:endParaRPr lang="en-US" sz="2200" b="0" dirty="0"/>
          </a:p>
          <a:p>
            <a:pPr>
              <a:buFont typeface="Arial" panose="020B0604020202020204" pitchFamily="34" charset="0"/>
              <a:buChar char="•"/>
            </a:pPr>
            <a:r>
              <a:rPr lang="en-US" sz="2200" b="0" dirty="0"/>
              <a:t>Two example schemes are given on the next slide.</a:t>
            </a:r>
          </a:p>
          <a:p>
            <a:pPr marL="0" indent="0"/>
            <a:endParaRPr lang="en-US" sz="2200" b="0" dirty="0">
              <a:solidFill>
                <a:srgbClr val="FF0000"/>
              </a:solidFill>
            </a:endParaRPr>
          </a:p>
          <a:p>
            <a:endParaRPr lang="en-US" dirty="0"/>
          </a:p>
        </p:txBody>
      </p:sp>
    </p:spTree>
    <p:extLst>
      <p:ext uri="{BB962C8B-B14F-4D97-AF65-F5344CB8AC3E}">
        <p14:creationId xmlns:p14="http://schemas.microsoft.com/office/powerpoint/2010/main" val="924293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5DAFEB95-5339-49CA-9903-B836DD69E75E}"/>
              </a:ext>
            </a:extLst>
          </p:cNvPr>
          <p:cNvSpPr>
            <a:spLocks noGrp="1"/>
          </p:cNvSpPr>
          <p:nvPr>
            <p:ph type="title"/>
          </p:nvPr>
        </p:nvSpPr>
        <p:spPr>
          <a:xfrm>
            <a:off x="914401" y="685801"/>
            <a:ext cx="10361084" cy="723323"/>
          </a:xfrm>
        </p:spPr>
        <p:txBody>
          <a:bodyPr/>
          <a:lstStyle/>
          <a:p>
            <a:r>
              <a:rPr lang="en-US" dirty="0"/>
              <a:t>Adaptive Retransmission Control: exemplary control schemes (done at upper layers, like 1609 for ex.)</a:t>
            </a:r>
          </a:p>
        </p:txBody>
      </p:sp>
      <p:sp>
        <p:nvSpPr>
          <p:cNvPr id="8" name="Content Placeholder 2">
            <a:extLst>
              <a:ext uri="{FF2B5EF4-FFF2-40B4-BE49-F238E27FC236}">
                <a16:creationId xmlns:a16="http://schemas.microsoft.com/office/drawing/2014/main" id="{DD4FE561-0B5E-4B02-8888-AFC01ADE3BF7}"/>
              </a:ext>
            </a:extLst>
          </p:cNvPr>
          <p:cNvSpPr>
            <a:spLocks noGrp="1"/>
          </p:cNvSpPr>
          <p:nvPr>
            <p:ph idx="1"/>
          </p:nvPr>
        </p:nvSpPr>
        <p:spPr>
          <a:xfrm>
            <a:off x="705206" y="2924094"/>
            <a:ext cx="1481456" cy="443131"/>
          </a:xfrm>
        </p:spPr>
        <p:txBody>
          <a:bodyPr/>
          <a:lstStyle/>
          <a:p>
            <a:pPr marL="0" indent="0"/>
            <a:r>
              <a:rPr lang="fr-FR" sz="1600" dirty="0">
                <a:solidFill>
                  <a:srgbClr val="3333CC"/>
                </a:solidFill>
              </a:rPr>
              <a:t>« Hard </a:t>
            </a:r>
            <a:r>
              <a:rPr lang="fr-FR" sz="1600" dirty="0" err="1">
                <a:solidFill>
                  <a:srgbClr val="3333CC"/>
                </a:solidFill>
              </a:rPr>
              <a:t>steps</a:t>
            </a:r>
            <a:r>
              <a:rPr lang="fr-FR" sz="1600" dirty="0">
                <a:solidFill>
                  <a:srgbClr val="3333CC"/>
                </a:solidFill>
              </a:rPr>
              <a:t> »</a:t>
            </a:r>
            <a:endParaRPr lang="en-US" sz="1600" dirty="0">
              <a:solidFill>
                <a:srgbClr val="3333CC"/>
              </a:solidFill>
            </a:endParaRPr>
          </a:p>
        </p:txBody>
      </p:sp>
      <p:graphicFrame>
        <p:nvGraphicFramePr>
          <p:cNvPr id="9" name="Table 8">
            <a:extLst>
              <a:ext uri="{FF2B5EF4-FFF2-40B4-BE49-F238E27FC236}">
                <a16:creationId xmlns:a16="http://schemas.microsoft.com/office/drawing/2014/main" id="{788A1DBC-91AE-4568-AC73-EB2950B61975}"/>
              </a:ext>
            </a:extLst>
          </p:cNvPr>
          <p:cNvGraphicFramePr>
            <a:graphicFrameLocks noGrp="1"/>
          </p:cNvGraphicFramePr>
          <p:nvPr>
            <p:extLst>
              <p:ext uri="{D42A27DB-BD31-4B8C-83A1-F6EECF244321}">
                <p14:modId xmlns:p14="http://schemas.microsoft.com/office/powerpoint/2010/main" val="2063717211"/>
              </p:ext>
            </p:extLst>
          </p:nvPr>
        </p:nvGraphicFramePr>
        <p:xfrm>
          <a:off x="748566" y="3817998"/>
          <a:ext cx="5756227" cy="1545772"/>
        </p:xfrm>
        <a:graphic>
          <a:graphicData uri="http://schemas.openxmlformats.org/drawingml/2006/table">
            <a:tbl>
              <a:tblPr firstRow="1" bandRow="1">
                <a:tableStyleId>{5C22544A-7EE6-4342-B048-85BDC9FD1C3A}</a:tableStyleId>
              </a:tblPr>
              <a:tblGrid>
                <a:gridCol w="1424213">
                  <a:extLst>
                    <a:ext uri="{9D8B030D-6E8A-4147-A177-3AD203B41FA5}">
                      <a16:colId xmlns:a16="http://schemas.microsoft.com/office/drawing/2014/main" val="396279412"/>
                    </a:ext>
                  </a:extLst>
                </a:gridCol>
                <a:gridCol w="1447800">
                  <a:extLst>
                    <a:ext uri="{9D8B030D-6E8A-4147-A177-3AD203B41FA5}">
                      <a16:colId xmlns:a16="http://schemas.microsoft.com/office/drawing/2014/main" val="2077995439"/>
                    </a:ext>
                  </a:extLst>
                </a:gridCol>
                <a:gridCol w="2884214">
                  <a:extLst>
                    <a:ext uri="{9D8B030D-6E8A-4147-A177-3AD203B41FA5}">
                      <a16:colId xmlns:a16="http://schemas.microsoft.com/office/drawing/2014/main" val="423779217"/>
                    </a:ext>
                  </a:extLst>
                </a:gridCol>
              </a:tblGrid>
              <a:tr h="315686">
                <a:tc>
                  <a:txBody>
                    <a:bodyPr/>
                    <a:lstStyle/>
                    <a:p>
                      <a:r>
                        <a:rPr lang="en-US" sz="1400" noProof="0" dirty="0"/>
                        <a:t>Measured CBR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Number of Rep.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Traffic increase for this transmitter</a:t>
                      </a:r>
                    </a:p>
                  </a:txBody>
                  <a:tcPr/>
                </a:tc>
                <a:extLst>
                  <a:ext uri="{0D108BD9-81ED-4DB2-BD59-A6C34878D82A}">
                    <a16:rowId xmlns:a16="http://schemas.microsoft.com/office/drawing/2014/main" val="2169786147"/>
                  </a:ext>
                </a:extLst>
              </a:tr>
              <a:tr h="146551">
                <a:tc>
                  <a:txBody>
                    <a:bodyPr/>
                    <a:lstStyle/>
                    <a:p>
                      <a:r>
                        <a:rPr lang="en-US" sz="1400" noProof="0" dirty="0"/>
                        <a:t>≥ 0.3</a:t>
                      </a:r>
                    </a:p>
                  </a:txBody>
                  <a:tcPr/>
                </a:tc>
                <a:tc>
                  <a:txBody>
                    <a:bodyPr/>
                    <a:lstStyle/>
                    <a:p>
                      <a:r>
                        <a:rPr lang="en-US" sz="1400" noProof="0" dirty="0"/>
                        <a:t>0</a:t>
                      </a:r>
                    </a:p>
                  </a:txBody>
                  <a:tcPr/>
                </a:tc>
                <a:tc>
                  <a:txBody>
                    <a:bodyPr/>
                    <a:lstStyle/>
                    <a:p>
                      <a:r>
                        <a:rPr lang="en-US" sz="1400" noProof="0" dirty="0"/>
                        <a:t>No increase in traffic</a:t>
                      </a:r>
                    </a:p>
                  </a:txBody>
                  <a:tcPr/>
                </a:tc>
                <a:extLst>
                  <a:ext uri="{0D108BD9-81ED-4DB2-BD59-A6C34878D82A}">
                    <a16:rowId xmlns:a16="http://schemas.microsoft.com/office/drawing/2014/main" val="1574636642"/>
                  </a:ext>
                </a:extLst>
              </a:tr>
              <a:tr h="0">
                <a:tc>
                  <a:txBody>
                    <a:bodyPr/>
                    <a:lstStyle/>
                    <a:p>
                      <a:r>
                        <a:rPr lang="en-US" sz="1400" noProof="0" dirty="0"/>
                        <a:t>[0.2 – 0.3[</a:t>
                      </a:r>
                    </a:p>
                  </a:txBody>
                  <a:tcPr/>
                </a:tc>
                <a:tc>
                  <a:txBody>
                    <a:bodyPr/>
                    <a:lstStyle/>
                    <a:p>
                      <a:r>
                        <a:rPr lang="en-US" sz="1400" noProof="0" dirty="0"/>
                        <a:t>1</a:t>
                      </a:r>
                    </a:p>
                  </a:txBody>
                  <a:tcPr/>
                </a:tc>
                <a:tc>
                  <a:txBody>
                    <a:bodyPr/>
                    <a:lstStyle/>
                    <a:p>
                      <a:r>
                        <a:rPr lang="en-US" sz="1400" noProof="0" dirty="0"/>
                        <a:t>x2</a:t>
                      </a:r>
                    </a:p>
                  </a:txBody>
                  <a:tcPr/>
                </a:tc>
                <a:extLst>
                  <a:ext uri="{0D108BD9-81ED-4DB2-BD59-A6C34878D82A}">
                    <a16:rowId xmlns:a16="http://schemas.microsoft.com/office/drawing/2014/main" val="42905039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a:t>[0.15 – 0.2[</a:t>
                      </a:r>
                    </a:p>
                  </a:txBody>
                  <a:tcPr/>
                </a:tc>
                <a:tc>
                  <a:txBody>
                    <a:bodyPr/>
                    <a:lstStyle/>
                    <a:p>
                      <a:r>
                        <a:rPr lang="en-US" sz="1400" noProof="0"/>
                        <a:t>2</a:t>
                      </a:r>
                    </a:p>
                  </a:txBody>
                  <a:tcPr/>
                </a:tc>
                <a:tc>
                  <a:txBody>
                    <a:bodyPr/>
                    <a:lstStyle/>
                    <a:p>
                      <a:r>
                        <a:rPr lang="en-US" sz="1400" noProof="0"/>
                        <a:t>x3</a:t>
                      </a:r>
                    </a:p>
                  </a:txBody>
                  <a:tcPr/>
                </a:tc>
                <a:extLst>
                  <a:ext uri="{0D108BD9-81ED-4DB2-BD59-A6C34878D82A}">
                    <a16:rowId xmlns:a16="http://schemas.microsoft.com/office/drawing/2014/main" val="3634153969"/>
                  </a:ext>
                </a:extLst>
              </a:tr>
              <a:tr h="31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a:t>&lt; 0.15</a:t>
                      </a:r>
                    </a:p>
                  </a:txBody>
                  <a:tcPr/>
                </a:tc>
                <a:tc>
                  <a:txBody>
                    <a:bodyPr/>
                    <a:lstStyle/>
                    <a:p>
                      <a:r>
                        <a:rPr lang="en-US" sz="1400" noProof="0" dirty="0"/>
                        <a:t>3</a:t>
                      </a:r>
                    </a:p>
                  </a:txBody>
                  <a:tcPr/>
                </a:tc>
                <a:tc>
                  <a:txBody>
                    <a:bodyPr/>
                    <a:lstStyle/>
                    <a:p>
                      <a:r>
                        <a:rPr lang="en-US" sz="1400" noProof="0" dirty="0"/>
                        <a:t>x4</a:t>
                      </a:r>
                    </a:p>
                  </a:txBody>
                  <a:tcPr/>
                </a:tc>
                <a:extLst>
                  <a:ext uri="{0D108BD9-81ED-4DB2-BD59-A6C34878D82A}">
                    <a16:rowId xmlns:a16="http://schemas.microsoft.com/office/drawing/2014/main" val="4197148275"/>
                  </a:ext>
                </a:extLst>
              </a:tr>
            </a:tbl>
          </a:graphicData>
        </a:graphic>
      </p:graphicFrame>
      <p:sp>
        <p:nvSpPr>
          <p:cNvPr id="14" name="TextBox 13">
            <a:extLst>
              <a:ext uri="{FF2B5EF4-FFF2-40B4-BE49-F238E27FC236}">
                <a16:creationId xmlns:a16="http://schemas.microsoft.com/office/drawing/2014/main" id="{BE4B0A97-35A6-43C8-8FCD-DAF3F8D1C56B}"/>
              </a:ext>
            </a:extLst>
          </p:cNvPr>
          <p:cNvSpPr txBox="1"/>
          <p:nvPr/>
        </p:nvSpPr>
        <p:spPr>
          <a:xfrm rot="16200000">
            <a:off x="6697897" y="4329356"/>
            <a:ext cx="1333507" cy="461665"/>
          </a:xfrm>
          <a:prstGeom prst="rect">
            <a:avLst/>
          </a:prstGeom>
          <a:noFill/>
        </p:spPr>
        <p:txBody>
          <a:bodyPr wrap="square" rtlCol="0">
            <a:spAutoFit/>
          </a:bodyPr>
          <a:lstStyle/>
          <a:p>
            <a:r>
              <a:rPr lang="fr-FR" sz="1200" dirty="0" err="1">
                <a:solidFill>
                  <a:schemeClr val="tx1"/>
                </a:solidFill>
                <a:latin typeface="Arial" panose="020B0604020202020204" pitchFamily="34" charset="0"/>
                <a:cs typeface="Arial" panose="020B0604020202020204" pitchFamily="34" charset="0"/>
              </a:rPr>
              <a:t>Average</a:t>
            </a:r>
            <a:r>
              <a:rPr lang="fr-FR" sz="1200" dirty="0">
                <a:solidFill>
                  <a:schemeClr val="tx1"/>
                </a:solidFill>
                <a:latin typeface="Arial" panose="020B0604020202020204" pitchFamily="34" charset="0"/>
                <a:cs typeface="Arial" panose="020B0604020202020204" pitchFamily="34" charset="0"/>
              </a:rPr>
              <a:t> </a:t>
            </a:r>
            <a:r>
              <a:rPr lang="fr-FR" sz="1200" dirty="0" err="1">
                <a:solidFill>
                  <a:schemeClr val="tx1"/>
                </a:solidFill>
                <a:latin typeface="Arial" panose="020B0604020202020204" pitchFamily="34" charset="0"/>
                <a:cs typeface="Arial" panose="020B0604020202020204" pitchFamily="34" charset="0"/>
              </a:rPr>
              <a:t>number</a:t>
            </a:r>
            <a:r>
              <a:rPr lang="fr-FR" sz="1200" dirty="0">
                <a:solidFill>
                  <a:schemeClr val="tx1"/>
                </a:solidFill>
                <a:latin typeface="Arial" panose="020B0604020202020204" pitchFamily="34" charset="0"/>
                <a:cs typeface="Arial" panose="020B0604020202020204" pitchFamily="34" charset="0"/>
              </a:rPr>
              <a:t> of transmissions</a:t>
            </a:r>
            <a:endParaRPr lang="en-US" sz="1200"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A90A1DE3-BF89-4585-8359-1E5DCB133E03}"/>
              </a:ext>
            </a:extLst>
          </p:cNvPr>
          <p:cNvSpPr/>
          <p:nvPr/>
        </p:nvSpPr>
        <p:spPr>
          <a:xfrm>
            <a:off x="609600" y="1818874"/>
            <a:ext cx="11327158" cy="1015663"/>
          </a:xfrm>
          <a:prstGeom prst="rect">
            <a:avLst/>
          </a:prstGeom>
        </p:spPr>
        <p:txBody>
          <a:bodyPr wrap="square">
            <a:spAutoFit/>
          </a:bodyPr>
          <a:lstStyle/>
          <a:p>
            <a:r>
              <a:rPr lang="en-US" sz="2000" dirty="0">
                <a:solidFill>
                  <a:schemeClr val="tx1"/>
                </a:solidFill>
              </a:rPr>
              <a:t>The number of retransmissions can be gradually increased as the occupancy of the channel goes down. In congested environment (high CBR), retransmissions are disabled. Exemplary schemes for controlling the number of repetitions:</a:t>
            </a:r>
          </a:p>
        </p:txBody>
      </p:sp>
      <p:sp>
        <p:nvSpPr>
          <p:cNvPr id="57" name="Rectangle 56">
            <a:extLst>
              <a:ext uri="{FF2B5EF4-FFF2-40B4-BE49-F238E27FC236}">
                <a16:creationId xmlns:a16="http://schemas.microsoft.com/office/drawing/2014/main" id="{A7D8B366-95FA-4ADA-9D6F-10DD80882C3D}"/>
              </a:ext>
            </a:extLst>
          </p:cNvPr>
          <p:cNvSpPr/>
          <p:nvPr/>
        </p:nvSpPr>
        <p:spPr>
          <a:xfrm>
            <a:off x="741940" y="3244288"/>
            <a:ext cx="5756227" cy="338554"/>
          </a:xfrm>
          <a:prstGeom prst="rect">
            <a:avLst/>
          </a:prstGeom>
        </p:spPr>
        <p:txBody>
          <a:bodyPr wrap="square">
            <a:spAutoFit/>
          </a:bodyPr>
          <a:lstStyle/>
          <a:p>
            <a:r>
              <a:rPr lang="en-US" sz="1600" dirty="0">
                <a:solidFill>
                  <a:schemeClr val="tx1"/>
                </a:solidFill>
              </a:rPr>
              <a:t>Recommended method, but open for discussion</a:t>
            </a:r>
          </a:p>
        </p:txBody>
      </p:sp>
      <p:pic>
        <p:nvPicPr>
          <p:cNvPr id="2" name="Picture 1">
            <a:extLst>
              <a:ext uri="{FF2B5EF4-FFF2-40B4-BE49-F238E27FC236}">
                <a16:creationId xmlns:a16="http://schemas.microsoft.com/office/drawing/2014/main" id="{14AA2536-D5D9-4841-AC88-AA940C447791}"/>
              </a:ext>
            </a:extLst>
          </p:cNvPr>
          <p:cNvPicPr>
            <a:picLocks noChangeAspect="1"/>
          </p:cNvPicPr>
          <p:nvPr/>
        </p:nvPicPr>
        <p:blipFill>
          <a:blip r:embed="rId3"/>
          <a:stretch>
            <a:fillRect/>
          </a:stretch>
        </p:blipFill>
        <p:spPr>
          <a:xfrm>
            <a:off x="7469255" y="3540306"/>
            <a:ext cx="3806230" cy="2041523"/>
          </a:xfrm>
          <a:prstGeom prst="rect">
            <a:avLst/>
          </a:prstGeom>
        </p:spPr>
      </p:pic>
    </p:spTree>
    <p:extLst>
      <p:ext uri="{BB962C8B-B14F-4D97-AF65-F5344CB8AC3E}">
        <p14:creationId xmlns:p14="http://schemas.microsoft.com/office/powerpoint/2010/main" val="4192896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44FB97CB-7F04-405A-B22E-24F8F31E8C5E}"/>
              </a:ext>
            </a:extLst>
          </p:cNvPr>
          <p:cNvSpPr>
            <a:spLocks noGrp="1"/>
          </p:cNvSpPr>
          <p:nvPr>
            <p:ph type="title"/>
          </p:nvPr>
        </p:nvSpPr>
        <p:spPr>
          <a:xfrm>
            <a:off x="914401" y="685801"/>
            <a:ext cx="10361084" cy="1065213"/>
          </a:xfrm>
        </p:spPr>
        <p:txBody>
          <a:bodyPr/>
          <a:lstStyle/>
          <a:p>
            <a:r>
              <a:rPr lang="en-US" dirty="0"/>
              <a:t>Benefits</a:t>
            </a:r>
          </a:p>
        </p:txBody>
      </p:sp>
      <p:sp>
        <p:nvSpPr>
          <p:cNvPr id="8" name="Content Placeholder 2">
            <a:extLst>
              <a:ext uri="{FF2B5EF4-FFF2-40B4-BE49-F238E27FC236}">
                <a16:creationId xmlns:a16="http://schemas.microsoft.com/office/drawing/2014/main" id="{DE56F331-D2F9-44DA-B702-17058F896267}"/>
              </a:ext>
            </a:extLst>
          </p:cNvPr>
          <p:cNvSpPr>
            <a:spLocks noGrp="1"/>
          </p:cNvSpPr>
          <p:nvPr>
            <p:ph idx="1"/>
          </p:nvPr>
        </p:nvSpPr>
        <p:spPr>
          <a:xfrm>
            <a:off x="914400" y="1751014"/>
            <a:ext cx="11277599" cy="4494213"/>
          </a:xfrm>
        </p:spPr>
        <p:txBody>
          <a:bodyPr/>
          <a:lstStyle/>
          <a:p>
            <a:pPr>
              <a:buFont typeface="Arial" panose="020B0604020202020204" pitchFamily="34" charset="0"/>
              <a:buChar char="•"/>
            </a:pPr>
            <a:r>
              <a:rPr lang="en-US" dirty="0">
                <a:solidFill>
                  <a:schemeClr val="tx1"/>
                </a:solidFill>
              </a:rPr>
              <a:t>Repetition technique improves performance while maintaining interoperability, coexistence, and proven backward compatibility with 802.11p equipment</a:t>
            </a:r>
            <a:br>
              <a:rPr lang="en-US" dirty="0">
                <a:solidFill>
                  <a:schemeClr val="tx1"/>
                </a:solidFill>
              </a:rPr>
            </a:br>
            <a:endParaRPr lang="en-US" dirty="0">
              <a:solidFill>
                <a:schemeClr val="tx1"/>
              </a:solidFill>
            </a:endParaRPr>
          </a:p>
          <a:p>
            <a:pPr>
              <a:buFont typeface="Arial" panose="020B0604020202020204" pitchFamily="34" charset="0"/>
              <a:buChar char="•"/>
            </a:pPr>
            <a:r>
              <a:rPr lang="en-US" dirty="0">
                <a:solidFill>
                  <a:schemeClr val="tx1"/>
                </a:solidFill>
              </a:rPr>
              <a:t>This technique provides substantial improvements for communication, both for already deployed legacy IEEE 802.11p stations, and for IEEE 802.11bd stations (either operating in legacy or NGV mode)</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These techniques do not increase channel load in congested environments</a:t>
            </a:r>
          </a:p>
          <a:p>
            <a:pPr>
              <a:buFont typeface="Arial" panose="020B0604020202020204" pitchFamily="34" charset="0"/>
              <a:buChar char="•"/>
            </a:pPr>
            <a:r>
              <a:rPr lang="en-US" dirty="0">
                <a:solidFill>
                  <a:schemeClr val="tx1"/>
                </a:solidFill>
              </a:rPr>
              <a:t>These techniques do not require changing higher layers of the ITS protocol stack</a:t>
            </a:r>
          </a:p>
          <a:p>
            <a:endParaRPr lang="en-US" dirty="0"/>
          </a:p>
        </p:txBody>
      </p:sp>
    </p:spTree>
    <p:extLst>
      <p:ext uri="{BB962C8B-B14F-4D97-AF65-F5344CB8AC3E}">
        <p14:creationId xmlns:p14="http://schemas.microsoft.com/office/powerpoint/2010/main" val="1174157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Adaptive message repetition is a simple, efficient, and reliable technique. It was initially described in submissions NGV 11-18-1577 and 11-18/1186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is fully backword compatible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It provides performance gain for 802.11p stations as well ad NVG stations.</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In this submission, we provide evidence of the benefits based on the implementation of the proposed technique in existing commercial devices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887-373B-4274-BF06-0E5020AC6BF0}"/>
              </a:ext>
            </a:extLst>
          </p:cNvPr>
          <p:cNvSpPr>
            <a:spLocks noGrp="1"/>
          </p:cNvSpPr>
          <p:nvPr>
            <p:ph type="title"/>
          </p:nvPr>
        </p:nvSpPr>
        <p:spPr/>
        <p:txBody>
          <a:bodyPr/>
          <a:lstStyle/>
          <a:p>
            <a:r>
              <a:rPr lang="en-US" dirty="0"/>
              <a:t>Comments and observations </a:t>
            </a:r>
          </a:p>
        </p:txBody>
      </p:sp>
      <p:sp>
        <p:nvSpPr>
          <p:cNvPr id="3" name="Content Placeholder 2">
            <a:extLst>
              <a:ext uri="{FF2B5EF4-FFF2-40B4-BE49-F238E27FC236}">
                <a16:creationId xmlns:a16="http://schemas.microsoft.com/office/drawing/2014/main" id="{9688F572-6444-485B-8359-421477077127}"/>
              </a:ext>
            </a:extLst>
          </p:cNvPr>
          <p:cNvSpPr>
            <a:spLocks noGrp="1"/>
          </p:cNvSpPr>
          <p:nvPr>
            <p:ph idx="1"/>
          </p:nvPr>
        </p:nvSpPr>
        <p:spPr>
          <a:xfrm>
            <a:off x="609600" y="1447800"/>
            <a:ext cx="11277599" cy="5208589"/>
          </a:xfrm>
        </p:spPr>
        <p:txBody>
          <a:bodyPr/>
          <a:lstStyle/>
          <a:p>
            <a:pPr lvl="0">
              <a:buFont typeface="Arial" panose="020B0604020202020204" pitchFamily="34" charset="0"/>
              <a:buChar char="•"/>
            </a:pPr>
            <a:r>
              <a:rPr lang="en-US" sz="2000" b="0" dirty="0"/>
              <a:t>Target application</a:t>
            </a:r>
          </a:p>
          <a:p>
            <a:pPr lvl="1">
              <a:buFont typeface="Arial" panose="020B0604020202020204" pitchFamily="34" charset="0"/>
              <a:buChar char="•"/>
            </a:pPr>
            <a:r>
              <a:rPr lang="en-US" sz="1800" dirty="0"/>
              <a:t>We are targeting the broadcast safety channels (CAM, DENM messages)</a:t>
            </a:r>
            <a:endParaRPr lang="en-US" sz="1800" b="0" dirty="0"/>
          </a:p>
          <a:p>
            <a:pPr lvl="0">
              <a:buFont typeface="Arial" panose="020B0604020202020204" pitchFamily="34" charset="0"/>
              <a:buChar char="•"/>
            </a:pPr>
            <a:r>
              <a:rPr lang="en-US" sz="2000" b="0" dirty="0"/>
              <a:t>Impact of repetitions on congestion and latency</a:t>
            </a:r>
          </a:p>
          <a:p>
            <a:pPr lvl="1">
              <a:buFont typeface="Arial" panose="020B0604020202020204" pitchFamily="34" charset="0"/>
              <a:buChar char="•"/>
            </a:pPr>
            <a:r>
              <a:rPr lang="en-US" sz="1800" dirty="0"/>
              <a:t>We see no issue as the repetitions are enabled only in low congested scenarios </a:t>
            </a:r>
            <a:r>
              <a:rPr lang="en-US" sz="1800" dirty="0">
                <a:sym typeface="Wingdings" panose="05000000000000000000" pitchFamily="2" charset="2"/>
              </a:rPr>
              <a:t> </a:t>
            </a:r>
            <a:r>
              <a:rPr lang="en-US" sz="1800" b="0" dirty="0"/>
              <a:t>we will confirm there is no significant impact with simulations in a future submission</a:t>
            </a:r>
          </a:p>
          <a:p>
            <a:pPr lvl="0">
              <a:buFont typeface="Arial" panose="020B0604020202020204" pitchFamily="34" charset="0"/>
              <a:buChar char="•"/>
            </a:pPr>
            <a:r>
              <a:rPr lang="en-US" sz="2000" b="0" dirty="0"/>
              <a:t>Recognition of a repetition</a:t>
            </a:r>
          </a:p>
          <a:p>
            <a:pPr lvl="1">
              <a:buFont typeface="Arial" panose="020B0604020202020204" pitchFamily="34" charset="0"/>
              <a:buChar char="•"/>
            </a:pPr>
            <a:r>
              <a:rPr lang="en-US" sz="1800" dirty="0"/>
              <a:t>A brute force approach is possible by trying all possible combinations of consecutive received packets with CRC fail</a:t>
            </a:r>
          </a:p>
          <a:p>
            <a:pPr lvl="1">
              <a:buFont typeface="Arial" panose="020B0604020202020204" pitchFamily="34" charset="0"/>
              <a:buChar char="•"/>
            </a:pPr>
            <a:r>
              <a:rPr lang="en-US" sz="1800" dirty="0"/>
              <a:t>Many more (and simplest) options are also possible: we will present them next time</a:t>
            </a:r>
            <a:endParaRPr lang="en-US" sz="1800" b="0" dirty="0"/>
          </a:p>
          <a:p>
            <a:pPr lvl="0">
              <a:buFont typeface="Arial" panose="020B0604020202020204" pitchFamily="34" charset="0"/>
              <a:buChar char="•"/>
            </a:pPr>
            <a:r>
              <a:rPr lang="en-US" sz="2000" b="0" dirty="0"/>
              <a:t>The effectiveness of the technique is linked to the detection of the preamble if the payload uses low MCS (BPSK) – true, but </a:t>
            </a:r>
          </a:p>
          <a:p>
            <a:pPr lvl="1">
              <a:buFont typeface="Arial" panose="020B0604020202020204" pitchFamily="34" charset="0"/>
              <a:buChar char="•"/>
            </a:pPr>
            <a:r>
              <a:rPr lang="en-US" sz="1800" b="0" dirty="0"/>
              <a:t>The </a:t>
            </a:r>
            <a:r>
              <a:rPr lang="en-US" sz="1800" dirty="0"/>
              <a:t>proposal targets the broadcast channel for safety messages (CAM) which is QPSK </a:t>
            </a:r>
            <a:r>
              <a:rPr lang="en-US" sz="1800" dirty="0">
                <a:sym typeface="Wingdings" panose="05000000000000000000" pitchFamily="2" charset="2"/>
              </a:rPr>
              <a:t> it will provide the gain in the scenario is meant for</a:t>
            </a:r>
            <a:endParaRPr lang="en-US" sz="1800" dirty="0"/>
          </a:p>
          <a:p>
            <a:pPr lvl="1">
              <a:buFont typeface="Arial" panose="020B0604020202020204" pitchFamily="34" charset="0"/>
              <a:buChar char="•"/>
            </a:pPr>
            <a:r>
              <a:rPr lang="en-US" sz="1800" dirty="0"/>
              <a:t>With the boosted L-STF, L-LTF,  the effectiveness is extended to BPSK payload as well</a:t>
            </a:r>
            <a:endParaRPr lang="en-US" sz="1800" b="0" dirty="0"/>
          </a:p>
        </p:txBody>
      </p:sp>
      <p:sp>
        <p:nvSpPr>
          <p:cNvPr id="4" name="Slide Number Placeholder 3">
            <a:extLst>
              <a:ext uri="{FF2B5EF4-FFF2-40B4-BE49-F238E27FC236}">
                <a16:creationId xmlns:a16="http://schemas.microsoft.com/office/drawing/2014/main" id="{A5D272B9-A879-4E65-A271-36F5A6E66347}"/>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86DB25D1-CD32-4CA7-834A-D3A3D8267D7E}"/>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81190A79-5BF3-4204-892B-7999F9F00980}"/>
              </a:ext>
            </a:extLst>
          </p:cNvPr>
          <p:cNvSpPr>
            <a:spLocks noGrp="1"/>
          </p:cNvSpPr>
          <p:nvPr>
            <p:ph type="dt" idx="15"/>
          </p:nvPr>
        </p:nvSpPr>
        <p:spPr/>
        <p:txBody>
          <a:bodyPr/>
          <a:lstStyle/>
          <a:p>
            <a:r>
              <a:rPr lang="en-US"/>
              <a:t>May 2019</a:t>
            </a:r>
            <a:endParaRPr lang="en-GB" dirty="0"/>
          </a:p>
        </p:txBody>
      </p:sp>
    </p:spTree>
    <p:extLst>
      <p:ext uri="{BB962C8B-B14F-4D97-AF65-F5344CB8AC3E}">
        <p14:creationId xmlns:p14="http://schemas.microsoft.com/office/powerpoint/2010/main" val="47516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631-F34B-440C-8B2F-7EE3DF4FFFC6}"/>
              </a:ext>
            </a:extLst>
          </p:cNvPr>
          <p:cNvSpPr>
            <a:spLocks noGrp="1"/>
          </p:cNvSpPr>
          <p:nvPr>
            <p:ph type="title"/>
          </p:nvPr>
        </p:nvSpPr>
        <p:spPr/>
        <p:txBody>
          <a:bodyPr/>
          <a:lstStyle/>
          <a:p>
            <a:r>
              <a:rPr lang="en-US" dirty="0"/>
              <a:t>Straw Poll #1</a:t>
            </a:r>
          </a:p>
        </p:txBody>
      </p:sp>
      <p:sp>
        <p:nvSpPr>
          <p:cNvPr id="3" name="Content Placeholder 2">
            <a:extLst>
              <a:ext uri="{FF2B5EF4-FFF2-40B4-BE49-F238E27FC236}">
                <a16:creationId xmlns:a16="http://schemas.microsoft.com/office/drawing/2014/main" id="{2DDF9E10-A4EF-42A7-B06A-1D21E6343B71}"/>
              </a:ext>
            </a:extLst>
          </p:cNvPr>
          <p:cNvSpPr>
            <a:spLocks noGrp="1"/>
          </p:cNvSpPr>
          <p:nvPr>
            <p:ph idx="1"/>
          </p:nvPr>
        </p:nvSpPr>
        <p:spPr>
          <a:xfrm>
            <a:off x="876317" y="1732531"/>
            <a:ext cx="10361084" cy="4113213"/>
          </a:xfrm>
        </p:spPr>
        <p:txBody>
          <a:bodyPr/>
          <a:lstStyle/>
          <a:p>
            <a:pPr marL="0" indent="0"/>
            <a:r>
              <a:rPr lang="en-US" dirty="0"/>
              <a:t>Should 802. 11bd supports adaptive repetition of PPDU, primarily targeting performance improvement under low or medium channel congestion for broadcast mode?</a:t>
            </a:r>
          </a:p>
          <a:p>
            <a:pPr marL="457200" lvl="1" indent="0"/>
            <a:endParaRPr lang="en-US" dirty="0"/>
          </a:p>
        </p:txBody>
      </p:sp>
      <p:sp>
        <p:nvSpPr>
          <p:cNvPr id="4" name="Slide Number Placeholder 3">
            <a:extLst>
              <a:ext uri="{FF2B5EF4-FFF2-40B4-BE49-F238E27FC236}">
                <a16:creationId xmlns:a16="http://schemas.microsoft.com/office/drawing/2014/main" id="{5687DC26-4FC0-47B5-84D9-0DB3C47FE37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A50EA61D-9A34-417C-B0D8-9843ED9906B1}"/>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2D7A58EB-9BD8-4061-AA13-5F297EA659A8}"/>
              </a:ext>
            </a:extLst>
          </p:cNvPr>
          <p:cNvSpPr>
            <a:spLocks noGrp="1"/>
          </p:cNvSpPr>
          <p:nvPr>
            <p:ph type="dt" idx="15"/>
          </p:nvPr>
        </p:nvSpPr>
        <p:spPr/>
        <p:txBody>
          <a:bodyPr/>
          <a:lstStyle/>
          <a:p>
            <a:r>
              <a:rPr lang="en-US" dirty="0"/>
              <a:t>July 2019</a:t>
            </a:r>
            <a:endParaRPr lang="en-GB" dirty="0"/>
          </a:p>
        </p:txBody>
      </p:sp>
      <p:sp>
        <p:nvSpPr>
          <p:cNvPr id="8" name="Rectangle 7">
            <a:extLst>
              <a:ext uri="{FF2B5EF4-FFF2-40B4-BE49-F238E27FC236}">
                <a16:creationId xmlns:a16="http://schemas.microsoft.com/office/drawing/2014/main" id="{22719E6F-4B17-49F5-818F-2ADAA7ADC4E3}"/>
              </a:ext>
            </a:extLst>
          </p:cNvPr>
          <p:cNvSpPr/>
          <p:nvPr/>
        </p:nvSpPr>
        <p:spPr>
          <a:xfrm>
            <a:off x="672937" y="4461336"/>
            <a:ext cx="5120381" cy="1354217"/>
          </a:xfrm>
          <a:prstGeom prst="rect">
            <a:avLst/>
          </a:prstGeom>
        </p:spPr>
        <p:txBody>
          <a:bodyPr wrap="square">
            <a:spAutoFit/>
          </a:bodyPr>
          <a:lstStyle/>
          <a:p>
            <a:pPr marL="342900" lvl="0" indent="-342900" eaLnBrk="1" hangingPunct="1">
              <a:spcBef>
                <a:spcPts val="600"/>
              </a:spcBef>
            </a:pPr>
            <a:r>
              <a:rPr lang="en-US" b="1" kern="0" dirty="0">
                <a:solidFill>
                  <a:srgbClr val="000000"/>
                </a:solidFill>
                <a:latin typeface="Times New Roman"/>
                <a:ea typeface="MS Gothic"/>
              </a:rPr>
              <a:t>Y: </a:t>
            </a:r>
          </a:p>
          <a:p>
            <a:pPr marL="342900" lvl="0" indent="-342900" eaLnBrk="1" hangingPunct="1">
              <a:spcBef>
                <a:spcPts val="600"/>
              </a:spcBef>
            </a:pPr>
            <a:r>
              <a:rPr lang="en-US" b="1" kern="0" dirty="0">
                <a:solidFill>
                  <a:srgbClr val="000000"/>
                </a:solidFill>
                <a:latin typeface="Times New Roman"/>
                <a:ea typeface="MS Gothic"/>
              </a:rPr>
              <a:t>N: </a:t>
            </a:r>
          </a:p>
          <a:p>
            <a:pPr marL="342900" lvl="0" indent="-342900" eaLnBrk="1" hangingPunct="1">
              <a:spcBef>
                <a:spcPts val="600"/>
              </a:spcBef>
            </a:pPr>
            <a:r>
              <a:rPr lang="en-US" b="1" kern="0" dirty="0">
                <a:solidFill>
                  <a:srgbClr val="000000"/>
                </a:solidFill>
                <a:latin typeface="Times New Roman"/>
                <a:ea typeface="MS Gothic"/>
              </a:rPr>
              <a:t>A: </a:t>
            </a:r>
          </a:p>
        </p:txBody>
      </p:sp>
    </p:spTree>
    <p:extLst>
      <p:ext uri="{BB962C8B-B14F-4D97-AF65-F5344CB8AC3E}">
        <p14:creationId xmlns:p14="http://schemas.microsoft.com/office/powerpoint/2010/main" val="1519499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5631-F34B-440C-8B2F-7EE3DF4FFFC6}"/>
              </a:ext>
            </a:extLst>
          </p:cNvPr>
          <p:cNvSpPr>
            <a:spLocks noGrp="1"/>
          </p:cNvSpPr>
          <p:nvPr>
            <p:ph type="title"/>
          </p:nvPr>
        </p:nvSpPr>
        <p:spPr/>
        <p:txBody>
          <a:bodyPr/>
          <a:lstStyle/>
          <a:p>
            <a:r>
              <a:rPr lang="en-US" dirty="0"/>
              <a:t>Straw Poll #2</a:t>
            </a:r>
          </a:p>
        </p:txBody>
      </p:sp>
      <p:sp>
        <p:nvSpPr>
          <p:cNvPr id="3" name="Content Placeholder 2">
            <a:extLst>
              <a:ext uri="{FF2B5EF4-FFF2-40B4-BE49-F238E27FC236}">
                <a16:creationId xmlns:a16="http://schemas.microsoft.com/office/drawing/2014/main" id="{2DDF9E10-A4EF-42A7-B06A-1D21E6343B71}"/>
              </a:ext>
            </a:extLst>
          </p:cNvPr>
          <p:cNvSpPr>
            <a:spLocks noGrp="1"/>
          </p:cNvSpPr>
          <p:nvPr>
            <p:ph idx="1"/>
          </p:nvPr>
        </p:nvSpPr>
        <p:spPr>
          <a:xfrm>
            <a:off x="876317" y="1732531"/>
            <a:ext cx="10361084" cy="4113213"/>
          </a:xfrm>
        </p:spPr>
        <p:txBody>
          <a:bodyPr/>
          <a:lstStyle/>
          <a:p>
            <a:pPr marL="0" indent="0"/>
            <a:r>
              <a:rPr lang="en-US" dirty="0"/>
              <a:t>Do you agree to add the following text into Section 3 of SFD?</a:t>
            </a:r>
          </a:p>
          <a:p>
            <a:pPr marL="457200" lvl="1" indent="0"/>
            <a:r>
              <a:rPr lang="en-US" dirty="0"/>
              <a:t>11bd shall support adaptive repetition of PPDU in broadcast mode. The number of repetitions shall be determined by the upper layers and could be combined with boosted L-STF, L-LTF</a:t>
            </a:r>
          </a:p>
        </p:txBody>
      </p:sp>
      <p:sp>
        <p:nvSpPr>
          <p:cNvPr id="4" name="Slide Number Placeholder 3">
            <a:extLst>
              <a:ext uri="{FF2B5EF4-FFF2-40B4-BE49-F238E27FC236}">
                <a16:creationId xmlns:a16="http://schemas.microsoft.com/office/drawing/2014/main" id="{5687DC26-4FC0-47B5-84D9-0DB3C47FE371}"/>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A50EA61D-9A34-417C-B0D8-9843ED9906B1}"/>
              </a:ext>
            </a:extLst>
          </p:cNvPr>
          <p:cNvSpPr>
            <a:spLocks noGrp="1"/>
          </p:cNvSpPr>
          <p:nvPr>
            <p:ph type="ftr" idx="14"/>
          </p:nvPr>
        </p:nvSpPr>
        <p:spPr/>
        <p:txBody>
          <a:bodyPr/>
          <a:lstStyle/>
          <a:p>
            <a:r>
              <a:rPr lang="en-GB"/>
              <a:t>Fischer - Filippi - Martinez, NXP</a:t>
            </a:r>
            <a:endParaRPr lang="en-GB" dirty="0"/>
          </a:p>
        </p:txBody>
      </p:sp>
      <p:sp>
        <p:nvSpPr>
          <p:cNvPr id="6" name="Date Placeholder 5">
            <a:extLst>
              <a:ext uri="{FF2B5EF4-FFF2-40B4-BE49-F238E27FC236}">
                <a16:creationId xmlns:a16="http://schemas.microsoft.com/office/drawing/2014/main" id="{2D7A58EB-9BD8-4061-AA13-5F297EA659A8}"/>
              </a:ext>
            </a:extLst>
          </p:cNvPr>
          <p:cNvSpPr>
            <a:spLocks noGrp="1"/>
          </p:cNvSpPr>
          <p:nvPr>
            <p:ph type="dt" idx="15"/>
          </p:nvPr>
        </p:nvSpPr>
        <p:spPr/>
        <p:txBody>
          <a:bodyPr/>
          <a:lstStyle/>
          <a:p>
            <a:r>
              <a:rPr lang="en-US" dirty="0"/>
              <a:t>July 2019</a:t>
            </a:r>
            <a:endParaRPr lang="en-GB" dirty="0"/>
          </a:p>
        </p:txBody>
      </p:sp>
      <p:sp>
        <p:nvSpPr>
          <p:cNvPr id="8" name="Rectangle 7">
            <a:extLst>
              <a:ext uri="{FF2B5EF4-FFF2-40B4-BE49-F238E27FC236}">
                <a16:creationId xmlns:a16="http://schemas.microsoft.com/office/drawing/2014/main" id="{22719E6F-4B17-49F5-818F-2ADAA7ADC4E3}"/>
              </a:ext>
            </a:extLst>
          </p:cNvPr>
          <p:cNvSpPr/>
          <p:nvPr/>
        </p:nvSpPr>
        <p:spPr>
          <a:xfrm>
            <a:off x="672937" y="4461336"/>
            <a:ext cx="5120381" cy="1354217"/>
          </a:xfrm>
          <a:prstGeom prst="rect">
            <a:avLst/>
          </a:prstGeom>
        </p:spPr>
        <p:txBody>
          <a:bodyPr wrap="square">
            <a:spAutoFit/>
          </a:bodyPr>
          <a:lstStyle/>
          <a:p>
            <a:pPr marL="342900" lvl="0" indent="-342900" eaLnBrk="1" hangingPunct="1">
              <a:spcBef>
                <a:spcPts val="600"/>
              </a:spcBef>
            </a:pPr>
            <a:r>
              <a:rPr lang="en-US" b="1" kern="0" dirty="0">
                <a:solidFill>
                  <a:srgbClr val="000000"/>
                </a:solidFill>
                <a:latin typeface="Times New Roman"/>
                <a:ea typeface="MS Gothic"/>
              </a:rPr>
              <a:t>Y:12 </a:t>
            </a:r>
          </a:p>
          <a:p>
            <a:pPr marL="342900" lvl="0" indent="-342900" eaLnBrk="1" hangingPunct="1">
              <a:spcBef>
                <a:spcPts val="600"/>
              </a:spcBef>
            </a:pPr>
            <a:r>
              <a:rPr lang="en-US" b="1" kern="0" dirty="0">
                <a:solidFill>
                  <a:srgbClr val="000000"/>
                </a:solidFill>
                <a:latin typeface="Times New Roman"/>
                <a:ea typeface="MS Gothic"/>
              </a:rPr>
              <a:t>N: 4</a:t>
            </a:r>
          </a:p>
          <a:p>
            <a:pPr marL="342900" lvl="0" indent="-342900" eaLnBrk="1" hangingPunct="1">
              <a:spcBef>
                <a:spcPts val="600"/>
              </a:spcBef>
            </a:pPr>
            <a:r>
              <a:rPr lang="en-US" b="1" kern="0" dirty="0">
                <a:solidFill>
                  <a:srgbClr val="000000"/>
                </a:solidFill>
                <a:latin typeface="Times New Roman"/>
                <a:ea typeface="MS Gothic"/>
              </a:rPr>
              <a:t>A: 12</a:t>
            </a:r>
          </a:p>
        </p:txBody>
      </p:sp>
    </p:spTree>
    <p:extLst>
      <p:ext uri="{BB962C8B-B14F-4D97-AF65-F5344CB8AC3E}">
        <p14:creationId xmlns:p14="http://schemas.microsoft.com/office/powerpoint/2010/main" val="192785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3</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a:t>July 2019</a:t>
            </a:r>
          </a:p>
        </p:txBody>
      </p:sp>
      <p:sp>
        <p:nvSpPr>
          <p:cNvPr id="7" name="Title 1">
            <a:extLst>
              <a:ext uri="{FF2B5EF4-FFF2-40B4-BE49-F238E27FC236}">
                <a16:creationId xmlns:a16="http://schemas.microsoft.com/office/drawing/2014/main" id="{5C3AAD3C-61AA-4F02-B395-B7B64889364E}"/>
              </a:ext>
            </a:extLst>
          </p:cNvPr>
          <p:cNvSpPr>
            <a:spLocks noGrp="1"/>
          </p:cNvSpPr>
          <p:nvPr>
            <p:ph type="title"/>
          </p:nvPr>
        </p:nvSpPr>
        <p:spPr>
          <a:xfrm>
            <a:off x="914401" y="685801"/>
            <a:ext cx="10361084" cy="1065213"/>
          </a:xfrm>
        </p:spPr>
        <p:txBody>
          <a:bodyPr/>
          <a:lstStyle/>
          <a:p>
            <a:r>
              <a:rPr lang="en-US" dirty="0"/>
              <a:t>Introduction (1)</a:t>
            </a:r>
          </a:p>
        </p:txBody>
      </p:sp>
      <p:sp>
        <p:nvSpPr>
          <p:cNvPr id="8" name="Content Placeholder 2">
            <a:extLst>
              <a:ext uri="{FF2B5EF4-FFF2-40B4-BE49-F238E27FC236}">
                <a16:creationId xmlns:a16="http://schemas.microsoft.com/office/drawing/2014/main" id="{F28F1C5F-A294-4CF9-B3FD-4062E3A91811}"/>
              </a:ext>
            </a:extLst>
          </p:cNvPr>
          <p:cNvSpPr>
            <a:spLocks noGrp="1"/>
          </p:cNvSpPr>
          <p:nvPr>
            <p:ph idx="1"/>
          </p:nvPr>
        </p:nvSpPr>
        <p:spPr>
          <a:xfrm>
            <a:off x="914401" y="1683167"/>
            <a:ext cx="10361084" cy="4645023"/>
          </a:xfrm>
        </p:spPr>
        <p:txBody>
          <a:bodyPr/>
          <a:lstStyle/>
          <a:p>
            <a:pPr>
              <a:buFont typeface="Arial" panose="020B0604020202020204" pitchFamily="34" charset="0"/>
              <a:buChar char="•"/>
            </a:pPr>
            <a:r>
              <a:rPr lang="en-US" sz="2000" b="0" u="sng" dirty="0">
                <a:solidFill>
                  <a:schemeClr val="tx1"/>
                </a:solidFill>
                <a:hlinkClick r:id="rId3">
                  <a:extLst>
                    <a:ext uri="{A12FA001-AC4F-418D-AE19-62706E023703}">
                      <ahyp:hlinkClr xmlns:ahyp="http://schemas.microsoft.com/office/drawing/2018/hyperlinkcolor" val="tx"/>
                    </a:ext>
                  </a:extLst>
                </a:hlinkClick>
              </a:rPr>
              <a:t>From the PAR https://development.standards.ieee.org/get-file/P802.11bd.pdf?t=99204200003</a:t>
            </a:r>
            <a:r>
              <a:rPr lang="en-US" sz="2000" b="0" u="sng" dirty="0">
                <a:solidFill>
                  <a:schemeClr val="tx1"/>
                </a:solidFill>
              </a:rPr>
              <a:t> </a:t>
            </a:r>
          </a:p>
          <a:p>
            <a:pPr lvl="1">
              <a:buFont typeface="Arial" panose="020B0604020202020204" pitchFamily="34" charset="0"/>
              <a:buChar char="•"/>
            </a:pPr>
            <a:r>
              <a:rPr lang="en-US" b="0" i="1" dirty="0"/>
              <a:t>this amendment also defines at least one mode that achieves at least 3dB lower sensitivity level (longer range) […] </a:t>
            </a:r>
          </a:p>
          <a:p>
            <a:pPr lvl="1">
              <a:buFont typeface="Arial" panose="020B0604020202020204" pitchFamily="34" charset="0"/>
              <a:buChar char="•"/>
            </a:pPr>
            <a:r>
              <a:rPr lang="en-US" b="0" i="1" dirty="0"/>
              <a:t>This amendment shall provide interoperability, coexistence, backward compatibility, and fairness with </a:t>
            </a:r>
            <a:r>
              <a:rPr lang="en-US" b="1" i="1" dirty="0"/>
              <a:t>deployed</a:t>
            </a:r>
            <a:r>
              <a:rPr lang="en-US" b="0" i="1" dirty="0"/>
              <a:t> OCB (Outside the Context of a BSS) devices.</a:t>
            </a:r>
          </a:p>
          <a:p>
            <a:pPr>
              <a:buFont typeface="Arial" panose="020B0604020202020204" pitchFamily="34" charset="0"/>
              <a:buChar char="•"/>
            </a:pPr>
            <a:r>
              <a:rPr lang="en-US" b="0" dirty="0"/>
              <a:t>IEEE 802.11bd is a comprehensive toolbox that is a super-set of IEEE 802.11p, and that can be instantiated differently by regional C-ITS standardization bodies (ETSI ITS-G5, US SAE DSRC…)</a:t>
            </a:r>
          </a:p>
          <a:p>
            <a:pPr marL="800100" lvl="1" indent="-342900">
              <a:buFont typeface="Wingdings" panose="05000000000000000000" pitchFamily="2" charset="2"/>
              <a:buChar char="ü"/>
            </a:pPr>
            <a:r>
              <a:rPr lang="en-US" b="0" dirty="0"/>
              <a:t>IEEE 802.11bd uses the </a:t>
            </a:r>
            <a:r>
              <a:rPr lang="en-US" dirty="0"/>
              <a:t>same preamble as IEEE 802.11p and the same channel access mechanism </a:t>
            </a:r>
            <a:r>
              <a:rPr lang="en-US" dirty="0">
                <a:sym typeface="Wingdings" panose="05000000000000000000" pitchFamily="2" charset="2"/>
              </a:rPr>
              <a:t></a:t>
            </a:r>
            <a:r>
              <a:rPr lang="en-US" dirty="0"/>
              <a:t> co-channel coexistence is ensured. </a:t>
            </a:r>
          </a:p>
          <a:p>
            <a:pPr marL="800100" lvl="1" indent="-342900">
              <a:buFont typeface="Wingdings" panose="05000000000000000000" pitchFamily="2" charset="2"/>
              <a:buChar char="ü"/>
            </a:pPr>
            <a:r>
              <a:rPr lang="en-US" b="0" dirty="0"/>
              <a:t>IEEE 802.11bd senses its environment, is able to detect neighbor legacy stations and can switch to legacy mode whenever needed </a:t>
            </a:r>
            <a:r>
              <a:rPr lang="en-US" dirty="0">
                <a:sym typeface="Wingdings" panose="05000000000000000000" pitchFamily="2" charset="2"/>
              </a:rPr>
              <a:t></a:t>
            </a:r>
            <a:r>
              <a:rPr lang="en-US" b="0" dirty="0"/>
              <a:t> backward compatibility is ensured, </a:t>
            </a:r>
          </a:p>
          <a:p>
            <a:pPr marL="800100" lvl="1" indent="-342900">
              <a:buFont typeface="Wingdings" panose="05000000000000000000" pitchFamily="2" charset="2"/>
              <a:buChar char="ü"/>
            </a:pPr>
            <a:r>
              <a:rPr lang="en-US" dirty="0"/>
              <a:t>Backward compatibility, does </a:t>
            </a:r>
            <a:r>
              <a:rPr lang="en-US" b="0" dirty="0"/>
              <a:t>not need a new channel each time a new standard is released </a:t>
            </a:r>
            <a:endParaRPr lang="en-US" sz="1000" b="0" dirty="0"/>
          </a:p>
        </p:txBody>
      </p:sp>
    </p:spTree>
    <p:extLst>
      <p:ext uri="{BB962C8B-B14F-4D97-AF65-F5344CB8AC3E}">
        <p14:creationId xmlns:p14="http://schemas.microsoft.com/office/powerpoint/2010/main" val="5251436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3CEA53-FAEA-4524-8269-EB49AF4FA277}"/>
              </a:ext>
            </a:extLst>
          </p:cNvPr>
          <p:cNvSpPr/>
          <p:nvPr/>
        </p:nvSpPr>
        <p:spPr bwMode="auto">
          <a:xfrm>
            <a:off x="638175" y="2438399"/>
            <a:ext cx="4126230" cy="2668587"/>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a:ln>
                  <a:noFill/>
                </a:ln>
                <a:solidFill>
                  <a:schemeClr val="tx1"/>
                </a:solidFill>
                <a:effectLst/>
                <a:latin typeface="Times New Roman" pitchFamily="16" charset="0"/>
                <a:ea typeface="MS Gothic" charset="-128"/>
              </a:rPr>
              <a:t>IEEE 802.11bd </a:t>
            </a:r>
          </a:p>
          <a:p>
            <a:pPr algn="ctr"/>
            <a:r>
              <a:rPr lang="en-US" sz="1400">
                <a:solidFill>
                  <a:schemeClr val="tx1"/>
                </a:solidFill>
              </a:rPr>
              <a:t>(LDPC, 56 subcarriers, BPSK to 256QAM…)</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tx1"/>
              </a:solidFill>
              <a:effectLst/>
              <a:latin typeface="Times New Roman" pitchFamily="16" charset="0"/>
              <a:ea typeface="MS Gothic" charset="-128"/>
            </a:endParaRPr>
          </a:p>
        </p:txBody>
      </p:sp>
      <p:sp>
        <p:nvSpPr>
          <p:cNvPr id="6" name="Slide Number Placeholder 5"/>
          <p:cNvSpPr>
            <a:spLocks noGrp="1"/>
          </p:cNvSpPr>
          <p:nvPr>
            <p:ph type="sldNum" idx="12"/>
          </p:nvPr>
        </p:nvSpPr>
        <p:spPr/>
        <p:txBody>
          <a:bodyPr/>
          <a:lstStyle/>
          <a:p>
            <a:r>
              <a:rPr lang="en-US"/>
              <a:t>Slide </a:t>
            </a:r>
            <a:fld id="{8DC72EFA-1DF8-481C-8B66-C8A1D5DAFDEA}" type="slidenum">
              <a:rPr lang="en-US" smtClean="0"/>
              <a:pPr/>
              <a:t>4</a:t>
            </a:fld>
            <a:endParaRPr lang="en-US"/>
          </a:p>
        </p:txBody>
      </p:sp>
      <p:sp>
        <p:nvSpPr>
          <p:cNvPr id="5" name="Footer Placeholder 4"/>
          <p:cNvSpPr>
            <a:spLocks noGrp="1"/>
          </p:cNvSpPr>
          <p:nvPr>
            <p:ph type="ftr" idx="14"/>
          </p:nvPr>
        </p:nvSpPr>
        <p:spPr/>
        <p:txBody>
          <a:bodyPr/>
          <a:lstStyle/>
          <a:p>
            <a:r>
              <a:rPr lang="en-US"/>
              <a:t>Fischer - Filippi - Martinez, NXP</a:t>
            </a:r>
          </a:p>
        </p:txBody>
      </p:sp>
      <p:sp>
        <p:nvSpPr>
          <p:cNvPr id="4" name="Date Placeholder 3"/>
          <p:cNvSpPr>
            <a:spLocks noGrp="1"/>
          </p:cNvSpPr>
          <p:nvPr>
            <p:ph type="dt" idx="15"/>
          </p:nvPr>
        </p:nvSpPr>
        <p:spPr/>
        <p:txBody>
          <a:bodyPr/>
          <a:lstStyle/>
          <a:p>
            <a:r>
              <a:rPr lang="en-US"/>
              <a:t>July 2019</a:t>
            </a:r>
          </a:p>
        </p:txBody>
      </p:sp>
      <p:sp>
        <p:nvSpPr>
          <p:cNvPr id="7" name="Title 1">
            <a:extLst>
              <a:ext uri="{FF2B5EF4-FFF2-40B4-BE49-F238E27FC236}">
                <a16:creationId xmlns:a16="http://schemas.microsoft.com/office/drawing/2014/main" id="{5C3AAD3C-61AA-4F02-B395-B7B64889364E}"/>
              </a:ext>
            </a:extLst>
          </p:cNvPr>
          <p:cNvSpPr>
            <a:spLocks noGrp="1"/>
          </p:cNvSpPr>
          <p:nvPr>
            <p:ph type="title"/>
          </p:nvPr>
        </p:nvSpPr>
        <p:spPr>
          <a:xfrm>
            <a:off x="914401" y="685801"/>
            <a:ext cx="10361084" cy="1065213"/>
          </a:xfrm>
        </p:spPr>
        <p:txBody>
          <a:bodyPr/>
          <a:lstStyle/>
          <a:p>
            <a:r>
              <a:rPr lang="en-US"/>
              <a:t>Introduction (2)</a:t>
            </a:r>
          </a:p>
        </p:txBody>
      </p:sp>
      <p:sp>
        <p:nvSpPr>
          <p:cNvPr id="8" name="Content Placeholder 2">
            <a:extLst>
              <a:ext uri="{FF2B5EF4-FFF2-40B4-BE49-F238E27FC236}">
                <a16:creationId xmlns:a16="http://schemas.microsoft.com/office/drawing/2014/main" id="{F28F1C5F-A294-4CF9-B3FD-4062E3A91811}"/>
              </a:ext>
            </a:extLst>
          </p:cNvPr>
          <p:cNvSpPr>
            <a:spLocks noGrp="1"/>
          </p:cNvSpPr>
          <p:nvPr>
            <p:ph idx="1"/>
          </p:nvPr>
        </p:nvSpPr>
        <p:spPr>
          <a:xfrm>
            <a:off x="5114926" y="1639888"/>
            <a:ext cx="6893984" cy="4645023"/>
          </a:xfrm>
        </p:spPr>
        <p:txBody>
          <a:bodyPr/>
          <a:lstStyle/>
          <a:p>
            <a:pPr>
              <a:buFont typeface="Arial" panose="020B0604020202020204" pitchFamily="34" charset="0"/>
              <a:buChar char="•"/>
            </a:pPr>
            <a:r>
              <a:rPr lang="en-US" sz="2000" b="0"/>
              <a:t>IEEE 802.11bd a super-set of IEEE 802.11p</a:t>
            </a:r>
          </a:p>
          <a:p>
            <a:pPr>
              <a:buFont typeface="Arial" panose="020B0604020202020204" pitchFamily="34" charset="0"/>
              <a:buChar char="•"/>
            </a:pPr>
            <a:endParaRPr lang="en-US" sz="2000" b="0"/>
          </a:p>
          <a:p>
            <a:pPr>
              <a:buFont typeface="Arial" panose="020B0604020202020204" pitchFamily="34" charset="0"/>
              <a:buChar char="•"/>
            </a:pPr>
            <a:r>
              <a:rPr lang="en-US" sz="2000" b="0"/>
              <a:t>So far, all accepted new features of IEEE 802.11bd (LDPC, 56 subcarriers, BPSK to 256QAM…) pertain to the “NGV operating mode”’</a:t>
            </a:r>
          </a:p>
          <a:p>
            <a:pPr>
              <a:buFont typeface="Arial" panose="020B0604020202020204" pitchFamily="34" charset="0"/>
              <a:buChar char="•"/>
            </a:pPr>
            <a:endParaRPr lang="en-US" sz="2000" b="0"/>
          </a:p>
          <a:p>
            <a:pPr>
              <a:buFont typeface="Arial" panose="020B0604020202020204" pitchFamily="34" charset="0"/>
              <a:buChar char="•"/>
            </a:pPr>
            <a:r>
              <a:rPr lang="en-US" sz="2000" b="0"/>
              <a:t>Still, we also have the opportunity to enhance performance when transmitting in legacy mode (PAR link?)</a:t>
            </a:r>
          </a:p>
          <a:p>
            <a:pPr>
              <a:buFont typeface="Arial" panose="020B0604020202020204" pitchFamily="34" charset="0"/>
              <a:buChar char="•"/>
            </a:pPr>
            <a:endParaRPr lang="en-US" sz="2000" b="0"/>
          </a:p>
          <a:p>
            <a:pPr marL="0" indent="0"/>
            <a:r>
              <a:rPr lang="en-US" sz="2000" b="0">
                <a:sym typeface="Wingdings" panose="05000000000000000000" pitchFamily="2" charset="2"/>
              </a:rPr>
              <a:t> We present a technique that improves performance of both legacy and NGV transmit modes (covers the light grey and dark greay area)</a:t>
            </a:r>
            <a:endParaRPr lang="en-US" sz="2000" b="0"/>
          </a:p>
        </p:txBody>
      </p:sp>
      <p:sp>
        <p:nvSpPr>
          <p:cNvPr id="3" name="Rectangle 2">
            <a:extLst>
              <a:ext uri="{FF2B5EF4-FFF2-40B4-BE49-F238E27FC236}">
                <a16:creationId xmlns:a16="http://schemas.microsoft.com/office/drawing/2014/main" id="{E8969339-5D94-4ADB-871D-0AA68F2542D7}"/>
              </a:ext>
            </a:extLst>
          </p:cNvPr>
          <p:cNvSpPr/>
          <p:nvPr/>
        </p:nvSpPr>
        <p:spPr bwMode="auto">
          <a:xfrm>
            <a:off x="1371600" y="3390899"/>
            <a:ext cx="2438400" cy="11430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a:ln>
                  <a:noFill/>
                </a:ln>
                <a:solidFill>
                  <a:schemeClr val="tx1"/>
                </a:solidFill>
                <a:effectLst/>
                <a:latin typeface="Times New Roman" pitchFamily="16" charset="0"/>
                <a:ea typeface="MS Gothic" charset="-128"/>
              </a:rPr>
              <a:t>IEEE 802.11p</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200" b="0" i="0" u="none" strike="noStrike" cap="none" normalizeH="0" baseline="0">
                <a:ln>
                  <a:noFill/>
                </a:ln>
                <a:solidFill>
                  <a:schemeClr val="tx1"/>
                </a:solidFill>
                <a:effectLst/>
                <a:latin typeface="Times New Roman" pitchFamily="16" charset="0"/>
                <a:ea typeface="MS Gothic" charset="-128"/>
              </a:rPr>
              <a:t>(OFDM, Conv.coding, 52 subcarriers, BPSK to 64QAM)</a:t>
            </a:r>
          </a:p>
        </p:txBody>
      </p:sp>
      <p:cxnSp>
        <p:nvCxnSpPr>
          <p:cNvPr id="13" name="Straight Arrow Connector 12">
            <a:extLst>
              <a:ext uri="{FF2B5EF4-FFF2-40B4-BE49-F238E27FC236}">
                <a16:creationId xmlns:a16="http://schemas.microsoft.com/office/drawing/2014/main" id="{9D4C948A-DEE6-49D8-834F-375503F8DD05}"/>
              </a:ext>
            </a:extLst>
          </p:cNvPr>
          <p:cNvCxnSpPr>
            <a:cxnSpLocks/>
          </p:cNvCxnSpPr>
          <p:nvPr/>
        </p:nvCxnSpPr>
        <p:spPr bwMode="auto">
          <a:xfrm flipH="1">
            <a:off x="4572002" y="2599134"/>
            <a:ext cx="685798" cy="30480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5D3E5B8-5C7A-4B59-BFAF-3979B298E6D3}"/>
              </a:ext>
            </a:extLst>
          </p:cNvPr>
          <p:cNvCxnSpPr>
            <a:cxnSpLocks/>
          </p:cNvCxnSpPr>
          <p:nvPr/>
        </p:nvCxnSpPr>
        <p:spPr bwMode="auto">
          <a:xfrm flipH="1">
            <a:off x="3536595" y="3964195"/>
            <a:ext cx="16764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7973929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39E7084B-8242-4DDD-9BB5-EA65C1F8E34B}"/>
              </a:ext>
            </a:extLst>
          </p:cNvPr>
          <p:cNvSpPr>
            <a:spLocks noGrp="1"/>
          </p:cNvSpPr>
          <p:nvPr>
            <p:ph type="title"/>
          </p:nvPr>
        </p:nvSpPr>
        <p:spPr>
          <a:xfrm>
            <a:off x="914401" y="685801"/>
            <a:ext cx="10361084" cy="1065213"/>
          </a:xfrm>
        </p:spPr>
        <p:txBody>
          <a:bodyPr/>
          <a:lstStyle/>
          <a:p>
            <a:r>
              <a:rPr lang="en-US" dirty="0"/>
              <a:t>IEEE 802.11bd repetitions:</a:t>
            </a:r>
            <a:br>
              <a:rPr lang="en-US" dirty="0"/>
            </a:br>
            <a:r>
              <a:rPr lang="en-US" dirty="0"/>
              <a:t>improving both legacy and NGV modes</a:t>
            </a:r>
          </a:p>
        </p:txBody>
      </p:sp>
      <p:sp>
        <p:nvSpPr>
          <p:cNvPr id="8" name="Content Placeholder 2">
            <a:extLst>
              <a:ext uri="{FF2B5EF4-FFF2-40B4-BE49-F238E27FC236}">
                <a16:creationId xmlns:a16="http://schemas.microsoft.com/office/drawing/2014/main" id="{14CA4B0A-02CD-4985-8C17-78BD22EBBCF7}"/>
              </a:ext>
            </a:extLst>
          </p:cNvPr>
          <p:cNvSpPr>
            <a:spLocks noGrp="1"/>
          </p:cNvSpPr>
          <p:nvPr>
            <p:ph idx="1"/>
          </p:nvPr>
        </p:nvSpPr>
        <p:spPr>
          <a:xfrm>
            <a:off x="506942" y="1981201"/>
            <a:ext cx="11277600" cy="4494213"/>
          </a:xfrm>
        </p:spPr>
        <p:txBody>
          <a:bodyPr/>
          <a:lstStyle/>
          <a:p>
            <a:pPr>
              <a:buFont typeface="Arial" panose="020B0604020202020204" pitchFamily="34" charset="0"/>
              <a:buChar char="•"/>
            </a:pPr>
            <a:r>
              <a:rPr lang="en-US" i="1" dirty="0">
                <a:solidFill>
                  <a:srgbClr val="FF0000"/>
                </a:solidFill>
              </a:rPr>
              <a:t>Repetition of messages </a:t>
            </a:r>
            <a:r>
              <a:rPr lang="en-US" b="0" dirty="0"/>
              <a:t>is a simple technique which improves both legacy &amp; NGV transmission modes of IEEE 802.11bd</a:t>
            </a:r>
          </a:p>
          <a:p>
            <a:pPr marL="857250" lvl="1" indent="-342900">
              <a:buFont typeface="Wingdings" panose="05000000000000000000" pitchFamily="2" charset="2"/>
              <a:buChar char="ü"/>
            </a:pPr>
            <a:r>
              <a:rPr lang="en-US" dirty="0"/>
              <a:t>Validated improvements for legacy IEEE 802.11p stations receiving repeated messages</a:t>
            </a:r>
          </a:p>
          <a:p>
            <a:pPr marL="1200150" lvl="2" indent="-285750">
              <a:buFont typeface="Arial" panose="020B0604020202020204" pitchFamily="34" charset="0"/>
              <a:buChar char="•"/>
            </a:pPr>
            <a:r>
              <a:rPr lang="en-US" dirty="0"/>
              <a:t>This technique is fully interoperable – the individual PPDUs are standard 802.11p transmissions.</a:t>
            </a:r>
          </a:p>
          <a:p>
            <a:pPr marL="1200150" lvl="2" indent="-285750">
              <a:buFont typeface="Arial" panose="020B0604020202020204" pitchFamily="34" charset="0"/>
              <a:buChar char="•"/>
            </a:pPr>
            <a:r>
              <a:rPr lang="en-US" dirty="0"/>
              <a:t>Temporal diversity is a strong asset for fast-varying channels</a:t>
            </a:r>
          </a:p>
          <a:p>
            <a:pPr marL="857250" lvl="1" indent="-342900">
              <a:buFont typeface="Wingdings" panose="05000000000000000000" pitchFamily="2" charset="2"/>
              <a:buChar char="ü"/>
            </a:pPr>
            <a:r>
              <a:rPr lang="en-US" dirty="0"/>
              <a:t>Validated significant improvements for legacy IEEE 802.11bd stations receiving repeated messages transmitted in legacy IEEE 802.11p mode</a:t>
            </a:r>
          </a:p>
          <a:p>
            <a:pPr marL="1200150" lvl="2" indent="-285750">
              <a:buFont typeface="Arial" panose="020B0604020202020204" pitchFamily="34" charset="0"/>
              <a:buChar char="•"/>
            </a:pPr>
            <a:r>
              <a:rPr lang="en-US" dirty="0"/>
              <a:t>Major performance improvement from packet combining at the receiver side</a:t>
            </a:r>
          </a:p>
          <a:p>
            <a:pPr marL="857250" lvl="1" indent="-342900">
              <a:buFont typeface="Wingdings" panose="05000000000000000000" pitchFamily="2" charset="2"/>
              <a:buChar char="ü"/>
            </a:pPr>
            <a:r>
              <a:rPr lang="en-US" dirty="0"/>
              <a:t>Also compatible and significant improvements for IEEE 802.11bd stations operating in NGV mode </a:t>
            </a:r>
            <a:br>
              <a:rPr lang="en-US" dirty="0"/>
            </a:br>
            <a:endParaRPr lang="en-US" dirty="0"/>
          </a:p>
          <a:p>
            <a:pPr marL="857250" lvl="1" indent="-342900">
              <a:buFont typeface="Wingdings" panose="05000000000000000000" pitchFamily="2" charset="2"/>
              <a:buChar char="ü"/>
            </a:pPr>
            <a:r>
              <a:rPr lang="nl-NL" dirty="0" err="1"/>
              <a:t>Based</a:t>
            </a:r>
            <a:r>
              <a:rPr lang="nl-NL" dirty="0"/>
              <a:t> on </a:t>
            </a:r>
            <a:r>
              <a:rPr lang="nl-NL" dirty="0" err="1"/>
              <a:t>mechanisms</a:t>
            </a:r>
            <a:r>
              <a:rPr lang="nl-NL" dirty="0"/>
              <a:t> </a:t>
            </a:r>
            <a:r>
              <a:rPr lang="nl-NL" dirty="0" err="1"/>
              <a:t>already</a:t>
            </a:r>
            <a:r>
              <a:rPr lang="nl-NL" dirty="0"/>
              <a:t> present in 802.11/2016</a:t>
            </a:r>
            <a:endParaRPr lang="en-US" dirty="0"/>
          </a:p>
        </p:txBody>
      </p:sp>
    </p:spTree>
    <p:extLst>
      <p:ext uri="{BB962C8B-B14F-4D97-AF65-F5344CB8AC3E}">
        <p14:creationId xmlns:p14="http://schemas.microsoft.com/office/powerpoint/2010/main" val="1668147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A2C530D5-7ADC-44BF-9318-BA5CF093AB4E}"/>
              </a:ext>
            </a:extLst>
          </p:cNvPr>
          <p:cNvSpPr>
            <a:spLocks noGrp="1"/>
          </p:cNvSpPr>
          <p:nvPr>
            <p:ph type="title"/>
          </p:nvPr>
        </p:nvSpPr>
        <p:spPr>
          <a:xfrm>
            <a:off x="914401" y="685801"/>
            <a:ext cx="10361084" cy="1065213"/>
          </a:xfrm>
        </p:spPr>
        <p:txBody>
          <a:bodyPr/>
          <a:lstStyle/>
          <a:p>
            <a:r>
              <a:rPr lang="en-US" dirty="0"/>
              <a:t>Benefits from Repetition of Messages</a:t>
            </a:r>
          </a:p>
        </p:txBody>
      </p:sp>
      <p:sp>
        <p:nvSpPr>
          <p:cNvPr id="8" name="Content Placeholder 2">
            <a:extLst>
              <a:ext uri="{FF2B5EF4-FFF2-40B4-BE49-F238E27FC236}">
                <a16:creationId xmlns:a16="http://schemas.microsoft.com/office/drawing/2014/main" id="{2752EB05-EB44-41F5-8A93-1555F543D0A8}"/>
              </a:ext>
            </a:extLst>
          </p:cNvPr>
          <p:cNvSpPr>
            <a:spLocks noGrp="1"/>
          </p:cNvSpPr>
          <p:nvPr>
            <p:ph idx="1"/>
          </p:nvPr>
        </p:nvSpPr>
        <p:spPr>
          <a:xfrm>
            <a:off x="317914" y="1981200"/>
            <a:ext cx="11493086" cy="4113213"/>
          </a:xfrm>
        </p:spPr>
        <p:txBody>
          <a:bodyPr/>
          <a:lstStyle/>
          <a:p>
            <a:pPr lvl="1">
              <a:buFont typeface="Wingdings" panose="05000000000000000000" pitchFamily="2" charset="2"/>
              <a:buChar char="ü"/>
            </a:pPr>
            <a:r>
              <a:rPr lang="en-US" sz="2400" b="1" dirty="0"/>
              <a:t>Legacy IEEE 802.11p stations see each retransmission as a standalone message</a:t>
            </a:r>
          </a:p>
          <a:p>
            <a:pPr lvl="2">
              <a:buFont typeface="Arial" panose="020B0604020202020204" pitchFamily="34" charset="0"/>
              <a:buChar char="•"/>
            </a:pPr>
            <a:r>
              <a:rPr lang="en-US" sz="2000" dirty="0"/>
              <a:t>Performance validated on real HW (1 to 2 dB) due to temporal diversity</a:t>
            </a:r>
          </a:p>
          <a:p>
            <a:pPr lvl="2">
              <a:buFont typeface="Arial" panose="020B0604020202020204" pitchFamily="34" charset="0"/>
              <a:buChar char="•"/>
            </a:pPr>
            <a:r>
              <a:rPr lang="en-US" sz="2000" dirty="0"/>
              <a:t>Duplicated messages naturally filtered by application (already performed by higher protocol layers)</a:t>
            </a:r>
          </a:p>
          <a:p>
            <a:pPr lvl="2">
              <a:buFont typeface="Arial" panose="020B0604020202020204" pitchFamily="34" charset="0"/>
              <a:buChar char="•"/>
            </a:pPr>
            <a:r>
              <a:rPr lang="fr-FR" sz="2000" dirty="0"/>
              <a:t>No</a:t>
            </a:r>
            <a:r>
              <a:rPr lang="en-US" sz="2000" dirty="0"/>
              <a:t> software update needed</a:t>
            </a:r>
            <a:br>
              <a:rPr lang="en-US" sz="2000" dirty="0"/>
            </a:br>
            <a:endParaRPr lang="en-US" sz="2000" dirty="0"/>
          </a:p>
          <a:p>
            <a:pPr lvl="1">
              <a:buFont typeface="Wingdings" panose="05000000000000000000" pitchFamily="2" charset="2"/>
              <a:buChar char="ü"/>
            </a:pPr>
            <a:r>
              <a:rPr lang="en-US" sz="2400" b="1" dirty="0"/>
              <a:t>Initial PPDU and retransmissions can be combined by NGV stations, either when sent in legacy IEEE 802.11p or new format NGV mode</a:t>
            </a:r>
          </a:p>
          <a:p>
            <a:pPr lvl="2">
              <a:buFont typeface="Arial" panose="020B0604020202020204" pitchFamily="34" charset="0"/>
              <a:buChar char="•"/>
            </a:pPr>
            <a:r>
              <a:rPr lang="en-US" sz="2000" dirty="0"/>
              <a:t>+4 dB performance boost for 1 retransmission</a:t>
            </a:r>
          </a:p>
          <a:p>
            <a:pPr lvl="2">
              <a:buFont typeface="Arial" panose="020B0604020202020204" pitchFamily="34" charset="0"/>
              <a:buChar char="•"/>
            </a:pPr>
            <a:r>
              <a:rPr lang="en-US" sz="2000" dirty="0"/>
              <a:t>+7 dB performance boost for 3 retransmissions</a:t>
            </a:r>
          </a:p>
          <a:p>
            <a:pPr lvl="2">
              <a:buFont typeface="Arial" panose="020B0604020202020204" pitchFamily="34" charset="0"/>
              <a:buChar char="•"/>
            </a:pPr>
            <a:r>
              <a:rPr lang="en-US" sz="2000" dirty="0"/>
              <a:t>Combining at LLR levels is the recommended technique, but other are possible</a:t>
            </a:r>
          </a:p>
          <a:p>
            <a:pPr lvl="2">
              <a:buFont typeface="Arial" panose="020B0604020202020204" pitchFamily="34" charset="0"/>
              <a:buChar char="•"/>
            </a:pPr>
            <a:endParaRPr lang="en-US" sz="2000" dirty="0"/>
          </a:p>
          <a:p>
            <a:pPr lvl="2">
              <a:buFont typeface="Arial" panose="020B0604020202020204" pitchFamily="34" charset="0"/>
              <a:buChar char="•"/>
            </a:pPr>
            <a:endParaRPr lang="en-US" sz="2000" dirty="0"/>
          </a:p>
          <a:p>
            <a:endParaRPr lang="en-US" dirty="0"/>
          </a:p>
        </p:txBody>
      </p:sp>
    </p:spTree>
    <p:extLst>
      <p:ext uri="{BB962C8B-B14F-4D97-AF65-F5344CB8AC3E}">
        <p14:creationId xmlns:p14="http://schemas.microsoft.com/office/powerpoint/2010/main" val="1176424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8D3D95A5-866F-4E8D-AC02-DF60405C0BB4}"/>
              </a:ext>
            </a:extLst>
          </p:cNvPr>
          <p:cNvSpPr>
            <a:spLocks noGrp="1"/>
          </p:cNvSpPr>
          <p:nvPr>
            <p:ph type="title"/>
          </p:nvPr>
        </p:nvSpPr>
        <p:spPr>
          <a:xfrm>
            <a:off x="914401" y="685802"/>
            <a:ext cx="10361084" cy="781030"/>
          </a:xfrm>
        </p:spPr>
        <p:txBody>
          <a:bodyPr/>
          <a:lstStyle/>
          <a:p>
            <a:r>
              <a:rPr lang="en-US" dirty="0"/>
              <a:t>Example with legacy IEEE802.11p mode, Two Repetitions</a:t>
            </a:r>
          </a:p>
        </p:txBody>
      </p:sp>
      <p:grpSp>
        <p:nvGrpSpPr>
          <p:cNvPr id="3" name="Group 2">
            <a:extLst>
              <a:ext uri="{FF2B5EF4-FFF2-40B4-BE49-F238E27FC236}">
                <a16:creationId xmlns:a16="http://schemas.microsoft.com/office/drawing/2014/main" id="{B894A792-D111-43D8-87DA-E676C9D6D461}"/>
              </a:ext>
            </a:extLst>
          </p:cNvPr>
          <p:cNvGrpSpPr/>
          <p:nvPr/>
        </p:nvGrpSpPr>
        <p:grpSpPr>
          <a:xfrm>
            <a:off x="1007532" y="1466831"/>
            <a:ext cx="10267953" cy="5086369"/>
            <a:chOff x="1007532" y="1466831"/>
            <a:chExt cx="10267953" cy="5086369"/>
          </a:xfrm>
        </p:grpSpPr>
        <p:pic>
          <p:nvPicPr>
            <p:cNvPr id="9" name="Picture 8">
              <a:extLst>
                <a:ext uri="{FF2B5EF4-FFF2-40B4-BE49-F238E27FC236}">
                  <a16:creationId xmlns:a16="http://schemas.microsoft.com/office/drawing/2014/main" id="{6AE7471F-92DC-44C3-B3A5-C451D6D1DADF}"/>
                </a:ext>
              </a:extLst>
            </p:cNvPr>
            <p:cNvPicPr>
              <a:picLocks noChangeAspect="1"/>
            </p:cNvPicPr>
            <p:nvPr/>
          </p:nvPicPr>
          <p:blipFill>
            <a:blip r:embed="rId3"/>
            <a:stretch>
              <a:fillRect/>
            </a:stretch>
          </p:blipFill>
          <p:spPr>
            <a:xfrm>
              <a:off x="1007532" y="1466831"/>
              <a:ext cx="10267953" cy="5086369"/>
            </a:xfrm>
            <a:prstGeom prst="rect">
              <a:avLst/>
            </a:prstGeom>
          </p:spPr>
        </p:pic>
        <p:sp>
          <p:nvSpPr>
            <p:cNvPr id="2" name="Rectangle 1">
              <a:extLst>
                <a:ext uri="{FF2B5EF4-FFF2-40B4-BE49-F238E27FC236}">
                  <a16:creationId xmlns:a16="http://schemas.microsoft.com/office/drawing/2014/main" id="{A8B8981F-98BF-433C-A09D-14702B502BAF}"/>
                </a:ext>
              </a:extLst>
            </p:cNvPr>
            <p:cNvSpPr/>
            <p:nvPr/>
          </p:nvSpPr>
          <p:spPr bwMode="auto">
            <a:xfrm>
              <a:off x="5638800" y="3048000"/>
              <a:ext cx="154518"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Tree>
    <p:extLst>
      <p:ext uri="{BB962C8B-B14F-4D97-AF65-F5344CB8AC3E}">
        <p14:creationId xmlns:p14="http://schemas.microsoft.com/office/powerpoint/2010/main" val="3820848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010FDB48-F469-4ABF-8B3B-2B41A8778DF1}"/>
              </a:ext>
            </a:extLst>
          </p:cNvPr>
          <p:cNvSpPr>
            <a:spLocks noGrp="1"/>
          </p:cNvSpPr>
          <p:nvPr>
            <p:ph type="title"/>
          </p:nvPr>
        </p:nvSpPr>
        <p:spPr>
          <a:xfrm>
            <a:off x="914401" y="685801"/>
            <a:ext cx="10361084" cy="1065213"/>
          </a:xfrm>
        </p:spPr>
        <p:txBody>
          <a:bodyPr/>
          <a:lstStyle/>
          <a:p>
            <a:r>
              <a:rPr lang="en-US" dirty="0"/>
              <a:t>Performance Validated in Numerical Simulations</a:t>
            </a:r>
          </a:p>
        </p:txBody>
      </p:sp>
      <p:sp>
        <p:nvSpPr>
          <p:cNvPr id="8" name="Content Placeholder 2">
            <a:extLst>
              <a:ext uri="{FF2B5EF4-FFF2-40B4-BE49-F238E27FC236}">
                <a16:creationId xmlns:a16="http://schemas.microsoft.com/office/drawing/2014/main" id="{EC6E3EE9-2B32-4783-BE9D-BC6E8C6E93B7}"/>
              </a:ext>
            </a:extLst>
          </p:cNvPr>
          <p:cNvSpPr>
            <a:spLocks noGrp="1"/>
          </p:cNvSpPr>
          <p:nvPr>
            <p:ph idx="1"/>
          </p:nvPr>
        </p:nvSpPr>
        <p:spPr>
          <a:xfrm>
            <a:off x="381000" y="1751013"/>
            <a:ext cx="11582399" cy="4773611"/>
          </a:xfrm>
        </p:spPr>
        <p:txBody>
          <a:bodyPr/>
          <a:lstStyle/>
          <a:p>
            <a:pPr marL="0" indent="0"/>
            <a:r>
              <a:rPr lang="en-US" sz="2000" b="0" dirty="0"/>
              <a:t>Simulations results indicate:</a:t>
            </a:r>
          </a:p>
          <a:p>
            <a:pPr>
              <a:buFont typeface="Arial" panose="020B0604020202020204" pitchFamily="34" charset="0"/>
              <a:buChar char="•"/>
            </a:pPr>
            <a:r>
              <a:rPr lang="en-US" sz="2000" b="0" dirty="0"/>
              <a:t>with 1 repetition: 0.5-0.8 dB improvement for 802.11p stations and 3-4 dB improvement for NGV stations</a:t>
            </a:r>
          </a:p>
          <a:p>
            <a:pPr>
              <a:buFont typeface="Arial" panose="020B0604020202020204" pitchFamily="34" charset="0"/>
              <a:buChar char="•"/>
            </a:pPr>
            <a:r>
              <a:rPr lang="en-US" sz="2000" b="0" dirty="0"/>
              <a:t>with 3 repetitions: 1.0-1.7 dB improvement for 802.11p stations and 6-8 dB improvement for NGV stations</a:t>
            </a:r>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endParaRPr lang="en-US" sz="2000" b="0" dirty="0"/>
          </a:p>
          <a:p>
            <a:pPr marL="0" indent="0"/>
            <a:endParaRPr lang="en-US" sz="2000" b="0" dirty="0"/>
          </a:p>
        </p:txBody>
      </p:sp>
      <p:graphicFrame>
        <p:nvGraphicFramePr>
          <p:cNvPr id="9" name="Table 8">
            <a:extLst>
              <a:ext uri="{FF2B5EF4-FFF2-40B4-BE49-F238E27FC236}">
                <a16:creationId xmlns:a16="http://schemas.microsoft.com/office/drawing/2014/main" id="{82F53AE2-0E45-419E-8DE7-A71FF3B67941}"/>
              </a:ext>
            </a:extLst>
          </p:cNvPr>
          <p:cNvGraphicFramePr>
            <a:graphicFrameLocks noGrp="1"/>
          </p:cNvGraphicFramePr>
          <p:nvPr>
            <p:extLst>
              <p:ext uri="{D42A27DB-BD31-4B8C-83A1-F6EECF244321}">
                <p14:modId xmlns:p14="http://schemas.microsoft.com/office/powerpoint/2010/main" val="2485523042"/>
              </p:ext>
            </p:extLst>
          </p:nvPr>
        </p:nvGraphicFramePr>
        <p:xfrm>
          <a:off x="2319075" y="3048000"/>
          <a:ext cx="7551736" cy="2804160"/>
        </p:xfrm>
        <a:graphic>
          <a:graphicData uri="http://schemas.openxmlformats.org/drawingml/2006/table">
            <a:tbl>
              <a:tblPr firstRow="1" bandRow="1">
                <a:tableStyleId>{5C22544A-7EE6-4342-B048-85BDC9FD1C3A}</a:tableStyleId>
              </a:tblPr>
              <a:tblGrid>
                <a:gridCol w="1887934">
                  <a:extLst>
                    <a:ext uri="{9D8B030D-6E8A-4147-A177-3AD203B41FA5}">
                      <a16:colId xmlns:a16="http://schemas.microsoft.com/office/drawing/2014/main" val="3374454914"/>
                    </a:ext>
                  </a:extLst>
                </a:gridCol>
                <a:gridCol w="1887934">
                  <a:extLst>
                    <a:ext uri="{9D8B030D-6E8A-4147-A177-3AD203B41FA5}">
                      <a16:colId xmlns:a16="http://schemas.microsoft.com/office/drawing/2014/main" val="4242208134"/>
                    </a:ext>
                  </a:extLst>
                </a:gridCol>
                <a:gridCol w="1887934">
                  <a:extLst>
                    <a:ext uri="{9D8B030D-6E8A-4147-A177-3AD203B41FA5}">
                      <a16:colId xmlns:a16="http://schemas.microsoft.com/office/drawing/2014/main" val="3866600993"/>
                    </a:ext>
                  </a:extLst>
                </a:gridCol>
                <a:gridCol w="1887934">
                  <a:extLst>
                    <a:ext uri="{9D8B030D-6E8A-4147-A177-3AD203B41FA5}">
                      <a16:colId xmlns:a16="http://schemas.microsoft.com/office/drawing/2014/main" val="158016158"/>
                    </a:ext>
                  </a:extLst>
                </a:gridCol>
              </a:tblGrid>
              <a:tr h="370840">
                <a:tc>
                  <a:txBody>
                    <a:bodyPr/>
                    <a:lstStyle/>
                    <a:p>
                      <a:pPr algn="ctr"/>
                      <a:endParaRPr lang="en-US" sz="1600" dirty="0"/>
                    </a:p>
                  </a:txBody>
                  <a:tcPr anchor="ctr"/>
                </a:tc>
                <a:tc>
                  <a:txBody>
                    <a:bodyPr/>
                    <a:lstStyle/>
                    <a:p>
                      <a:endParaRPr lang="en-US" sz="1600" dirty="0"/>
                    </a:p>
                  </a:txBody>
                  <a:tcPr/>
                </a:tc>
                <a:tc>
                  <a:txBody>
                    <a:bodyPr/>
                    <a:lstStyle/>
                    <a:p>
                      <a:r>
                        <a:rPr lang="en-US" sz="1600" b="0" dirty="0"/>
                        <a:t>improvement for 802.11p stations</a:t>
                      </a:r>
                      <a:endParaRPr lang="en-US" sz="1600" dirty="0"/>
                    </a:p>
                  </a:txBody>
                  <a:tcPr/>
                </a:tc>
                <a:tc>
                  <a:txBody>
                    <a:bodyPr/>
                    <a:lstStyle/>
                    <a:p>
                      <a:r>
                        <a:rPr lang="en-US" sz="1600" b="0" dirty="0"/>
                        <a:t>improvement for NGV stations</a:t>
                      </a:r>
                      <a:endParaRPr lang="en-US" sz="1600" dirty="0"/>
                    </a:p>
                  </a:txBody>
                  <a:tcPr/>
                </a:tc>
                <a:extLst>
                  <a:ext uri="{0D108BD9-81ED-4DB2-BD59-A6C34878D82A}">
                    <a16:rowId xmlns:a16="http://schemas.microsoft.com/office/drawing/2014/main" val="688171563"/>
                  </a:ext>
                </a:extLst>
              </a:tr>
              <a:tr h="370840">
                <a:tc rowSpan="3">
                  <a:txBody>
                    <a:bodyPr/>
                    <a:lstStyle/>
                    <a:p>
                      <a:pPr algn="ctr"/>
                      <a:r>
                        <a:rPr lang="fr-FR" sz="1600" dirty="0"/>
                        <a:t>AWGN</a:t>
                      </a:r>
                      <a:endParaRPr lang="en-US" sz="1600" dirty="0"/>
                    </a:p>
                  </a:txBody>
                  <a:tcPr anchor="ctr"/>
                </a:tc>
                <a:tc>
                  <a:txBody>
                    <a:bodyPr/>
                    <a:lstStyle/>
                    <a:p>
                      <a:r>
                        <a:rPr lang="en-US" sz="1600" b="0" dirty="0"/>
                        <a:t>1 retransmission </a:t>
                      </a:r>
                      <a:endParaRPr lang="en-US" sz="1600" dirty="0"/>
                    </a:p>
                  </a:txBody>
                  <a:tcPr/>
                </a:tc>
                <a:tc>
                  <a:txBody>
                    <a:bodyPr/>
                    <a:lstStyle/>
                    <a:p>
                      <a:r>
                        <a:rPr lang="fr-FR" sz="1600" dirty="0"/>
                        <a:t>0.5 dB</a:t>
                      </a:r>
                      <a:endParaRPr lang="en-US" sz="1600" dirty="0"/>
                    </a:p>
                  </a:txBody>
                  <a:tcPr/>
                </a:tc>
                <a:tc>
                  <a:txBody>
                    <a:bodyPr/>
                    <a:lstStyle/>
                    <a:p>
                      <a:r>
                        <a:rPr lang="fr-FR" sz="1600" dirty="0"/>
                        <a:t>3.</a:t>
                      </a:r>
                      <a:r>
                        <a:rPr lang="en-US" sz="1600" dirty="0"/>
                        <a:t>0 dB</a:t>
                      </a:r>
                      <a:endParaRPr lang="fr-FR" sz="1600" dirty="0"/>
                    </a:p>
                  </a:txBody>
                  <a:tcPr/>
                </a:tc>
                <a:extLst>
                  <a:ext uri="{0D108BD9-81ED-4DB2-BD59-A6C34878D82A}">
                    <a16:rowId xmlns:a16="http://schemas.microsoft.com/office/drawing/2014/main" val="1725370593"/>
                  </a:ext>
                </a:extLst>
              </a:tr>
              <a:tr h="370840">
                <a:tc vMerge="1">
                  <a:txBody>
                    <a:bodyPr/>
                    <a:lstStyle/>
                    <a:p>
                      <a:endParaRPr lang="en-US" sz="1600" dirty="0"/>
                    </a:p>
                  </a:txBody>
                  <a:tcPr/>
                </a:tc>
                <a:tc>
                  <a:txBody>
                    <a:bodyPr/>
                    <a:lstStyle/>
                    <a:p>
                      <a:r>
                        <a:rPr lang="en-US" sz="1600" b="0" dirty="0"/>
                        <a:t>2 retransmissions</a:t>
                      </a:r>
                      <a:endParaRPr lang="en-US" sz="1600" dirty="0"/>
                    </a:p>
                  </a:txBody>
                  <a:tcPr/>
                </a:tc>
                <a:tc>
                  <a:txBody>
                    <a:bodyPr/>
                    <a:lstStyle/>
                    <a:p>
                      <a:r>
                        <a:rPr lang="fr-FR" sz="1600" dirty="0"/>
                        <a:t>0.7 dB</a:t>
                      </a:r>
                      <a:endParaRPr lang="en-US" sz="1600" dirty="0"/>
                    </a:p>
                  </a:txBody>
                  <a:tcPr/>
                </a:tc>
                <a:tc>
                  <a:txBody>
                    <a:bodyPr/>
                    <a:lstStyle/>
                    <a:p>
                      <a:r>
                        <a:rPr lang="fr-FR" sz="1600" dirty="0"/>
                        <a:t>4.7 dB</a:t>
                      </a:r>
                      <a:endParaRPr lang="en-US" sz="1600" dirty="0"/>
                    </a:p>
                  </a:txBody>
                  <a:tcPr/>
                </a:tc>
                <a:extLst>
                  <a:ext uri="{0D108BD9-81ED-4DB2-BD59-A6C34878D82A}">
                    <a16:rowId xmlns:a16="http://schemas.microsoft.com/office/drawing/2014/main" val="4209823439"/>
                  </a:ext>
                </a:extLst>
              </a:tr>
              <a:tr h="370840">
                <a:tc vMerge="1">
                  <a:txBody>
                    <a:bodyPr/>
                    <a:lstStyle/>
                    <a:p>
                      <a:endParaRPr lang="en-US" sz="1600" dirty="0"/>
                    </a:p>
                  </a:txBody>
                  <a:tcPr/>
                </a:tc>
                <a:tc>
                  <a:txBody>
                    <a:bodyPr/>
                    <a:lstStyle/>
                    <a:p>
                      <a:r>
                        <a:rPr lang="en-US" sz="1600" b="0" dirty="0"/>
                        <a:t>3 retransmissions</a:t>
                      </a:r>
                      <a:endParaRPr lang="en-US" sz="1600" dirty="0"/>
                    </a:p>
                  </a:txBody>
                  <a:tcPr/>
                </a:tc>
                <a:tc>
                  <a:txBody>
                    <a:bodyPr/>
                    <a:lstStyle/>
                    <a:p>
                      <a:r>
                        <a:rPr lang="fr-FR" sz="1600" dirty="0"/>
                        <a:t>0.8 dB</a:t>
                      </a:r>
                      <a:endParaRPr lang="en-US" sz="1600" dirty="0"/>
                    </a:p>
                  </a:txBody>
                  <a:tcPr/>
                </a:tc>
                <a:tc>
                  <a:txBody>
                    <a:bodyPr/>
                    <a:lstStyle/>
                    <a:p>
                      <a:r>
                        <a:rPr lang="fr-FR" sz="1600" dirty="0"/>
                        <a:t>6.0 dB</a:t>
                      </a:r>
                      <a:endParaRPr lang="en-US" sz="1600" dirty="0"/>
                    </a:p>
                  </a:txBody>
                  <a:tcPr/>
                </a:tc>
                <a:extLst>
                  <a:ext uri="{0D108BD9-81ED-4DB2-BD59-A6C34878D82A}">
                    <a16:rowId xmlns:a16="http://schemas.microsoft.com/office/drawing/2014/main" val="2302608051"/>
                  </a:ext>
                </a:extLst>
              </a:tr>
              <a:tr h="370840">
                <a:tc rowSpan="3">
                  <a:txBody>
                    <a:bodyPr/>
                    <a:lstStyle/>
                    <a:p>
                      <a:pPr algn="ctr"/>
                      <a:r>
                        <a:rPr lang="fr-FR" sz="1600" dirty="0"/>
                        <a:t>G5-HighwayNLOS</a:t>
                      </a:r>
                    </a:p>
                    <a:p>
                      <a:pPr algn="ctr"/>
                      <a:r>
                        <a:rPr lang="fr-FR" sz="1600" dirty="0"/>
                        <a:t>886 Hz Doppler</a:t>
                      </a:r>
                      <a:endParaRPr lang="en-US" sz="1600" dirty="0"/>
                    </a:p>
                  </a:txBody>
                  <a:tcPr anchor="ctr"/>
                </a:tc>
                <a:tc>
                  <a:txBody>
                    <a:bodyPr/>
                    <a:lstStyle/>
                    <a:p>
                      <a:r>
                        <a:rPr lang="en-US" sz="1600" b="0" dirty="0"/>
                        <a:t>1 retransmission </a:t>
                      </a:r>
                      <a:endParaRPr lang="en-US" sz="1600" dirty="0"/>
                    </a:p>
                  </a:txBody>
                  <a:tcPr/>
                </a:tc>
                <a:tc>
                  <a:txBody>
                    <a:bodyPr/>
                    <a:lstStyle/>
                    <a:p>
                      <a:r>
                        <a:rPr lang="fr-FR" sz="1600" dirty="0"/>
                        <a:t>0.8 dB</a:t>
                      </a:r>
                      <a:endParaRPr lang="en-US" sz="1600" dirty="0"/>
                    </a:p>
                  </a:txBody>
                  <a:tcPr/>
                </a:tc>
                <a:tc>
                  <a:txBody>
                    <a:bodyPr/>
                    <a:lstStyle/>
                    <a:p>
                      <a:r>
                        <a:rPr lang="fr-FR" sz="1600" dirty="0"/>
                        <a:t>4.3 dB</a:t>
                      </a:r>
                      <a:endParaRPr lang="en-US" sz="1600" dirty="0"/>
                    </a:p>
                  </a:txBody>
                  <a:tcPr/>
                </a:tc>
                <a:extLst>
                  <a:ext uri="{0D108BD9-81ED-4DB2-BD59-A6C34878D82A}">
                    <a16:rowId xmlns:a16="http://schemas.microsoft.com/office/drawing/2014/main" val="2960307372"/>
                  </a:ext>
                </a:extLst>
              </a:tr>
              <a:tr h="370840">
                <a:tc vMerge="1">
                  <a:txBody>
                    <a:bodyPr/>
                    <a:lstStyle/>
                    <a:p>
                      <a:endParaRPr lang="en-US" sz="1600" dirty="0"/>
                    </a:p>
                  </a:txBody>
                  <a:tcPr/>
                </a:tc>
                <a:tc>
                  <a:txBody>
                    <a:bodyPr/>
                    <a:lstStyle/>
                    <a:p>
                      <a:r>
                        <a:rPr lang="en-US" sz="1600" b="0" dirty="0"/>
                        <a:t>2 retransmissions</a:t>
                      </a:r>
                      <a:endParaRPr lang="en-US" sz="1600" dirty="0"/>
                    </a:p>
                  </a:txBody>
                  <a:tcPr/>
                </a:tc>
                <a:tc>
                  <a:txBody>
                    <a:bodyPr/>
                    <a:lstStyle/>
                    <a:p>
                      <a:r>
                        <a:rPr lang="fr-FR" sz="1600" dirty="0"/>
                        <a:t>1.4 dB</a:t>
                      </a:r>
                      <a:endParaRPr lang="en-US" sz="1600" dirty="0"/>
                    </a:p>
                  </a:txBody>
                  <a:tcPr/>
                </a:tc>
                <a:tc>
                  <a:txBody>
                    <a:bodyPr/>
                    <a:lstStyle/>
                    <a:p>
                      <a:r>
                        <a:rPr lang="fr-FR" sz="1600" dirty="0"/>
                        <a:t>6.7 dB</a:t>
                      </a:r>
                      <a:endParaRPr lang="en-US" sz="1600" dirty="0"/>
                    </a:p>
                  </a:txBody>
                  <a:tcPr/>
                </a:tc>
                <a:extLst>
                  <a:ext uri="{0D108BD9-81ED-4DB2-BD59-A6C34878D82A}">
                    <a16:rowId xmlns:a16="http://schemas.microsoft.com/office/drawing/2014/main" val="1115361430"/>
                  </a:ext>
                </a:extLst>
              </a:tr>
              <a:tr h="370840">
                <a:tc vMerge="1">
                  <a:txBody>
                    <a:bodyPr/>
                    <a:lstStyle/>
                    <a:p>
                      <a:endParaRPr lang="en-US" sz="1600" dirty="0"/>
                    </a:p>
                  </a:txBody>
                  <a:tcPr/>
                </a:tc>
                <a:tc>
                  <a:txBody>
                    <a:bodyPr/>
                    <a:lstStyle/>
                    <a:p>
                      <a:r>
                        <a:rPr lang="en-US" sz="1600" b="0" dirty="0"/>
                        <a:t>3 retransmissions</a:t>
                      </a:r>
                      <a:endParaRPr lang="en-US" sz="1600" dirty="0"/>
                    </a:p>
                  </a:txBody>
                  <a:tcPr/>
                </a:tc>
                <a:tc>
                  <a:txBody>
                    <a:bodyPr/>
                    <a:lstStyle/>
                    <a:p>
                      <a:r>
                        <a:rPr lang="fr-FR" sz="1600" dirty="0"/>
                        <a:t>1.7 dB</a:t>
                      </a:r>
                      <a:endParaRPr lang="en-US" sz="1600" dirty="0"/>
                    </a:p>
                  </a:txBody>
                  <a:tcPr/>
                </a:tc>
                <a:tc>
                  <a:txBody>
                    <a:bodyPr/>
                    <a:lstStyle/>
                    <a:p>
                      <a:r>
                        <a:rPr lang="fr-FR" sz="1600" dirty="0"/>
                        <a:t>8.1 dB</a:t>
                      </a:r>
                      <a:endParaRPr lang="en-US" sz="1600" dirty="0"/>
                    </a:p>
                  </a:txBody>
                  <a:tcPr/>
                </a:tc>
                <a:extLst>
                  <a:ext uri="{0D108BD9-81ED-4DB2-BD59-A6C34878D82A}">
                    <a16:rowId xmlns:a16="http://schemas.microsoft.com/office/drawing/2014/main" val="1096225072"/>
                  </a:ext>
                </a:extLst>
              </a:tr>
            </a:tbl>
          </a:graphicData>
        </a:graphic>
      </p:graphicFrame>
    </p:spTree>
    <p:extLst>
      <p:ext uri="{BB962C8B-B14F-4D97-AF65-F5344CB8AC3E}">
        <p14:creationId xmlns:p14="http://schemas.microsoft.com/office/powerpoint/2010/main" val="158746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a:t>Fischer - Filippi - Martinez, NXP</a:t>
            </a:r>
            <a:endParaRPr lang="en-GB" dirty="0"/>
          </a:p>
        </p:txBody>
      </p:sp>
      <p:sp>
        <p:nvSpPr>
          <p:cNvPr id="4" name="Date Placeholder 3"/>
          <p:cNvSpPr>
            <a:spLocks noGrp="1"/>
          </p:cNvSpPr>
          <p:nvPr>
            <p:ph type="dt" idx="15"/>
          </p:nvPr>
        </p:nvSpPr>
        <p:spPr/>
        <p:txBody>
          <a:bodyPr/>
          <a:lstStyle/>
          <a:p>
            <a:r>
              <a:rPr lang="en-US" dirty="0"/>
              <a:t>July 2019</a:t>
            </a:r>
            <a:endParaRPr lang="en-GB" dirty="0"/>
          </a:p>
        </p:txBody>
      </p:sp>
      <p:sp>
        <p:nvSpPr>
          <p:cNvPr id="7" name="Title 1">
            <a:extLst>
              <a:ext uri="{FF2B5EF4-FFF2-40B4-BE49-F238E27FC236}">
                <a16:creationId xmlns:a16="http://schemas.microsoft.com/office/drawing/2014/main" id="{4A27CAB7-1C47-4122-847E-732B4E8DFDFF}"/>
              </a:ext>
            </a:extLst>
          </p:cNvPr>
          <p:cNvSpPr>
            <a:spLocks noGrp="1"/>
          </p:cNvSpPr>
          <p:nvPr>
            <p:ph type="title"/>
          </p:nvPr>
        </p:nvSpPr>
        <p:spPr>
          <a:xfrm>
            <a:off x="914401" y="665005"/>
            <a:ext cx="10361084" cy="782795"/>
          </a:xfrm>
        </p:spPr>
        <p:txBody>
          <a:bodyPr/>
          <a:lstStyle/>
          <a:p>
            <a:r>
              <a:rPr lang="en-US" dirty="0"/>
              <a:t>Simulation Results, Example (a)</a:t>
            </a:r>
          </a:p>
        </p:txBody>
      </p:sp>
      <p:pic>
        <p:nvPicPr>
          <p:cNvPr id="8" name="Picture 7">
            <a:extLst>
              <a:ext uri="{FF2B5EF4-FFF2-40B4-BE49-F238E27FC236}">
                <a16:creationId xmlns:a16="http://schemas.microsoft.com/office/drawing/2014/main" id="{087BD000-74E1-429C-88B4-ECFBAA7A3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17" y="1371600"/>
            <a:ext cx="10716949" cy="5075052"/>
          </a:xfrm>
          <a:prstGeom prst="rect">
            <a:avLst/>
          </a:prstGeom>
        </p:spPr>
      </p:pic>
    </p:spTree>
    <p:extLst>
      <p:ext uri="{BB962C8B-B14F-4D97-AF65-F5344CB8AC3E}">
        <p14:creationId xmlns:p14="http://schemas.microsoft.com/office/powerpoint/2010/main" val="2749976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4FC8BE1EB21774495CC31D96241B8EC" ma:contentTypeVersion="7" ma:contentTypeDescription="Creare un nuovo documento." ma:contentTypeScope="" ma:versionID="7e37471beed5874a4dcceeef47ace91d">
  <xsd:schema xmlns:xsd="http://www.w3.org/2001/XMLSchema" xmlns:xs="http://www.w3.org/2001/XMLSchema" xmlns:p="http://schemas.microsoft.com/office/2006/metadata/properties" xmlns:ns2="dec09aa3-7cfb-4533-ba5c-0ce4e3557ab9" xmlns:ns3="c194cb11-8f64-4336-87df-f092e8dfc717" targetNamespace="http://schemas.microsoft.com/office/2006/metadata/properties" ma:root="true" ma:fieldsID="40f12ad896b970dd1f437b6d801363d4" ns2:_="" ns3:_="">
    <xsd:import namespace="dec09aa3-7cfb-4533-ba5c-0ce4e3557ab9"/>
    <xsd:import namespace="c194cb11-8f64-4336-87df-f092e8dfc71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c09aa3-7cfb-4533-ba5c-0ce4e3557a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94cb11-8f64-4336-87df-f092e8dfc717"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EF4E0D-0EFE-43B6-9CCE-4D61BF1F9DFA}">
  <ds:schemaRefs>
    <ds:schemaRef ds:uri="http://schemas.microsoft.com/sharepoint/v3/contenttype/forms"/>
  </ds:schemaRefs>
</ds:datastoreItem>
</file>

<file path=customXml/itemProps2.xml><?xml version="1.0" encoding="utf-8"?>
<ds:datastoreItem xmlns:ds="http://schemas.openxmlformats.org/officeDocument/2006/customXml" ds:itemID="{16A30C97-95B9-41A0-92A1-364068AF8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c09aa3-7cfb-4533-ba5c-0ce4e3557ab9"/>
    <ds:schemaRef ds:uri="c194cb11-8f64-4336-87df-f092e8dfc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F42C6D-3603-4159-BEE7-4F6C19E00F79}">
  <ds:schemaRefs>
    <ds:schemaRef ds:uri="c194cb11-8f64-4336-87df-f092e8dfc717"/>
    <ds:schemaRef ds:uri="dec09aa3-7cfb-4533-ba5c-0ce4e3557ab9"/>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802-11-Submission-Template-16-9</Template>
  <TotalTime>3170</TotalTime>
  <Words>1800</Words>
  <Application>Microsoft Office PowerPoint</Application>
  <PresentationFormat>Widescreen</PresentationFormat>
  <Paragraphs>345</Paragraphs>
  <Slides>22</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 Unicode MS</vt:lpstr>
      <vt:lpstr>MS Gothic</vt:lpstr>
      <vt:lpstr>Arial</vt:lpstr>
      <vt:lpstr>Times New Roman</vt:lpstr>
      <vt:lpstr>Wingdings</vt:lpstr>
      <vt:lpstr>Office Theme</vt:lpstr>
      <vt:lpstr>Document</vt:lpstr>
      <vt:lpstr>Adaptive Repetition</vt:lpstr>
      <vt:lpstr>Abstract</vt:lpstr>
      <vt:lpstr>Introduction (1)</vt:lpstr>
      <vt:lpstr>Introduction (2)</vt:lpstr>
      <vt:lpstr>IEEE 802.11bd repetitions: improving both legacy and NGV modes</vt:lpstr>
      <vt:lpstr>Benefits from Repetition of Messages</vt:lpstr>
      <vt:lpstr>Example with legacy IEEE802.11p mode, Two Repetitions</vt:lpstr>
      <vt:lpstr>Performance Validated in Numerical Simulations</vt:lpstr>
      <vt:lpstr>Simulation Results, Example (a)</vt:lpstr>
      <vt:lpstr>Simulation Results, Example (b)</vt:lpstr>
      <vt:lpstr>Performance Demonstrated  on Real Commercial IEEE802.11p/bd HW: setup</vt:lpstr>
      <vt:lpstr>Performance Demonstrated  on Real Commercial IEEE802.11p/bd HW: concept</vt:lpstr>
      <vt:lpstr>Performance Demonstrated on Real Commercial  IEEE 802.11p/bd HW: legacy stations performance</vt:lpstr>
      <vt:lpstr>Performance Demonstrated on Real Commercial  IEEE 802.11bd HW: NGV stations performance (1)</vt:lpstr>
      <vt:lpstr>Time Gap Between Repeated PPDUs</vt:lpstr>
      <vt:lpstr>Combining of Repeated PPDUs</vt:lpstr>
      <vt:lpstr>Adaptive Retransmission Control</vt:lpstr>
      <vt:lpstr>Adaptive Retransmission Control: exemplary control schemes (done at upper layers, like 1609 for ex.)</vt:lpstr>
      <vt:lpstr>Benefits</vt:lpstr>
      <vt:lpstr>Comments and observations </vt:lpstr>
      <vt:lpstr>Straw Poll #1</vt:lpstr>
      <vt:lpstr>Straw Poll #2</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Environment Operational Metric for NGV</dc:title>
  <dc:creator>Michael Fischer</dc:creator>
  <cp:lastModifiedBy>Alessio Filippi</cp:lastModifiedBy>
  <cp:revision>60</cp:revision>
  <cp:lastPrinted>1601-01-01T00:00:00Z</cp:lastPrinted>
  <dcterms:created xsi:type="dcterms:W3CDTF">2019-05-09T16:09:29Z</dcterms:created>
  <dcterms:modified xsi:type="dcterms:W3CDTF">2019-07-17T08:46:02Z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0x01010074FC8BE1EB21774495CC31D96241B8EC</vt:lpwstr>
  </property>
</Properties>
</file>