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1" r:id="rId3"/>
    <p:sldId id="292" r:id="rId4"/>
    <p:sldId id="300" r:id="rId5"/>
    <p:sldId id="304" r:id="rId6"/>
    <p:sldId id="298" r:id="rId7"/>
    <p:sldId id="303" r:id="rId8"/>
    <p:sldId id="310" r:id="rId9"/>
    <p:sldId id="307" r:id="rId10"/>
    <p:sldId id="305" r:id="rId11"/>
    <p:sldId id="312" r:id="rId12"/>
    <p:sldId id="309" r:id="rId13"/>
    <p:sldId id="308" r:id="rId14"/>
    <p:sldId id="313" r:id="rId15"/>
    <p:sldId id="311" r:id="rId16"/>
    <p:sldId id="314" r:id="rId17"/>
    <p:sldId id="316" r:id="rId18"/>
    <p:sldId id="315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2" d="100"/>
          <a:sy n="62" d="100"/>
        </p:scale>
        <p:origin x="12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802.11-19/1054r1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aseline="0" dirty="0" smtClean="0">
                <a:solidFill>
                  <a:schemeClr val="tx1"/>
                </a:solidFill>
              </a:rPr>
              <a:t>        </a:t>
            </a:r>
            <a:r>
              <a:rPr lang="de-DE" sz="1200" dirty="0" smtClean="0">
                <a:solidFill>
                  <a:schemeClr val="tx1"/>
                </a:solidFill>
              </a:rPr>
              <a:t>Mate Hinrichs (Fraunhofer HHI)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Simulation results for LC-optimized PHY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2861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34659"/>
              </p:ext>
            </p:extLst>
          </p:nvPr>
        </p:nvGraphicFramePr>
        <p:xfrm>
          <a:off x="998538" y="2692400"/>
          <a:ext cx="10210800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6" name="Document" r:id="rId4" imgW="10448057" imgH="3267996" progId="Word.Document.8">
                  <p:embed/>
                </p:oleObj>
              </mc:Choice>
              <mc:Fallback>
                <p:oleObj name="Document" r:id="rId4" imgW="10448057" imgH="32679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692400"/>
                        <a:ext cx="10210800" cy="3182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Low MCS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914401" y="1981201"/>
            <a:ext cx="5109591" cy="4113213"/>
          </a:xfrm>
        </p:spPr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/>
              <a:t>parameters</a:t>
            </a:r>
            <a:r>
              <a:rPr lang="de-DE" dirty="0"/>
              <a:t>:</a:t>
            </a:r>
          </a:p>
          <a:p>
            <a:pPr>
              <a:buFontTx/>
              <a:buChar char="-"/>
            </a:pPr>
            <a:r>
              <a:rPr lang="de-DE" dirty="0" smtClean="0"/>
              <a:t>Data </a:t>
            </a:r>
            <a:r>
              <a:rPr lang="de-DE" dirty="0" err="1" smtClean="0"/>
              <a:t>length</a:t>
            </a:r>
            <a:r>
              <a:rPr lang="de-DE" dirty="0" smtClean="0"/>
              <a:t>: 4320000 </a:t>
            </a:r>
            <a:r>
              <a:rPr lang="de-DE" dirty="0" err="1"/>
              <a:t>bits</a:t>
            </a:r>
            <a:endParaRPr lang="de-DE" dirty="0"/>
          </a:p>
          <a:p>
            <a:pPr>
              <a:buFontTx/>
              <a:buChar char="-"/>
            </a:pPr>
            <a:r>
              <a:rPr lang="de-DE" dirty="0" err="1"/>
              <a:t>Bandwidth</a:t>
            </a:r>
            <a:r>
              <a:rPr lang="de-DE" dirty="0"/>
              <a:t>: 200 MHz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used</a:t>
            </a:r>
            <a:r>
              <a:rPr lang="de-DE" dirty="0"/>
              <a:t>: 183.98 MHz)</a:t>
            </a:r>
          </a:p>
          <a:p>
            <a:pPr>
              <a:buFontTx/>
              <a:buChar char="-"/>
            </a:pPr>
            <a:r>
              <a:rPr lang="de-DE" dirty="0" smtClean="0"/>
              <a:t>FFT </a:t>
            </a:r>
            <a:r>
              <a:rPr lang="de-DE" dirty="0" err="1" smtClean="0"/>
              <a:t>size</a:t>
            </a:r>
            <a:r>
              <a:rPr lang="de-DE" dirty="0" smtClean="0"/>
              <a:t>: 1024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occupied</a:t>
            </a:r>
            <a:r>
              <a:rPr lang="de-DE" dirty="0"/>
              <a:t> </a:t>
            </a:r>
            <a:r>
              <a:rPr lang="de-DE" dirty="0" err="1"/>
              <a:t>subcarriers</a:t>
            </a:r>
            <a:r>
              <a:rPr lang="de-DE" dirty="0"/>
              <a:t>: 942)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err="1" smtClean="0"/>
              <a:t>Cyclic</a:t>
            </a:r>
            <a:r>
              <a:rPr lang="de-DE" dirty="0" smtClean="0"/>
              <a:t> </a:t>
            </a:r>
            <a:r>
              <a:rPr lang="de-DE" dirty="0" err="1"/>
              <a:t>prefix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: </a:t>
            </a:r>
            <a:r>
              <a:rPr lang="de-DE" dirty="0" smtClean="0"/>
              <a:t>128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Modulation</a:t>
            </a:r>
            <a:r>
              <a:rPr lang="de-DE" dirty="0" smtClean="0"/>
              <a:t>: BPSK (1 </a:t>
            </a:r>
            <a:r>
              <a:rPr lang="de-DE" dirty="0" err="1" smtClean="0"/>
              <a:t>bit</a:t>
            </a:r>
            <a:r>
              <a:rPr lang="de-DE" dirty="0" smtClean="0"/>
              <a:t>/SC)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FEC </a:t>
            </a:r>
            <a:r>
              <a:rPr lang="de-DE" dirty="0" err="1"/>
              <a:t>code</a:t>
            </a:r>
            <a:r>
              <a:rPr lang="de-DE" dirty="0"/>
              <a:t> rate: 1/2</a:t>
            </a:r>
          </a:p>
          <a:p>
            <a:pPr>
              <a:buFontTx/>
              <a:buChar char="-"/>
            </a:pPr>
            <a:r>
              <a:rPr lang="de-DE" dirty="0"/>
              <a:t>FEC block </a:t>
            </a:r>
            <a:r>
              <a:rPr lang="de-DE" dirty="0" err="1"/>
              <a:t>size</a:t>
            </a:r>
            <a:r>
              <a:rPr lang="de-DE" dirty="0"/>
              <a:t>: </a:t>
            </a:r>
            <a:r>
              <a:rPr lang="de-DE" dirty="0" smtClean="0"/>
              <a:t>4320 </a:t>
            </a:r>
            <a:r>
              <a:rPr lang="de-DE" dirty="0" err="1"/>
              <a:t>bits</a:t>
            </a: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6" cy="387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68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SNR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Eb</a:t>
            </a:r>
            <a:r>
              <a:rPr lang="de-DE" dirty="0" smtClean="0"/>
              <a:t>/N0 (Payload - Low MCS)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3713691" y="1916832"/>
                <a:ext cx="4864101" cy="2539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𝑠𝑦𝑚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=1152, 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=942∗1∗</m:t>
                      </m:r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=471</m:t>
                      </m:r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</m:t>
                      </m:r>
                      <m:sSub>
                        <m:sSub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1152</m:t>
                          </m:r>
                        </m:num>
                        <m:den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471</m:t>
                          </m:r>
                        </m:den>
                      </m:f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+3.884 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de-DE" sz="2000" b="0" dirty="0" smtClean="0">
                  <a:solidFill>
                    <a:schemeClr val="tx1"/>
                  </a:solidFill>
                </a:endParaRPr>
              </a:p>
              <a:p>
                <a:endParaRPr lang="de-DE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691" y="1916832"/>
                <a:ext cx="4864101" cy="25392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8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Payload </a:t>
            </a:r>
            <a:r>
              <a:rPr lang="de-DE" dirty="0" err="1"/>
              <a:t>simulation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 – Low MCS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914401" y="1981201"/>
            <a:ext cx="5109591" cy="4113213"/>
          </a:xfrm>
        </p:spPr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/>
              <a:t>parameters</a:t>
            </a:r>
            <a:r>
              <a:rPr lang="de-DE" dirty="0"/>
              <a:t>:</a:t>
            </a:r>
          </a:p>
          <a:p>
            <a:pPr>
              <a:buFontTx/>
              <a:buChar char="-"/>
            </a:pPr>
            <a:r>
              <a:rPr lang="de-DE" dirty="0" smtClean="0"/>
              <a:t>Data </a:t>
            </a:r>
            <a:r>
              <a:rPr lang="de-DE" dirty="0" err="1" smtClean="0"/>
              <a:t>length</a:t>
            </a:r>
            <a:r>
              <a:rPr lang="de-DE" dirty="0" smtClean="0"/>
              <a:t>: 4320000 </a:t>
            </a:r>
            <a:r>
              <a:rPr lang="de-DE" dirty="0" err="1"/>
              <a:t>bits</a:t>
            </a:r>
            <a:endParaRPr lang="de-DE" dirty="0"/>
          </a:p>
          <a:p>
            <a:pPr>
              <a:buFontTx/>
              <a:buChar char="-"/>
            </a:pPr>
            <a:r>
              <a:rPr lang="de-DE" dirty="0" err="1"/>
              <a:t>Bandwidth</a:t>
            </a:r>
            <a:r>
              <a:rPr lang="de-DE" dirty="0"/>
              <a:t>: 200 MHz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used</a:t>
            </a:r>
            <a:r>
              <a:rPr lang="de-DE" dirty="0"/>
              <a:t>: 183.98 MHz)</a:t>
            </a:r>
          </a:p>
          <a:p>
            <a:pPr>
              <a:buFontTx/>
              <a:buChar char="-"/>
            </a:pPr>
            <a:r>
              <a:rPr lang="de-DE" dirty="0"/>
              <a:t>FFT </a:t>
            </a:r>
            <a:r>
              <a:rPr lang="de-DE" dirty="0" err="1"/>
              <a:t>size</a:t>
            </a:r>
            <a:r>
              <a:rPr lang="de-DE" dirty="0"/>
              <a:t>: </a:t>
            </a:r>
            <a:r>
              <a:rPr lang="de-DE" dirty="0" smtClean="0"/>
              <a:t>1024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occupied</a:t>
            </a:r>
            <a:r>
              <a:rPr lang="de-DE" dirty="0"/>
              <a:t> </a:t>
            </a:r>
            <a:r>
              <a:rPr lang="de-DE" dirty="0" err="1"/>
              <a:t>subcarriers</a:t>
            </a:r>
            <a:r>
              <a:rPr lang="de-DE" dirty="0"/>
              <a:t>: 942)</a:t>
            </a:r>
          </a:p>
          <a:p>
            <a:pPr>
              <a:buFontTx/>
              <a:buChar char="-"/>
            </a:pPr>
            <a:r>
              <a:rPr lang="de-DE" dirty="0" err="1"/>
              <a:t>Cyclic</a:t>
            </a:r>
            <a:r>
              <a:rPr lang="de-DE" dirty="0"/>
              <a:t> </a:t>
            </a:r>
            <a:r>
              <a:rPr lang="de-DE" dirty="0" err="1"/>
              <a:t>prefix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: </a:t>
            </a:r>
            <a:r>
              <a:rPr lang="de-DE" dirty="0" smtClean="0"/>
              <a:t>128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Modulation</a:t>
            </a:r>
            <a:r>
              <a:rPr lang="de-DE" dirty="0" smtClean="0"/>
              <a:t>: BPSK</a:t>
            </a:r>
            <a:r>
              <a:rPr lang="de-DE" dirty="0"/>
              <a:t> (1 </a:t>
            </a:r>
            <a:r>
              <a:rPr lang="de-DE" dirty="0" err="1"/>
              <a:t>bit</a:t>
            </a:r>
            <a:r>
              <a:rPr lang="de-DE" dirty="0"/>
              <a:t>/SC)</a:t>
            </a:r>
          </a:p>
          <a:p>
            <a:pPr>
              <a:buFontTx/>
              <a:buChar char="-"/>
            </a:pPr>
            <a:r>
              <a:rPr lang="de-DE" dirty="0"/>
              <a:t>FEC </a:t>
            </a:r>
            <a:r>
              <a:rPr lang="de-DE" dirty="0" err="1"/>
              <a:t>code</a:t>
            </a:r>
            <a:r>
              <a:rPr lang="de-DE" dirty="0"/>
              <a:t> rate: 1/2</a:t>
            </a:r>
          </a:p>
          <a:p>
            <a:pPr>
              <a:buFontTx/>
              <a:buChar char="-"/>
            </a:pPr>
            <a:r>
              <a:rPr lang="de-DE" dirty="0"/>
              <a:t>FEC block </a:t>
            </a:r>
            <a:r>
              <a:rPr lang="de-DE" dirty="0" err="1"/>
              <a:t>size</a:t>
            </a:r>
            <a:r>
              <a:rPr lang="de-DE" dirty="0"/>
              <a:t>: </a:t>
            </a:r>
            <a:r>
              <a:rPr lang="de-DE" dirty="0" smtClean="0"/>
              <a:t>4320 </a:t>
            </a:r>
            <a:r>
              <a:rPr lang="de-DE" dirty="0" err="1"/>
              <a:t>bits</a:t>
            </a: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5" cy="387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Medium MCS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1095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Payload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Data </a:t>
            </a:r>
            <a:r>
              <a:rPr lang="de-DE" kern="0" dirty="0" err="1" smtClean="0"/>
              <a:t>length</a:t>
            </a:r>
            <a:r>
              <a:rPr lang="de-DE" kern="0" dirty="0" smtClean="0"/>
              <a:t>: 4320000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128</a:t>
            </a:r>
            <a:endParaRPr lang="de-DE" kern="0" dirty="0"/>
          </a:p>
          <a:p>
            <a:pPr>
              <a:buFontTx/>
              <a:buChar char="-"/>
            </a:pPr>
            <a:r>
              <a:rPr lang="de-DE" kern="0" dirty="0"/>
              <a:t>Modulation: </a:t>
            </a:r>
            <a:r>
              <a:rPr lang="de-DE" kern="0" dirty="0" smtClean="0"/>
              <a:t>64-QAM</a:t>
            </a:r>
            <a:r>
              <a:rPr lang="de-DE" dirty="0"/>
              <a:t> </a:t>
            </a:r>
            <a:r>
              <a:rPr lang="de-DE" dirty="0" smtClean="0"/>
              <a:t>(6 </a:t>
            </a:r>
            <a:r>
              <a:rPr lang="de-DE" dirty="0" err="1" smtClean="0"/>
              <a:t>bits</a:t>
            </a:r>
            <a:r>
              <a:rPr lang="de-DE" dirty="0" smtClean="0"/>
              <a:t>/SC</a:t>
            </a:r>
            <a:r>
              <a:rPr lang="de-DE" dirty="0"/>
              <a:t>)</a:t>
            </a:r>
            <a:endParaRPr lang="de-DE" kern="0" dirty="0"/>
          </a:p>
          <a:p>
            <a:pPr>
              <a:buFontTx/>
              <a:buChar char="-"/>
            </a:pPr>
            <a:r>
              <a:rPr lang="de-DE" kern="0" dirty="0"/>
              <a:t>FEC </a:t>
            </a:r>
            <a:r>
              <a:rPr lang="de-DE" kern="0" dirty="0" err="1"/>
              <a:t>code</a:t>
            </a:r>
            <a:r>
              <a:rPr lang="de-DE" kern="0" dirty="0"/>
              <a:t> rate: 5/6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4320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5" cy="387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7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SNR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Eb</a:t>
            </a:r>
            <a:r>
              <a:rPr lang="de-DE" dirty="0" smtClean="0"/>
              <a:t>/N0 (Medium MCS)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3713691" y="1888052"/>
                <a:ext cx="4864101" cy="25329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𝑠𝑦𝑚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=1280, 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=942 ∗6 ∗</m:t>
                      </m:r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=4710</m:t>
                      </m:r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</m:t>
                      </m:r>
                      <m:sSub>
                        <m:sSub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4710</m:t>
                          </m:r>
                        </m:den>
                      </m:f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−6.116 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de-DE" sz="2000" b="0" dirty="0" smtClean="0">
                  <a:solidFill>
                    <a:schemeClr val="tx1"/>
                  </a:solidFill>
                </a:endParaRPr>
              </a:p>
              <a:p>
                <a:endParaRPr lang="de-DE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691" y="1888052"/>
                <a:ext cx="4864101" cy="25329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6794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Medium MCS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1095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Payload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Data </a:t>
            </a:r>
            <a:r>
              <a:rPr lang="de-DE" kern="0" dirty="0" err="1" smtClean="0"/>
              <a:t>length</a:t>
            </a:r>
            <a:r>
              <a:rPr lang="de-DE" kern="0" dirty="0" smtClean="0"/>
              <a:t>: 4320000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occupied</a:t>
            </a:r>
            <a:r>
              <a:rPr lang="de-DE" kern="0" dirty="0" smtClean="0"/>
              <a:t> </a:t>
            </a:r>
            <a:r>
              <a:rPr lang="de-DE" kern="0" dirty="0" err="1" smtClean="0"/>
              <a:t>subcarriers</a:t>
            </a:r>
            <a:r>
              <a:rPr lang="de-DE" kern="0" dirty="0" smtClean="0"/>
              <a:t>: 942)</a:t>
            </a:r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128</a:t>
            </a:r>
          </a:p>
          <a:p>
            <a:pPr>
              <a:buFontTx/>
              <a:buChar char="-"/>
            </a:pPr>
            <a:r>
              <a:rPr lang="de-DE" kern="0" dirty="0" smtClean="0"/>
              <a:t>Modulation: 64-QAM </a:t>
            </a:r>
            <a:r>
              <a:rPr lang="de-DE" dirty="0"/>
              <a:t>(6 </a:t>
            </a:r>
            <a:r>
              <a:rPr lang="de-DE" dirty="0" err="1"/>
              <a:t>bits</a:t>
            </a:r>
            <a:r>
              <a:rPr lang="de-DE" dirty="0"/>
              <a:t>/SC</a:t>
            </a:r>
            <a:r>
              <a:rPr lang="de-DE" dirty="0" smtClean="0"/>
              <a:t>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 smtClean="0"/>
              <a:t>code</a:t>
            </a:r>
            <a:r>
              <a:rPr lang="de-DE" kern="0" dirty="0" smtClean="0"/>
              <a:t> rate: 5/6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4320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5" cy="387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18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High MCS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37224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Payload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Data </a:t>
            </a:r>
            <a:r>
              <a:rPr lang="de-DE" kern="0" dirty="0" err="1" smtClean="0"/>
              <a:t>length</a:t>
            </a:r>
            <a:r>
              <a:rPr lang="de-DE" kern="0" dirty="0" smtClean="0"/>
              <a:t>: 4320000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128</a:t>
            </a:r>
          </a:p>
          <a:p>
            <a:pPr>
              <a:buFontTx/>
              <a:buChar char="-"/>
            </a:pPr>
            <a:r>
              <a:rPr lang="de-DE" kern="0" dirty="0" smtClean="0"/>
              <a:t>Modulation: 4096-QAM </a:t>
            </a:r>
            <a:r>
              <a:rPr lang="de-DE" dirty="0" smtClean="0"/>
              <a:t>(12 </a:t>
            </a:r>
            <a:r>
              <a:rPr lang="de-DE" dirty="0" err="1" smtClean="0"/>
              <a:t>bits</a:t>
            </a:r>
            <a:r>
              <a:rPr lang="de-DE" dirty="0" smtClean="0"/>
              <a:t>/SC)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 smtClean="0"/>
              <a:t>code</a:t>
            </a:r>
            <a:r>
              <a:rPr lang="de-DE" kern="0" dirty="0" smtClean="0"/>
              <a:t> rate: 20/21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4320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5" cy="387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6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SNR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Eb</a:t>
            </a:r>
            <a:r>
              <a:rPr lang="de-DE" dirty="0" smtClean="0"/>
              <a:t>/N0 (Payload – High MCS)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3265422" y="1830390"/>
                <a:ext cx="5760640" cy="25329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𝑠𝑦𝑚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=1280, 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=942∗12∗20/21=10765.71</m:t>
                      </m:r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</m:t>
                      </m:r>
                      <m:sSub>
                        <m:sSub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10765.71</m:t>
                          </m:r>
                        </m:den>
                      </m:f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−9.706 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de-DE" sz="2000" b="0" dirty="0" smtClean="0">
                  <a:solidFill>
                    <a:schemeClr val="tx1"/>
                  </a:solidFill>
                </a:endParaRPr>
              </a:p>
              <a:p>
                <a:endParaRPr lang="de-DE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422" y="1830390"/>
                <a:ext cx="5760640" cy="25329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2000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High MCS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46963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/>
              <a:t>Payload </a:t>
            </a:r>
            <a:r>
              <a:rPr lang="de-DE" kern="0" dirty="0" err="1"/>
              <a:t>parameters</a:t>
            </a:r>
            <a:r>
              <a:rPr lang="de-DE" kern="0" dirty="0"/>
              <a:t>:</a:t>
            </a:r>
          </a:p>
          <a:p>
            <a:pPr>
              <a:buFontTx/>
              <a:buChar char="-"/>
            </a:pPr>
            <a:r>
              <a:rPr lang="de-DE" kern="0" dirty="0"/>
              <a:t>Data </a:t>
            </a:r>
            <a:r>
              <a:rPr lang="de-DE" kern="0" dirty="0" err="1"/>
              <a:t>length</a:t>
            </a:r>
            <a:r>
              <a:rPr lang="de-DE" kern="0" dirty="0"/>
              <a:t>: 4320000 </a:t>
            </a:r>
            <a:r>
              <a:rPr lang="de-DE" kern="0" dirty="0" err="1"/>
              <a:t>bits</a:t>
            </a:r>
            <a:endParaRPr lang="de-DE" kern="0" dirty="0"/>
          </a:p>
          <a:p>
            <a:pPr>
              <a:buFontTx/>
              <a:buChar char="-"/>
            </a:pPr>
            <a:r>
              <a:rPr lang="de-DE" kern="0" dirty="0" err="1"/>
              <a:t>Bandwidth</a:t>
            </a:r>
            <a:r>
              <a:rPr lang="de-DE" kern="0" dirty="0"/>
              <a:t>: 200 MHz</a:t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used</a:t>
            </a:r>
            <a:r>
              <a:rPr lang="de-DE" kern="0" dirty="0"/>
              <a:t>: 183.98 MHz)</a:t>
            </a:r>
          </a:p>
          <a:p>
            <a:pPr>
              <a:buFontTx/>
              <a:buChar char="-"/>
            </a:pPr>
            <a:r>
              <a:rPr lang="de-DE" kern="0" dirty="0"/>
              <a:t>FFT </a:t>
            </a:r>
            <a:r>
              <a:rPr lang="de-DE" kern="0" dirty="0" err="1"/>
              <a:t>size</a:t>
            </a:r>
            <a:r>
              <a:rPr lang="de-DE" kern="0" dirty="0"/>
              <a:t>: </a:t>
            </a:r>
            <a:r>
              <a:rPr lang="de-DE" kern="0" dirty="0" smtClean="0"/>
              <a:t>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</a:p>
          <a:p>
            <a:pPr>
              <a:buFontTx/>
              <a:buChar char="-"/>
            </a:pPr>
            <a:r>
              <a:rPr lang="de-DE" kern="0" dirty="0" err="1"/>
              <a:t>Cyclic</a:t>
            </a:r>
            <a:r>
              <a:rPr lang="de-DE" kern="0" dirty="0"/>
              <a:t> </a:t>
            </a:r>
            <a:r>
              <a:rPr lang="de-DE" kern="0" dirty="0" err="1"/>
              <a:t>prefix</a:t>
            </a:r>
            <a:r>
              <a:rPr lang="de-DE" kern="0" dirty="0"/>
              <a:t> </a:t>
            </a:r>
            <a:r>
              <a:rPr lang="de-DE" kern="0" dirty="0" err="1"/>
              <a:t>length</a:t>
            </a:r>
            <a:r>
              <a:rPr lang="de-DE" kern="0" dirty="0"/>
              <a:t>: 128</a:t>
            </a:r>
          </a:p>
          <a:p>
            <a:pPr>
              <a:buFontTx/>
              <a:buChar char="-"/>
            </a:pPr>
            <a:r>
              <a:rPr lang="de-DE" kern="0" dirty="0"/>
              <a:t>Modulation: 4096-QAM </a:t>
            </a:r>
            <a:r>
              <a:rPr lang="de-DE" dirty="0"/>
              <a:t>(12 </a:t>
            </a:r>
            <a:r>
              <a:rPr lang="de-DE" dirty="0" err="1"/>
              <a:t>bits</a:t>
            </a:r>
            <a:r>
              <a:rPr lang="de-DE" dirty="0"/>
              <a:t>/SC)</a:t>
            </a:r>
            <a:endParaRPr lang="de-DE" kern="0" dirty="0"/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/>
              <a:t>code</a:t>
            </a:r>
            <a:r>
              <a:rPr lang="de-DE" kern="0" dirty="0"/>
              <a:t> rate: 20/21</a:t>
            </a:r>
          </a:p>
          <a:p>
            <a:pPr>
              <a:buFontTx/>
              <a:buChar char="-"/>
            </a:pPr>
            <a:r>
              <a:rPr lang="de-DE" kern="0" dirty="0"/>
              <a:t>FEC block </a:t>
            </a:r>
            <a:r>
              <a:rPr lang="de-DE" kern="0" dirty="0" err="1"/>
              <a:t>size</a:t>
            </a:r>
            <a:r>
              <a:rPr lang="de-DE" kern="0" dirty="0"/>
              <a:t>: 4320 </a:t>
            </a:r>
            <a:r>
              <a:rPr lang="de-DE" kern="0" dirty="0" err="1"/>
              <a:t>bits</a:t>
            </a:r>
            <a:endParaRPr lang="de-DE" kern="0" dirty="0"/>
          </a:p>
          <a:p>
            <a:pPr>
              <a:buFontTx/>
              <a:buChar char="-"/>
            </a:pPr>
            <a:endParaRPr lang="de-DE" kern="0" dirty="0"/>
          </a:p>
          <a:p>
            <a:endParaRPr lang="de-DE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4" cy="387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3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submission </a:t>
            </a:r>
            <a:r>
              <a:rPr lang="en-GB" dirty="0" smtClean="0"/>
              <a:t>presents the simulations regarding the LC-optimized PHY for </a:t>
            </a:r>
            <a:r>
              <a:rPr lang="en-GB" dirty="0" err="1" smtClean="0"/>
              <a:t>TGbb</a:t>
            </a:r>
            <a:r>
              <a:rPr lang="en-GB" dirty="0" smtClean="0"/>
              <a:t> based on </a:t>
            </a:r>
            <a:r>
              <a:rPr lang="en-GB" dirty="0"/>
              <a:t>G.9991 </a:t>
            </a:r>
            <a:r>
              <a:rPr lang="en-GB" dirty="0" smtClean="0"/>
              <a:t>PHY 1 </a:t>
            </a:r>
            <a:r>
              <a:rPr lang="en-GB" dirty="0"/>
              <a:t>[1</a:t>
            </a:r>
            <a:r>
              <a:rPr lang="en-GB" dirty="0" smtClean="0"/>
              <a:t>].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Simulation setup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Frame detection simulation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Header modulation and coding </a:t>
            </a:r>
            <a:r>
              <a:rPr lang="en-US" dirty="0">
                <a:solidFill>
                  <a:schemeClr val="tx1"/>
                </a:solidFill>
              </a:rPr>
              <a:t>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Payload modulation </a:t>
            </a:r>
            <a:r>
              <a:rPr lang="en-US" dirty="0">
                <a:solidFill>
                  <a:schemeClr val="tx1"/>
                </a:solidFill>
              </a:rPr>
              <a:t>and coding simulation results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pPr lvl="1"/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40F5867-744E-4AA6-B0ED-4C44D2DFBB7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8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Simulation </a:t>
            </a:r>
            <a:r>
              <a:rPr lang="de-DE" dirty="0" err="1" smtClean="0"/>
              <a:t>setup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smtClean="0"/>
              <a:t>See </a:t>
            </a:r>
            <a:r>
              <a:rPr lang="de-DE" dirty="0" err="1" smtClean="0"/>
              <a:t>doc</a:t>
            </a:r>
            <a:r>
              <a:rPr lang="de-DE" dirty="0" smtClean="0"/>
              <a:t>. 11-19/187r4:</a:t>
            </a:r>
          </a:p>
          <a:p>
            <a:pPr>
              <a:buFontTx/>
              <a:buChar char="-"/>
            </a:pPr>
            <a:r>
              <a:rPr lang="de-DE" dirty="0" err="1" smtClean="0"/>
              <a:t>Preamble</a:t>
            </a:r>
            <a:r>
              <a:rPr lang="de-DE" dirty="0" smtClean="0"/>
              <a:t>: 100,000 </a:t>
            </a:r>
            <a:r>
              <a:rPr lang="de-DE" dirty="0" err="1" smtClean="0"/>
              <a:t>repetitions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err="1" smtClean="0"/>
              <a:t>false</a:t>
            </a:r>
            <a:r>
              <a:rPr lang="de-DE" dirty="0" smtClean="0"/>
              <a:t> </a:t>
            </a:r>
            <a:r>
              <a:rPr lang="de-DE" dirty="0" err="1" smtClean="0"/>
              <a:t>alarm</a:t>
            </a:r>
            <a:r>
              <a:rPr lang="de-DE" dirty="0" smtClean="0"/>
              <a:t> rate 0,1%</a:t>
            </a:r>
          </a:p>
          <a:p>
            <a:pPr>
              <a:buFontTx/>
              <a:buChar char="-"/>
            </a:pPr>
            <a:r>
              <a:rPr lang="de-DE" dirty="0" smtClean="0"/>
              <a:t>Header: 10,000 </a:t>
            </a:r>
            <a:r>
              <a:rPr lang="de-DE" dirty="0" err="1" smtClean="0"/>
              <a:t>repetitions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Payload: 1,000 </a:t>
            </a:r>
            <a:r>
              <a:rPr lang="de-DE" dirty="0" err="1" smtClean="0"/>
              <a:t>repetitions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OCR: 200 MHz</a:t>
            </a:r>
          </a:p>
          <a:p>
            <a:pPr>
              <a:buFontTx/>
              <a:buChar char="-"/>
            </a:pPr>
            <a:endParaRPr lang="de-DE" dirty="0" smtClean="0"/>
          </a:p>
          <a:p>
            <a:pPr marL="0" indent="0"/>
            <a:r>
              <a:rPr lang="de-DE" dirty="0" smtClean="0"/>
              <a:t>Signal power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measured</a:t>
            </a:r>
            <a:r>
              <a:rPr lang="de-DE" dirty="0" smtClean="0"/>
              <a:t> at </a:t>
            </a:r>
            <a:r>
              <a:rPr lang="de-DE" dirty="0" err="1" smtClean="0"/>
              <a:t>red</a:t>
            </a:r>
            <a:r>
              <a:rPr lang="de-DE" dirty="0" smtClean="0"/>
              <a:t> </a:t>
            </a:r>
            <a:r>
              <a:rPr lang="de-DE" dirty="0" err="1" smtClean="0"/>
              <a:t>circle</a:t>
            </a:r>
            <a:r>
              <a:rPr lang="de-DE" dirty="0" smtClean="0"/>
              <a:t>. The SNR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adjusting</a:t>
            </a:r>
            <a:r>
              <a:rPr lang="de-DE" dirty="0" smtClean="0"/>
              <a:t> </a:t>
            </a:r>
            <a:r>
              <a:rPr lang="de-DE" dirty="0" err="1" smtClean="0"/>
              <a:t>noise</a:t>
            </a:r>
            <a:r>
              <a:rPr lang="de-DE" dirty="0" smtClean="0"/>
              <a:t> power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AWGN block </a:t>
            </a:r>
            <a:r>
              <a:rPr lang="de-DE" dirty="0" err="1" smtClean="0"/>
              <a:t>accordingly</a:t>
            </a:r>
            <a:r>
              <a:rPr lang="de-DE" dirty="0" smtClean="0"/>
              <a:t>. The </a:t>
            </a:r>
            <a:r>
              <a:rPr lang="de-DE" dirty="0" err="1" smtClean="0"/>
              <a:t>impact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Rx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on SNR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assumed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neglibible</a:t>
            </a:r>
            <a:r>
              <a:rPr lang="de-DE" dirty="0" smtClean="0"/>
              <a:t>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bandpass</a:t>
            </a:r>
            <a:r>
              <a:rPr lang="de-DE" dirty="0" smtClean="0"/>
              <a:t> </a:t>
            </a:r>
            <a:r>
              <a:rPr lang="de-DE" dirty="0" err="1" smtClean="0"/>
              <a:t>cutoff</a:t>
            </a:r>
            <a:r>
              <a:rPr lang="de-DE" dirty="0" smtClean="0"/>
              <a:t> </a:t>
            </a:r>
            <a:r>
              <a:rPr lang="de-DE" dirty="0" err="1" smtClean="0"/>
              <a:t>frequencies</a:t>
            </a:r>
            <a:r>
              <a:rPr lang="de-DE" dirty="0" smtClean="0"/>
              <a:t> </a:t>
            </a:r>
            <a:r>
              <a:rPr lang="de-DE" dirty="0" err="1" smtClean="0"/>
              <a:t>exceed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signal</a:t>
            </a:r>
            <a:r>
              <a:rPr lang="de-DE" dirty="0" smtClean="0"/>
              <a:t> </a:t>
            </a:r>
            <a:r>
              <a:rPr lang="de-DE" dirty="0" err="1" smtClean="0"/>
              <a:t>bandwidth</a:t>
            </a:r>
            <a:r>
              <a:rPr lang="de-DE" dirty="0" smtClean="0"/>
              <a:t>.</a:t>
            </a: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endParaRPr lang="de-DE" dirty="0" smtClean="0"/>
          </a:p>
          <a:p>
            <a:pPr>
              <a:buFontTx/>
              <a:buChar char="-"/>
            </a:pPr>
            <a:endParaRPr lang="de-DE" dirty="0"/>
          </a:p>
        </p:txBody>
      </p:sp>
      <p:pic>
        <p:nvPicPr>
          <p:cNvPr id="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3318" y="1997315"/>
            <a:ext cx="5420284" cy="23118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3" name="Ellipse 12"/>
          <p:cNvSpPr/>
          <p:nvPr/>
        </p:nvSpPr>
        <p:spPr bwMode="auto">
          <a:xfrm>
            <a:off x="10870615" y="3496591"/>
            <a:ext cx="216024" cy="144016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020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Simulation </a:t>
            </a:r>
            <a:r>
              <a:rPr lang="de-DE" dirty="0" err="1" smtClean="0"/>
              <a:t>setup</a:t>
            </a:r>
            <a:r>
              <a:rPr lang="de-DE" dirty="0" smtClean="0"/>
              <a:t> (</a:t>
            </a:r>
            <a:r>
              <a:rPr lang="de-DE" dirty="0" err="1" smtClean="0"/>
              <a:t>cont</a:t>
            </a:r>
            <a:r>
              <a:rPr lang="de-DE" dirty="0" smtClean="0"/>
              <a:t>.)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Payload OFDM </a:t>
            </a:r>
            <a:r>
              <a:rPr lang="de-DE" dirty="0" err="1" smtClean="0"/>
              <a:t>setup</a:t>
            </a:r>
            <a:r>
              <a:rPr lang="de-DE" dirty="0" smtClean="0"/>
              <a:t>:</a:t>
            </a:r>
          </a:p>
          <a:p>
            <a:pPr>
              <a:buFontTx/>
              <a:buChar char="-"/>
            </a:pPr>
            <a:r>
              <a:rPr lang="de-DE" dirty="0" err="1" smtClean="0"/>
              <a:t>Subcarriers</a:t>
            </a:r>
            <a:r>
              <a:rPr lang="de-DE" dirty="0" smtClean="0"/>
              <a:t> 24..965: 4.6875..188.4765625 MHz</a:t>
            </a:r>
          </a:p>
          <a:p>
            <a:pPr>
              <a:buFontTx/>
              <a:buChar char="-"/>
            </a:pPr>
            <a:r>
              <a:rPr lang="de-DE" dirty="0" smtClean="0"/>
              <a:t>Modulation </a:t>
            </a:r>
            <a:r>
              <a:rPr lang="de-DE" dirty="0" err="1" smtClean="0"/>
              <a:t>depths</a:t>
            </a:r>
            <a:r>
              <a:rPr lang="de-DE" dirty="0" smtClean="0"/>
              <a:t>: 1, 6, 12 </a:t>
            </a:r>
            <a:r>
              <a:rPr lang="de-DE" dirty="0" err="1" smtClean="0"/>
              <a:t>bits</a:t>
            </a:r>
            <a:r>
              <a:rPr lang="de-DE" dirty="0" smtClean="0"/>
              <a:t>/</a:t>
            </a:r>
            <a:r>
              <a:rPr lang="de-DE" dirty="0" err="1" smtClean="0"/>
              <a:t>subcarrier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FEC </a:t>
            </a:r>
            <a:r>
              <a:rPr lang="de-DE" dirty="0" err="1" smtClean="0"/>
              <a:t>configuration</a:t>
            </a:r>
            <a:r>
              <a:rPr lang="de-DE" dirty="0" smtClean="0"/>
              <a:t>: block </a:t>
            </a:r>
            <a:r>
              <a:rPr lang="de-DE" dirty="0" err="1" smtClean="0"/>
              <a:t>length</a:t>
            </a:r>
            <a:r>
              <a:rPr lang="de-DE" dirty="0" smtClean="0"/>
              <a:t> 4320 </a:t>
            </a:r>
            <a:r>
              <a:rPr lang="de-DE" dirty="0" err="1" smtClean="0"/>
              <a:t>bits</a:t>
            </a:r>
            <a:r>
              <a:rPr lang="de-DE" dirty="0" smtClean="0"/>
              <a:t>,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rates</a:t>
            </a:r>
            <a:r>
              <a:rPr lang="de-DE" dirty="0" smtClean="0"/>
              <a:t> 1/2, 5/6, 20/21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20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detection simulation results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914401" y="1981201"/>
            <a:ext cx="4965575" cy="4113213"/>
          </a:xfrm>
        </p:spPr>
        <p:txBody>
          <a:bodyPr/>
          <a:lstStyle/>
          <a:p>
            <a:r>
              <a:rPr lang="de-DE" dirty="0" smtClean="0"/>
              <a:t>Min. SNR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Detection</a:t>
            </a:r>
            <a:r>
              <a:rPr lang="de-DE" dirty="0" smtClean="0"/>
              <a:t> rate &gt; 0.999</a:t>
            </a:r>
          </a:p>
          <a:p>
            <a:r>
              <a:rPr lang="de-DE" dirty="0" smtClean="0"/>
              <a:t> </a:t>
            </a:r>
            <a:endParaRPr lang="de-DE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381361"/>
              </p:ext>
            </p:extLst>
          </p:nvPr>
        </p:nvGraphicFramePr>
        <p:xfrm>
          <a:off x="839416" y="2636912"/>
          <a:ext cx="4953902" cy="3240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2624">
                  <a:extLst>
                    <a:ext uri="{9D8B030D-6E8A-4147-A177-3AD203B41FA5}">
                      <a16:colId xmlns:a16="http://schemas.microsoft.com/office/drawing/2014/main" val="2888378561"/>
                    </a:ext>
                  </a:extLst>
                </a:gridCol>
                <a:gridCol w="2051278">
                  <a:extLst>
                    <a:ext uri="{9D8B030D-6E8A-4147-A177-3AD203B41FA5}">
                      <a16:colId xmlns:a16="http://schemas.microsoft.com/office/drawing/2014/main" val="2918662654"/>
                    </a:ext>
                  </a:extLst>
                </a:gridCol>
              </a:tblGrid>
              <a:tr h="532703">
                <a:tc>
                  <a:txBody>
                    <a:bodyPr/>
                    <a:lstStyle/>
                    <a:p>
                      <a:r>
                        <a:rPr lang="de-DE" dirty="0" smtClean="0"/>
                        <a:t>OFE </a:t>
                      </a:r>
                      <a:r>
                        <a:rPr lang="de-DE" dirty="0" err="1" smtClean="0"/>
                        <a:t>only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-6 dB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3452528"/>
                  </a:ext>
                </a:extLst>
              </a:tr>
              <a:tr h="532703">
                <a:tc>
                  <a:txBody>
                    <a:bodyPr/>
                    <a:lstStyle/>
                    <a:p>
                      <a:r>
                        <a:rPr lang="de-DE" dirty="0" smtClean="0"/>
                        <a:t>Industrial Wireless</a:t>
                      </a:r>
                      <a:r>
                        <a:rPr lang="de-DE" baseline="0" dirty="0" smtClean="0"/>
                        <a:t> D7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-7 dB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7023906"/>
                  </a:ext>
                </a:extLst>
              </a:tr>
              <a:tr h="554774">
                <a:tc>
                  <a:txBody>
                    <a:bodyPr/>
                    <a:lstStyle/>
                    <a:p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S1-D1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-6 dB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270515"/>
                  </a:ext>
                </a:extLst>
              </a:tr>
              <a:tr h="554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S1-D2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-6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9842376"/>
                  </a:ext>
                </a:extLst>
              </a:tr>
              <a:tr h="532703">
                <a:tc>
                  <a:txBody>
                    <a:bodyPr/>
                    <a:lstStyle/>
                    <a:p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S3-D1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-6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925333"/>
                  </a:ext>
                </a:extLst>
              </a:tr>
              <a:tr h="532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S3-D2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-6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552539"/>
                  </a:ext>
                </a:extLst>
              </a:tr>
            </a:tbl>
          </a:graphicData>
        </a:graphic>
      </p:graphicFrame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2204864"/>
            <a:ext cx="5161005" cy="394349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2708920"/>
            <a:ext cx="3188782" cy="181907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hteck 9"/>
          <p:cNvSpPr/>
          <p:nvPr/>
        </p:nvSpPr>
        <p:spPr bwMode="auto">
          <a:xfrm>
            <a:off x="8616280" y="2381864"/>
            <a:ext cx="1080120" cy="255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Gerader Verbinder 11"/>
          <p:cNvCxnSpPr/>
          <p:nvPr/>
        </p:nvCxnSpPr>
        <p:spPr bwMode="auto">
          <a:xfrm>
            <a:off x="9696400" y="2381864"/>
            <a:ext cx="2160240" cy="327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8616280" y="2636912"/>
            <a:ext cx="72008" cy="720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5908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simulation results</a:t>
            </a:r>
            <a:endParaRPr lang="en-US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6" cy="3872228"/>
          </a:xfrm>
          <a:prstGeom prst="rect">
            <a:avLst/>
          </a:prstGeom>
        </p:spPr>
      </p:pic>
      <p:sp>
        <p:nvSpPr>
          <p:cNvPr id="9" name="Inhaltsplatzhalter 10"/>
          <p:cNvSpPr txBox="1">
            <a:spLocks/>
          </p:cNvSpPr>
          <p:nvPr/>
        </p:nvSpPr>
        <p:spPr bwMode="auto">
          <a:xfrm>
            <a:off x="914401" y="1981201"/>
            <a:ext cx="51095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Header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Header </a:t>
            </a:r>
            <a:r>
              <a:rPr lang="de-DE" kern="0" dirty="0" err="1" smtClean="0"/>
              <a:t>information</a:t>
            </a:r>
            <a:r>
              <a:rPr lang="de-DE" kern="0" dirty="0" smtClean="0"/>
              <a:t>: 168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256</a:t>
            </a:r>
          </a:p>
          <a:p>
            <a:pPr>
              <a:buFontTx/>
              <a:buChar char="-"/>
            </a:pPr>
            <a:r>
              <a:rPr lang="de-DE" kern="0" dirty="0" smtClean="0"/>
              <a:t>Modulation: QPSK (2 </a:t>
            </a:r>
            <a:r>
              <a:rPr lang="de-DE" kern="0" dirty="0" err="1" smtClean="0"/>
              <a:t>bits</a:t>
            </a:r>
            <a:r>
              <a:rPr lang="de-DE" kern="0" dirty="0" smtClean="0"/>
              <a:t>/SC)</a:t>
            </a:r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 smtClean="0"/>
              <a:t>code</a:t>
            </a:r>
            <a:r>
              <a:rPr lang="de-DE" kern="0" dirty="0" smtClean="0"/>
              <a:t> rate: 1/2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168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107196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SNR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Eb</a:t>
            </a:r>
            <a:r>
              <a:rPr lang="de-DE" dirty="0" smtClean="0"/>
              <a:t>/N0 (Header)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3713691" y="1893643"/>
                <a:ext cx="4864101" cy="44659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</a:t>
                </a:r>
                <a:r>
                  <a:rPr lang="de-DE" sz="20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bits</a:t>
                </a:r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per </a:t>
                </a:r>
                <a:r>
                  <a:rPr lang="de-DE" sz="200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symbol</a:t>
                </a:r>
                <a14:m>
                  <m:oMath xmlns:m="http://schemas.openxmlformats.org/officeDocument/2006/math">
                    <m:r>
                      <a:rPr lang="de-DE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𝑠𝑦𝑚</m:t>
                        </m:r>
                      </m:sub>
                    </m:sSub>
                  </m:oMath>
                </a14:m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</a:t>
                </a:r>
                <a:r>
                  <a:rPr lang="de-DE" sz="20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symbol</a:t>
                </a:r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de-DE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rate,</a:t>
                </a:r>
                <a:br>
                  <a:rPr lang="de-DE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sample rate</a:t>
                </a:r>
              </a:p>
              <a:p>
                <a:endParaRPr lang="de-DE" sz="200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𝑠𝑦𝑚</m:t>
                                  </m:r>
                                </m:sub>
                              </m:s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DE" sz="2000" b="0" dirty="0" smtClean="0">
                  <a:solidFill>
                    <a:schemeClr val="tx1"/>
                  </a:solidFill>
                </a:endParaRPr>
              </a:p>
              <a:p>
                <a:endParaRPr lang="de-DE" sz="200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de-DE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Header (200 MHz): </a:t>
                </a:r>
                <a:endParaRPr lang="de-DE" sz="2000" b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𝑠𝑦𝑚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=1280, 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=168</m:t>
                      </m:r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</m:t>
                      </m:r>
                      <m:sSub>
                        <m:sSub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168</m:t>
                          </m:r>
                        </m:den>
                      </m:f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+8.819 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de-DE" sz="2000" b="0" dirty="0" smtClean="0">
                  <a:solidFill>
                    <a:schemeClr val="tx1"/>
                  </a:solidFill>
                </a:endParaRPr>
              </a:p>
              <a:p>
                <a:endParaRPr lang="de-DE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691" y="1893643"/>
                <a:ext cx="4864101" cy="4465903"/>
              </a:xfrm>
              <a:prstGeom prst="rect">
                <a:avLst/>
              </a:prstGeom>
              <a:blipFill>
                <a:blip r:embed="rId2"/>
                <a:stretch>
                  <a:fillRect l="-3133" t="-1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07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simulation results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95400" y="1981200"/>
            <a:ext cx="4965575" cy="4113213"/>
          </a:xfrm>
        </p:spPr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2066059"/>
            <a:ext cx="5161005" cy="3943494"/>
          </a:xfrm>
          <a:prstGeom prst="rect">
            <a:avLst/>
          </a:prstGeom>
        </p:spPr>
      </p:pic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1095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Header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Header </a:t>
            </a:r>
            <a:r>
              <a:rPr lang="de-DE" kern="0" dirty="0" err="1" smtClean="0"/>
              <a:t>information</a:t>
            </a:r>
            <a:r>
              <a:rPr lang="de-DE" kern="0" dirty="0" smtClean="0"/>
              <a:t>: 168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256</a:t>
            </a:r>
          </a:p>
          <a:p>
            <a:pPr>
              <a:buFontTx/>
              <a:buChar char="-"/>
            </a:pPr>
            <a:r>
              <a:rPr lang="de-DE" kern="0" dirty="0" smtClean="0"/>
              <a:t>Modulation: </a:t>
            </a:r>
            <a:r>
              <a:rPr lang="de-DE" kern="0" dirty="0"/>
              <a:t>QPSK (2 </a:t>
            </a:r>
            <a:r>
              <a:rPr lang="de-DE" kern="0" dirty="0" err="1"/>
              <a:t>bits</a:t>
            </a:r>
            <a:r>
              <a:rPr lang="de-DE" kern="0" dirty="0"/>
              <a:t>/SC)</a:t>
            </a:r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 smtClean="0"/>
              <a:t>code</a:t>
            </a:r>
            <a:r>
              <a:rPr lang="de-DE" kern="0" dirty="0" smtClean="0"/>
              <a:t> rate: 1/2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168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37240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423</Words>
  <Application>Microsoft Office PowerPoint</Application>
  <PresentationFormat>Breitbild</PresentationFormat>
  <Paragraphs>184</Paragraphs>
  <Slides>18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 Unicode MS</vt:lpstr>
      <vt:lpstr>MS Gothic</vt:lpstr>
      <vt:lpstr>Cambria Math</vt:lpstr>
      <vt:lpstr>Times New Roman</vt:lpstr>
      <vt:lpstr>Office Theme</vt:lpstr>
      <vt:lpstr>Microsoft Word 97-2003-Dokument</vt:lpstr>
      <vt:lpstr>Simulation results for LC-optimized PHY proposal</vt:lpstr>
      <vt:lpstr>Abstract</vt:lpstr>
      <vt:lpstr>Outline</vt:lpstr>
      <vt:lpstr>Simulation setup</vt:lpstr>
      <vt:lpstr>Simulation setup (cont.)</vt:lpstr>
      <vt:lpstr>Frame detection simulation results</vt:lpstr>
      <vt:lpstr>Header simulation results</vt:lpstr>
      <vt:lpstr>SNR to Eb/N0 (Header)</vt:lpstr>
      <vt:lpstr>Header simulation results</vt:lpstr>
      <vt:lpstr>Payload simulation results – Low MCS</vt:lpstr>
      <vt:lpstr>SNR to Eb/N0 (Payload - Low MCS)</vt:lpstr>
      <vt:lpstr>Payload simulation results – Low MCS</vt:lpstr>
      <vt:lpstr>Payload simulation results – Medium MCS</vt:lpstr>
      <vt:lpstr>SNR to Eb/N0 (Medium MCS)</vt:lpstr>
      <vt:lpstr>Payload simulation results – Medium MCS</vt:lpstr>
      <vt:lpstr>Payload simulation results – High MCS</vt:lpstr>
      <vt:lpstr>SNR to Eb/N0 (Payload – High MCS)</vt:lpstr>
      <vt:lpstr>Payload simulation results – High MCS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210</cp:revision>
  <cp:lastPrinted>1601-01-01T00:00:00Z</cp:lastPrinted>
  <dcterms:created xsi:type="dcterms:W3CDTF">2019-04-17T13:13:06Z</dcterms:created>
  <dcterms:modified xsi:type="dcterms:W3CDTF">2019-07-12T20:58:18Z</dcterms:modified>
  <cp:category/>
</cp:coreProperties>
</file>