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1" r:id="rId3"/>
    <p:sldId id="292" r:id="rId4"/>
    <p:sldId id="300" r:id="rId5"/>
    <p:sldId id="298" r:id="rId6"/>
    <p:sldId id="303" r:id="rId7"/>
    <p:sldId id="30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62" d="100"/>
          <a:sy n="62" d="100"/>
        </p:scale>
        <p:origin x="12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78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802.11-19/1054r0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264352" y="6424816"/>
            <a:ext cx="2263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Malte Hinrichs </a:t>
            </a:r>
            <a:r>
              <a:rPr lang="de-DE" sz="1200" dirty="0" smtClean="0">
                <a:solidFill>
                  <a:schemeClr val="tx1"/>
                </a:solidFill>
              </a:rPr>
              <a:t>– Fraunhofer HHI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rec/T-REC-G.9991-201903-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otonics21.org/ppp-projects/workgroup-4/Eliot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Simulation results for LC-optimized PHY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2861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06449"/>
              </p:ext>
            </p:extLst>
          </p:nvPr>
        </p:nvGraphicFramePr>
        <p:xfrm>
          <a:off x="583033" y="2708920"/>
          <a:ext cx="11777663" cy="368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" name="Document" r:id="rId4" imgW="10448057" imgH="3267996" progId="Word.Document.8">
                  <p:embed/>
                </p:oleObj>
              </mc:Choice>
              <mc:Fallback>
                <p:oleObj name="Document" r:id="rId4" imgW="10448057" imgH="32679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33" y="2708920"/>
                        <a:ext cx="11777663" cy="36845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submission </a:t>
            </a:r>
            <a:r>
              <a:rPr lang="en-GB" dirty="0" smtClean="0"/>
              <a:t>presents the simulations regarding the LC-optimized PHY </a:t>
            </a:r>
            <a:r>
              <a:rPr lang="en-GB" dirty="0" smtClean="0"/>
              <a:t>proposal for </a:t>
            </a:r>
            <a:r>
              <a:rPr lang="en-GB" dirty="0" err="1" smtClean="0"/>
              <a:t>TGbb</a:t>
            </a:r>
            <a:r>
              <a:rPr lang="en-GB" dirty="0" smtClean="0"/>
              <a:t> </a:t>
            </a:r>
            <a:r>
              <a:rPr lang="en-GB" dirty="0" smtClean="0"/>
              <a:t>based </a:t>
            </a:r>
            <a:r>
              <a:rPr lang="en-GB" dirty="0" smtClean="0"/>
              <a:t>on </a:t>
            </a:r>
            <a:r>
              <a:rPr lang="en-GB" dirty="0"/>
              <a:t>G.9991 </a:t>
            </a:r>
            <a:r>
              <a:rPr lang="en-GB" dirty="0" smtClean="0"/>
              <a:t>PHY 1 </a:t>
            </a:r>
            <a:r>
              <a:rPr lang="en-GB" dirty="0"/>
              <a:t>[1</a:t>
            </a:r>
            <a:r>
              <a:rPr lang="en-GB" dirty="0"/>
              <a:t>] described in the companion </a:t>
            </a:r>
            <a:r>
              <a:rPr lang="en-GB" dirty="0" smtClean="0"/>
              <a:t>doc</a:t>
            </a:r>
            <a:r>
              <a:rPr lang="en-GB" dirty="0"/>
              <a:t>. 11-19/1053r0 </a:t>
            </a:r>
            <a:r>
              <a:rPr lang="en-GB" dirty="0" smtClean="0"/>
              <a:t>[2].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Simulation setup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Frame detection simulation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Header modulation and </a:t>
            </a:r>
            <a:r>
              <a:rPr lang="en-US" dirty="0">
                <a:solidFill>
                  <a:schemeClr val="tx1"/>
                </a:solidFill>
              </a:rPr>
              <a:t>coding simulation results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pPr lvl="1"/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40F5867-744E-4AA6-B0ED-4C44D2DFBB7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8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Simulation </a:t>
            </a:r>
            <a:r>
              <a:rPr lang="de-DE" dirty="0" err="1" smtClean="0"/>
              <a:t>setup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2019</a:t>
            </a:r>
            <a:endParaRPr lang="en-GB" dirty="0"/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smtClean="0"/>
              <a:t>See </a:t>
            </a:r>
            <a:r>
              <a:rPr lang="de-DE" dirty="0" err="1" smtClean="0"/>
              <a:t>doc</a:t>
            </a:r>
            <a:r>
              <a:rPr lang="de-DE" dirty="0" smtClean="0"/>
              <a:t>. 11-19/187r4:</a:t>
            </a:r>
          </a:p>
          <a:p>
            <a:pPr>
              <a:buFontTx/>
              <a:buChar char="-"/>
            </a:pPr>
            <a:r>
              <a:rPr lang="de-DE" dirty="0" err="1" smtClean="0"/>
              <a:t>Preamble</a:t>
            </a:r>
            <a:r>
              <a:rPr lang="de-DE" dirty="0" smtClean="0"/>
              <a:t>: 100,000 </a:t>
            </a:r>
            <a:r>
              <a:rPr lang="de-DE" dirty="0" err="1" smtClean="0"/>
              <a:t>repetitions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err="1" smtClean="0"/>
              <a:t>false</a:t>
            </a:r>
            <a:r>
              <a:rPr lang="de-DE" dirty="0" smtClean="0"/>
              <a:t> </a:t>
            </a:r>
            <a:r>
              <a:rPr lang="de-DE" dirty="0" err="1" smtClean="0"/>
              <a:t>alarm</a:t>
            </a:r>
            <a:r>
              <a:rPr lang="de-DE" dirty="0" smtClean="0"/>
              <a:t> rate 0,1%</a:t>
            </a:r>
          </a:p>
          <a:p>
            <a:pPr>
              <a:buFontTx/>
              <a:buChar char="-"/>
            </a:pPr>
            <a:r>
              <a:rPr lang="de-DE" dirty="0" smtClean="0"/>
              <a:t>Header: 10,000 </a:t>
            </a:r>
            <a:r>
              <a:rPr lang="de-DE" dirty="0" err="1" smtClean="0"/>
              <a:t>repetitions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Payload: 1,000 </a:t>
            </a:r>
            <a:r>
              <a:rPr lang="de-DE" dirty="0" err="1" smtClean="0"/>
              <a:t>repetitions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Sample rate/OCR: 200 MHz</a:t>
            </a:r>
            <a:endParaRPr lang="de-DE" dirty="0"/>
          </a:p>
          <a:p>
            <a:pPr marL="0" indent="0"/>
            <a:r>
              <a:rPr lang="de-DE" dirty="0" smtClean="0"/>
              <a:t>Signal </a:t>
            </a:r>
            <a:r>
              <a:rPr lang="de-DE" dirty="0" smtClean="0"/>
              <a:t>power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measured</a:t>
            </a:r>
            <a:r>
              <a:rPr lang="de-DE" dirty="0" smtClean="0"/>
              <a:t> at </a:t>
            </a:r>
            <a:r>
              <a:rPr lang="de-DE" dirty="0" err="1" smtClean="0"/>
              <a:t>red</a:t>
            </a:r>
            <a:r>
              <a:rPr lang="de-DE" dirty="0" smtClean="0"/>
              <a:t> </a:t>
            </a:r>
            <a:r>
              <a:rPr lang="de-DE" dirty="0" err="1" smtClean="0"/>
              <a:t>circle</a:t>
            </a:r>
            <a:r>
              <a:rPr lang="de-DE" dirty="0" smtClean="0"/>
              <a:t>. The SNR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adjusting</a:t>
            </a:r>
            <a:r>
              <a:rPr lang="de-DE" dirty="0" smtClean="0"/>
              <a:t> </a:t>
            </a:r>
            <a:r>
              <a:rPr lang="de-DE" dirty="0" err="1" smtClean="0"/>
              <a:t>noise</a:t>
            </a:r>
            <a:r>
              <a:rPr lang="de-DE" dirty="0" smtClean="0"/>
              <a:t> power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AWGN </a:t>
            </a:r>
            <a:r>
              <a:rPr lang="de-DE" dirty="0" smtClean="0"/>
              <a:t>block, </a:t>
            </a:r>
            <a:r>
              <a:rPr lang="de-DE" dirty="0" err="1" smtClean="0"/>
              <a:t>accordingly</a:t>
            </a:r>
            <a:r>
              <a:rPr lang="de-DE" dirty="0" smtClean="0"/>
              <a:t>. The </a:t>
            </a:r>
            <a:r>
              <a:rPr lang="de-DE" dirty="0" err="1" smtClean="0"/>
              <a:t>impact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Rx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on SNR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assumed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neglibible</a:t>
            </a:r>
            <a:r>
              <a:rPr lang="de-DE" dirty="0" smtClean="0"/>
              <a:t>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bandpass</a:t>
            </a:r>
            <a:r>
              <a:rPr lang="de-DE" dirty="0" smtClean="0"/>
              <a:t> </a:t>
            </a:r>
            <a:r>
              <a:rPr lang="de-DE" dirty="0" err="1" smtClean="0"/>
              <a:t>cutoff</a:t>
            </a:r>
            <a:r>
              <a:rPr lang="de-DE" dirty="0" smtClean="0"/>
              <a:t> </a:t>
            </a:r>
            <a:r>
              <a:rPr lang="de-DE" dirty="0" err="1" smtClean="0"/>
              <a:t>frequencies</a:t>
            </a:r>
            <a:r>
              <a:rPr lang="de-DE" dirty="0" smtClean="0"/>
              <a:t> </a:t>
            </a:r>
            <a:r>
              <a:rPr lang="de-DE" dirty="0" err="1" smtClean="0"/>
              <a:t>exceed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signal</a:t>
            </a:r>
            <a:r>
              <a:rPr lang="de-DE" dirty="0" smtClean="0"/>
              <a:t> </a:t>
            </a:r>
            <a:r>
              <a:rPr lang="de-DE" dirty="0" err="1" smtClean="0"/>
              <a:t>bandwidth</a:t>
            </a:r>
            <a:r>
              <a:rPr lang="de-DE" dirty="0" smtClean="0"/>
              <a:t>.</a:t>
            </a: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endParaRPr lang="de-DE" dirty="0" smtClean="0"/>
          </a:p>
          <a:p>
            <a:pPr>
              <a:buFontTx/>
              <a:buChar char="-"/>
            </a:pP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5591944" y="1844824"/>
            <a:ext cx="5919306" cy="2709010"/>
            <a:chOff x="5793318" y="1997315"/>
            <a:chExt cx="5420284" cy="2311896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793318" y="1997315"/>
              <a:ext cx="5420284" cy="231189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3" name="Ellipse 12"/>
            <p:cNvSpPr/>
            <p:nvPr/>
          </p:nvSpPr>
          <p:spPr bwMode="auto">
            <a:xfrm>
              <a:off x="10870615" y="3496591"/>
              <a:ext cx="216024" cy="144016"/>
            </a:xfrm>
            <a:prstGeom prst="ellips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020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detection simulation results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914401" y="1981201"/>
            <a:ext cx="4965575" cy="4113213"/>
          </a:xfrm>
        </p:spPr>
        <p:txBody>
          <a:bodyPr/>
          <a:lstStyle/>
          <a:p>
            <a:r>
              <a:rPr lang="de-DE" dirty="0" smtClean="0"/>
              <a:t>Min. SNR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Detection</a:t>
            </a:r>
            <a:r>
              <a:rPr lang="de-DE" dirty="0" smtClean="0"/>
              <a:t> rate &gt; 0.999</a:t>
            </a:r>
          </a:p>
          <a:p>
            <a:r>
              <a:rPr lang="de-DE" dirty="0" smtClean="0"/>
              <a:t> </a:t>
            </a:r>
            <a:endParaRPr lang="de-DE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381361"/>
              </p:ext>
            </p:extLst>
          </p:nvPr>
        </p:nvGraphicFramePr>
        <p:xfrm>
          <a:off x="839416" y="2636912"/>
          <a:ext cx="4953902" cy="3240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2624">
                  <a:extLst>
                    <a:ext uri="{9D8B030D-6E8A-4147-A177-3AD203B41FA5}">
                      <a16:colId xmlns:a16="http://schemas.microsoft.com/office/drawing/2014/main" val="2888378561"/>
                    </a:ext>
                  </a:extLst>
                </a:gridCol>
                <a:gridCol w="2051278">
                  <a:extLst>
                    <a:ext uri="{9D8B030D-6E8A-4147-A177-3AD203B41FA5}">
                      <a16:colId xmlns:a16="http://schemas.microsoft.com/office/drawing/2014/main" val="2918662654"/>
                    </a:ext>
                  </a:extLst>
                </a:gridCol>
              </a:tblGrid>
              <a:tr h="532703">
                <a:tc>
                  <a:txBody>
                    <a:bodyPr/>
                    <a:lstStyle/>
                    <a:p>
                      <a:r>
                        <a:rPr lang="de-DE" dirty="0" smtClean="0"/>
                        <a:t>OFE </a:t>
                      </a:r>
                      <a:r>
                        <a:rPr lang="de-DE" dirty="0" err="1" smtClean="0"/>
                        <a:t>only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-6 dB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3452528"/>
                  </a:ext>
                </a:extLst>
              </a:tr>
              <a:tr h="532703">
                <a:tc>
                  <a:txBody>
                    <a:bodyPr/>
                    <a:lstStyle/>
                    <a:p>
                      <a:r>
                        <a:rPr lang="de-DE" dirty="0" smtClean="0"/>
                        <a:t>Industrial Wireless</a:t>
                      </a:r>
                      <a:r>
                        <a:rPr lang="de-DE" baseline="0" dirty="0" smtClean="0"/>
                        <a:t> D7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-7 dB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7023906"/>
                  </a:ext>
                </a:extLst>
              </a:tr>
              <a:tr h="554774">
                <a:tc>
                  <a:txBody>
                    <a:bodyPr/>
                    <a:lstStyle/>
                    <a:p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S1-D1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-6 dB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5270515"/>
                  </a:ext>
                </a:extLst>
              </a:tr>
              <a:tr h="554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S1-D2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-6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9842376"/>
                  </a:ext>
                </a:extLst>
              </a:tr>
              <a:tr h="532703">
                <a:tc>
                  <a:txBody>
                    <a:bodyPr/>
                    <a:lstStyle/>
                    <a:p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S3-D1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-6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1925333"/>
                  </a:ext>
                </a:extLst>
              </a:tr>
              <a:tr h="532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Enterprise </a:t>
                      </a:r>
                      <a:r>
                        <a:rPr lang="de-DE" dirty="0" err="1" smtClean="0"/>
                        <a:t>conf</a:t>
                      </a:r>
                      <a:r>
                        <a:rPr lang="de-DE" dirty="0" smtClean="0"/>
                        <a:t>. </a:t>
                      </a:r>
                      <a:r>
                        <a:rPr lang="de-DE" dirty="0" err="1" smtClean="0"/>
                        <a:t>room</a:t>
                      </a:r>
                      <a:r>
                        <a:rPr lang="de-DE" dirty="0" smtClean="0"/>
                        <a:t> S3-D2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-6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9552539"/>
                  </a:ext>
                </a:extLst>
              </a:tr>
            </a:tbl>
          </a:graphicData>
        </a:graphic>
      </p:graphicFrame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2204864"/>
            <a:ext cx="5161005" cy="394349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2708920"/>
            <a:ext cx="3188782" cy="181907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hteck 9"/>
          <p:cNvSpPr/>
          <p:nvPr/>
        </p:nvSpPr>
        <p:spPr bwMode="auto">
          <a:xfrm>
            <a:off x="8616280" y="2381864"/>
            <a:ext cx="1080120" cy="255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Gerader Verbinder 11"/>
          <p:cNvCxnSpPr/>
          <p:nvPr/>
        </p:nvCxnSpPr>
        <p:spPr bwMode="auto">
          <a:xfrm>
            <a:off x="9696400" y="2381864"/>
            <a:ext cx="2160240" cy="327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8616280" y="2636912"/>
            <a:ext cx="72008" cy="720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59081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simulation results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695400" y="1981200"/>
            <a:ext cx="4965575" cy="4113213"/>
          </a:xfrm>
        </p:spPr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2066059"/>
            <a:ext cx="5161005" cy="39434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929217" y="1941625"/>
                <a:ext cx="4864101" cy="44659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</a:t>
                </a:r>
                <a:r>
                  <a:rPr lang="de-DE" sz="2000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bits</a:t>
                </a:r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per </a:t>
                </a:r>
                <a:r>
                  <a:rPr lang="de-DE" sz="200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symbol</a:t>
                </a:r>
                <a14:m>
                  <m:oMath xmlns:m="http://schemas.openxmlformats.org/officeDocument/2006/math">
                    <m:r>
                      <a:rPr lang="de-DE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𝑠𝑦𝑚</m:t>
                        </m:r>
                      </m:sub>
                    </m:sSub>
                  </m:oMath>
                </a14:m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</a:t>
                </a:r>
                <a:r>
                  <a:rPr lang="de-DE" sz="2000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symbol</a:t>
                </a:r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de-DE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rate,</a:t>
                </a:r>
                <a:br>
                  <a:rPr lang="de-DE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de-DE" sz="20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 sample rate</a:t>
                </a:r>
              </a:p>
              <a:p>
                <a:endParaRPr lang="de-DE" sz="200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func>
                        <m:func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sSub>
                                <m:sSubPr>
                                  <m:ctrlP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DE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𝑠𝑦𝑚</m:t>
                                  </m:r>
                                </m:sub>
                              </m:s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DE" sz="2000" b="0" dirty="0" smtClean="0">
                  <a:solidFill>
                    <a:schemeClr val="tx1"/>
                  </a:solidFill>
                </a:endParaRPr>
              </a:p>
              <a:p>
                <a:endParaRPr lang="de-DE" sz="200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lang="de-DE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Header (200 MHz): </a:t>
                </a:r>
                <a:endParaRPr lang="de-DE" sz="2000" b="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𝑠𝑦𝑚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=2560, 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=168</m:t>
                      </m:r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+10 </m:t>
                      </m:r>
                      <m:sSub>
                        <m:sSub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2560</m:t>
                          </m:r>
                        </m:num>
                        <m:den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336</m:t>
                          </m:r>
                        </m:den>
                      </m:f>
                    </m:oMath>
                  </m:oMathPara>
                </a14:m>
                <a:endParaRPr lang="de-DE" sz="20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+8.819 </m:t>
                      </m:r>
                      <m:r>
                        <m:rPr>
                          <m:sty m:val="p"/>
                        </m:rP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</m:oMath>
                  </m:oMathPara>
                </a14:m>
                <a:endParaRPr lang="de-DE" sz="2000" b="0" dirty="0" smtClean="0">
                  <a:solidFill>
                    <a:schemeClr val="tx1"/>
                  </a:solidFill>
                </a:endParaRPr>
              </a:p>
              <a:p>
                <a:endParaRPr lang="de-DE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7" y="1941625"/>
                <a:ext cx="4864101" cy="4465903"/>
              </a:xfrm>
              <a:prstGeom prst="rect">
                <a:avLst/>
              </a:prstGeom>
              <a:blipFill>
                <a:blip r:embed="rId3"/>
                <a:stretch>
                  <a:fillRect l="-3133" t="-1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1963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548035"/>
            <a:ext cx="10870231" cy="4113213"/>
          </a:xfrm>
        </p:spPr>
        <p:txBody>
          <a:bodyPr/>
          <a:lstStyle/>
          <a:p>
            <a:r>
              <a:rPr lang="en-GB" b="0" dirty="0" smtClean="0"/>
              <a:t>[1]		</a:t>
            </a:r>
            <a:r>
              <a:rPr lang="en-GB" b="0" dirty="0" smtClean="0"/>
              <a:t>ITU-T </a:t>
            </a:r>
            <a:r>
              <a:rPr lang="en-GB" b="0" dirty="0"/>
              <a:t>G.9991  </a:t>
            </a:r>
            <a:r>
              <a:rPr lang="en-GB" b="0" dirty="0" smtClean="0"/>
              <a:t>- </a:t>
            </a:r>
            <a:r>
              <a:rPr lang="en-US" u="sng" dirty="0">
                <a:hlinkClick r:id="rId3"/>
              </a:rPr>
              <a:t>https://www.itu.int/rec/T-REC-G.9991-201903-P</a:t>
            </a:r>
            <a:endParaRPr lang="en-GB" b="0" i="1" dirty="0"/>
          </a:p>
          <a:p>
            <a:r>
              <a:rPr lang="en-US" b="0" dirty="0" smtClean="0"/>
              <a:t>[2] </a:t>
            </a:r>
            <a:r>
              <a:rPr lang="en-US" b="0" dirty="0"/>
              <a:t>		</a:t>
            </a:r>
            <a:r>
              <a:rPr lang="en-US" b="0" dirty="0" smtClean="0"/>
              <a:t>LC-optimized PHY proposal for </a:t>
            </a:r>
            <a:r>
              <a:rPr lang="en-US" b="0" dirty="0" err="1" smtClean="0"/>
              <a:t>TGbb</a:t>
            </a:r>
            <a:endParaRPr lang="en-US" b="0" dirty="0"/>
          </a:p>
          <a:p>
            <a:r>
              <a:rPr lang="en-US" b="0" dirty="0" smtClean="0"/>
              <a:t>[3]</a:t>
            </a:r>
            <a:r>
              <a:rPr lang="en-US" b="0" dirty="0" smtClean="0"/>
              <a:t>	</a:t>
            </a:r>
            <a:r>
              <a:rPr lang="en-GB" b="0" dirty="0"/>
              <a:t>	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www.photonics21.org/ppp-projects/workgroup-4/Eliot.php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0636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192</Words>
  <Application>Microsoft Office PowerPoint</Application>
  <PresentationFormat>Breitbild</PresentationFormat>
  <Paragraphs>71</Paragraphs>
  <Slides>7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Cambria Math</vt:lpstr>
      <vt:lpstr>Times New Roman</vt:lpstr>
      <vt:lpstr>Office Theme</vt:lpstr>
      <vt:lpstr>Microsoft Word 97-2003-Dokument</vt:lpstr>
      <vt:lpstr>Simulation results for LC-optimized PHY proposal</vt:lpstr>
      <vt:lpstr>Abstract</vt:lpstr>
      <vt:lpstr>Outline</vt:lpstr>
      <vt:lpstr>Simulation setup</vt:lpstr>
      <vt:lpstr>Frame detection simulation results</vt:lpstr>
      <vt:lpstr>Header simulation results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191</cp:revision>
  <cp:lastPrinted>1601-01-01T00:00:00Z</cp:lastPrinted>
  <dcterms:created xsi:type="dcterms:W3CDTF">2019-04-17T13:13:06Z</dcterms:created>
  <dcterms:modified xsi:type="dcterms:W3CDTF">2019-07-01T22:41:03Z</dcterms:modified>
  <cp:category/>
</cp:coreProperties>
</file>