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4">
  <p:sldMasterIdLst>
    <p:sldMasterId id="2147483648" r:id="rId1"/>
  </p:sldMasterIdLst>
  <p:notesMasterIdLst>
    <p:notesMasterId r:id="rId52"/>
  </p:notesMasterIdLst>
  <p:handoutMasterIdLst>
    <p:handoutMasterId r:id="rId53"/>
  </p:handoutMasterIdLst>
  <p:sldIdLst>
    <p:sldId id="256" r:id="rId2"/>
    <p:sldId id="291" r:id="rId3"/>
    <p:sldId id="371" r:id="rId4"/>
    <p:sldId id="372" r:id="rId5"/>
    <p:sldId id="373" r:id="rId6"/>
    <p:sldId id="304" r:id="rId7"/>
    <p:sldId id="380" r:id="rId8"/>
    <p:sldId id="378" r:id="rId9"/>
    <p:sldId id="377" r:id="rId10"/>
    <p:sldId id="292" r:id="rId11"/>
    <p:sldId id="262" r:id="rId12"/>
    <p:sldId id="347" r:id="rId13"/>
    <p:sldId id="336" r:id="rId14"/>
    <p:sldId id="329" r:id="rId15"/>
    <p:sldId id="341" r:id="rId16"/>
    <p:sldId id="308" r:id="rId17"/>
    <p:sldId id="314" r:id="rId18"/>
    <p:sldId id="350" r:id="rId19"/>
    <p:sldId id="318" r:id="rId20"/>
    <p:sldId id="319" r:id="rId21"/>
    <p:sldId id="333" r:id="rId22"/>
    <p:sldId id="349" r:id="rId23"/>
    <p:sldId id="357" r:id="rId24"/>
    <p:sldId id="324" r:id="rId25"/>
    <p:sldId id="325" r:id="rId26"/>
    <p:sldId id="296" r:id="rId27"/>
    <p:sldId id="297" r:id="rId28"/>
    <p:sldId id="354" r:id="rId29"/>
    <p:sldId id="355" r:id="rId30"/>
    <p:sldId id="351" r:id="rId31"/>
    <p:sldId id="346" r:id="rId32"/>
    <p:sldId id="358" r:id="rId33"/>
    <p:sldId id="359" r:id="rId34"/>
    <p:sldId id="360" r:id="rId35"/>
    <p:sldId id="361" r:id="rId36"/>
    <p:sldId id="298" r:id="rId37"/>
    <p:sldId id="299" r:id="rId38"/>
    <p:sldId id="362" r:id="rId39"/>
    <p:sldId id="363" r:id="rId40"/>
    <p:sldId id="300" r:id="rId41"/>
    <p:sldId id="301" r:id="rId42"/>
    <p:sldId id="368" r:id="rId43"/>
    <p:sldId id="369" r:id="rId44"/>
    <p:sldId id="364" r:id="rId45"/>
    <p:sldId id="365" r:id="rId46"/>
    <p:sldId id="366" r:id="rId47"/>
    <p:sldId id="367" r:id="rId48"/>
    <p:sldId id="302" r:id="rId49"/>
    <p:sldId id="264" r:id="rId50"/>
    <p:sldId id="370" r:id="rId51"/>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gnickel, Volker" initials="JV" lastIdx="2" clrIdx="0">
    <p:extLst>
      <p:ext uri="{19B8F6BF-5375-455C-9EA6-DF929625EA0E}">
        <p15:presenceInfo xmlns:p15="http://schemas.microsoft.com/office/powerpoint/2012/main" userId="S-1-5-21-229799756-4240444915-3125021034-14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28" autoAdjust="0"/>
    <p:restoredTop sz="94660"/>
  </p:normalViewPr>
  <p:slideViewPr>
    <p:cSldViewPr>
      <p:cViewPr varScale="1">
        <p:scale>
          <a:sx n="47" d="100"/>
          <a:sy n="47" d="100"/>
        </p:scale>
        <p:origin x="43" y="1109"/>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98" d="100"/>
          <a:sy n="98" d="100"/>
        </p:scale>
        <p:origin x="357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GB"/>
              <a:t>May 2019</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Marc Emmelmann, Fraunhofer FOKUS</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GB"/>
              <a:t>May 2019</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Marc Emmelmann, Fraunhofer FOKUS</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‹Nr.›</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GB"/>
              <a:t>May 2019</a:t>
            </a:r>
            <a:endParaRPr lang="en-US"/>
          </a:p>
        </p:txBody>
      </p:sp>
      <p:sp>
        <p:nvSpPr>
          <p:cNvPr id="6" name="Rectangle 6"/>
          <p:cNvSpPr>
            <a:spLocks noGrp="1" noChangeArrowheads="1"/>
          </p:cNvSpPr>
          <p:nvPr>
            <p:ph type="ftr"/>
          </p:nvPr>
        </p:nvSpPr>
        <p:spPr>
          <a:ln/>
        </p:spPr>
        <p:txBody>
          <a:bodyPr/>
          <a:lstStyle/>
          <a:p>
            <a:r>
              <a:rPr lang="en-US"/>
              <a:t>Marc Emmelmann, Fraunhofer FOKUS</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436102C-C434-4CBE-99C0-879504FB66B6}"/>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id="{31F6B27A-E9CF-4CCE-8AA1-184B1C543FFC}"/>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id="{FEEB466E-22DE-4233-9171-B2306685030B}"/>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048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F389CD27-E537-42C4-B5F8-7C5BCDC7C9DC}" type="slidenum">
              <a:rPr lang="en-US" altLang="en-US" smtClean="0"/>
              <a:pPr>
                <a:spcBef>
                  <a:spcPct val="0"/>
                </a:spcBef>
              </a:pPr>
              <a:t>5</a:t>
            </a:fld>
            <a:endParaRPr lang="en-US" alt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a:p>
        </p:txBody>
      </p:sp>
    </p:spTree>
    <p:extLst>
      <p:ext uri="{BB962C8B-B14F-4D97-AF65-F5344CB8AC3E}">
        <p14:creationId xmlns:p14="http://schemas.microsoft.com/office/powerpoint/2010/main" val="98607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GB"/>
              <a:t>May 2019</a:t>
            </a:r>
            <a:endParaRPr lang="en-US"/>
          </a:p>
        </p:txBody>
      </p:sp>
      <p:sp>
        <p:nvSpPr>
          <p:cNvPr id="6" name="Rectangle 6"/>
          <p:cNvSpPr>
            <a:spLocks noGrp="1" noChangeArrowheads="1"/>
          </p:cNvSpPr>
          <p:nvPr>
            <p:ph type="ftr"/>
          </p:nvPr>
        </p:nvSpPr>
        <p:spPr>
          <a:ln/>
        </p:spPr>
        <p:txBody>
          <a:bodyPr/>
          <a:lstStyle/>
          <a:p>
            <a:r>
              <a:rPr lang="en-US"/>
              <a:t>Marc Emmelmann, Fraunhofer FOKUS</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a:extLst>
              <a:ext uri="{FF2B5EF4-FFF2-40B4-BE49-F238E27FC236}">
                <a16:creationId xmlns:a16="http://schemas.microsoft.com/office/drawing/2014/main" id="{AB83FE7A-471E-4A68-8ABD-9814F7AF21F2}"/>
              </a:ext>
            </a:extLst>
          </p:cNvPr>
          <p:cNvSpPr>
            <a:spLocks noGrp="1" noRot="1" noChangeAspect="1" noChangeArrowheads="1" noTextEdit="1"/>
          </p:cNvSpPr>
          <p:nvPr>
            <p:ph type="sldImg"/>
          </p:nvPr>
        </p:nvSpPr>
        <p:spPr>
          <a:ln/>
        </p:spPr>
      </p:sp>
      <p:sp>
        <p:nvSpPr>
          <p:cNvPr id="769027" name="Rectangle 3">
            <a:extLst>
              <a:ext uri="{FF2B5EF4-FFF2-40B4-BE49-F238E27FC236}">
                <a16:creationId xmlns:a16="http://schemas.microsoft.com/office/drawing/2014/main" id="{074B6F34-1E07-430C-B254-97C67E58DCA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78011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381000" y="357188"/>
            <a:ext cx="6096000" cy="3429000"/>
          </a:xfrm>
          <a:ln/>
        </p:spPr>
      </p:sp>
      <p:sp>
        <p:nvSpPr>
          <p:cNvPr id="95235" name="Rectangle 3"/>
          <p:cNvSpPr>
            <a:spLocks noGrp="1" noChangeArrowheads="1"/>
          </p:cNvSpPr>
          <p:nvPr>
            <p:ph type="body" idx="1"/>
          </p:nvPr>
        </p:nvSpPr>
        <p:spPr>
          <a:xfrm>
            <a:off x="685800" y="4071938"/>
            <a:ext cx="5486400" cy="4929187"/>
          </a:xfrm>
          <a:noFill/>
          <a:ln/>
        </p:spPr>
        <p:txBody>
          <a:bodyPr/>
          <a:lstStyle/>
          <a:p>
            <a:pPr eaLnBrk="1" hangingPunct="1"/>
            <a:r>
              <a:rPr lang="en-US" sz="1000" dirty="0"/>
              <a:t>In the transmission direction, application data primitive (</a:t>
            </a:r>
            <a:r>
              <a:rPr lang="en-US" sz="1000" b="1" dirty="0"/>
              <a:t>ADP</a:t>
            </a:r>
            <a:r>
              <a:rPr lang="en-US" sz="1000" dirty="0"/>
              <a:t>) sets enter the DLL from the AE through the A-interface. Every incoming ADP set meets the format defined by the particular application protocol; for an Ethernet type AE, the ADP set has one of the standard Ethernet formats. Each incoming ADP set is converted by the </a:t>
            </a:r>
            <a:r>
              <a:rPr lang="en-US" sz="1000" b="1" dirty="0"/>
              <a:t>APC</a:t>
            </a:r>
            <a:r>
              <a:rPr lang="en-US" sz="1000" dirty="0"/>
              <a:t> into APC protocol data units (</a:t>
            </a:r>
            <a:r>
              <a:rPr lang="en-US" sz="1000" b="1" dirty="0"/>
              <a:t>APDUs</a:t>
            </a:r>
            <a:r>
              <a:rPr lang="en-US" sz="1000" dirty="0"/>
              <a:t>), which include all parts of the ADP set intended for communication to the destination node or nodes. The APC also identifies ADP classification primitives (e.g., priority tags), which can be used by the LLC to support QoS requirements assigned to the service delivered by the ADP. Furthermore, the APC is responsible for establishing flows of APDUs between peer APCs and assigning one or more queues for these flows according to the classification information associated with each APDU.</a:t>
            </a:r>
          </a:p>
          <a:p>
            <a:pPr eaLnBrk="1" hangingPunct="1"/>
            <a:r>
              <a:rPr lang="en-US" sz="1000" dirty="0"/>
              <a:t>The </a:t>
            </a:r>
            <a:r>
              <a:rPr lang="en-US" sz="1000" b="1" dirty="0"/>
              <a:t>APDUs</a:t>
            </a:r>
            <a:r>
              <a:rPr lang="en-US" sz="1000" dirty="0"/>
              <a:t> are transferred to the </a:t>
            </a:r>
            <a:r>
              <a:rPr lang="en-US" sz="1000" b="1" dirty="0"/>
              <a:t>LLC</a:t>
            </a:r>
            <a:r>
              <a:rPr lang="en-US" sz="1000" dirty="0"/>
              <a:t> across the x1 internal reference point, which is independent of both application and medium. Additionally, </a:t>
            </a:r>
            <a:r>
              <a:rPr lang="en-US" sz="1000" b="1" dirty="0"/>
              <a:t>LLC</a:t>
            </a:r>
            <a:r>
              <a:rPr lang="en-US" sz="1000" dirty="0"/>
              <a:t> receives management data primitives from the DLL management entity intended for LLC control frames, which are mapped into Link Control Data Units (</a:t>
            </a:r>
            <a:r>
              <a:rPr lang="en-US" sz="1000" b="1" dirty="0"/>
              <a:t>LCDU</a:t>
            </a:r>
            <a:r>
              <a:rPr lang="en-US" sz="1000" dirty="0"/>
              <a:t>).  The LLC is responsible for establishing flows of LCDU (control frames) between peer LLCs. </a:t>
            </a:r>
          </a:p>
          <a:p>
            <a:pPr eaLnBrk="1" hangingPunct="1"/>
            <a:r>
              <a:rPr lang="en-US" sz="1000" dirty="0"/>
              <a:t>In the </a:t>
            </a:r>
            <a:r>
              <a:rPr lang="en-US" sz="1000" b="1" dirty="0"/>
              <a:t>LLC sublayer</a:t>
            </a:r>
            <a:r>
              <a:rPr lang="en-US" sz="1000" dirty="0"/>
              <a:t>, the</a:t>
            </a:r>
            <a:r>
              <a:rPr lang="en-US" sz="1000" b="1" dirty="0"/>
              <a:t> </a:t>
            </a:r>
            <a:r>
              <a:rPr lang="en-US" sz="1000" dirty="0"/>
              <a:t>incoming</a:t>
            </a:r>
            <a:r>
              <a:rPr lang="en-US" sz="1000" b="1" dirty="0"/>
              <a:t> APDU </a:t>
            </a:r>
            <a:r>
              <a:rPr lang="en-US" sz="1000" dirty="0"/>
              <a:t>and</a:t>
            </a:r>
            <a:r>
              <a:rPr lang="en-US" sz="1000" b="1" dirty="0"/>
              <a:t> LCDU </a:t>
            </a:r>
            <a:r>
              <a:rPr lang="en-US" sz="1000" dirty="0"/>
              <a:t>are converted into </a:t>
            </a:r>
            <a:r>
              <a:rPr lang="en-US" sz="1000" b="1" dirty="0"/>
              <a:t>LLC frames </a:t>
            </a:r>
            <a:r>
              <a:rPr lang="en-US" sz="1000" dirty="0"/>
              <a:t>and might be </a:t>
            </a:r>
            <a:r>
              <a:rPr lang="en-US" sz="1000" b="1" dirty="0"/>
              <a:t>encrypted</a:t>
            </a:r>
            <a:r>
              <a:rPr lang="en-US" sz="1000" dirty="0"/>
              <a:t> using assigned encryption keys. LLC frames are subject to </a:t>
            </a:r>
            <a:r>
              <a:rPr lang="en-US" sz="1000" b="1" dirty="0"/>
              <a:t>concatenation and segmentation</a:t>
            </a:r>
            <a:r>
              <a:rPr lang="en-US" sz="1000" dirty="0"/>
              <a:t>. </a:t>
            </a:r>
            <a:r>
              <a:rPr lang="en-US" sz="1000" b="1" dirty="0"/>
              <a:t>Segments</a:t>
            </a:r>
            <a:r>
              <a:rPr lang="en-US" sz="1000" dirty="0"/>
              <a:t> are transformed into </a:t>
            </a:r>
            <a:r>
              <a:rPr lang="en-US" sz="1000" b="1" dirty="0"/>
              <a:t>LLC Protocol Data Units (LPDUs)</a:t>
            </a:r>
            <a:r>
              <a:rPr lang="en-US" sz="1000" dirty="0"/>
              <a:t> by adding an LPDU header (LPH) and CRC. </a:t>
            </a:r>
            <a:r>
              <a:rPr lang="es-ES" sz="1000" dirty="0" err="1"/>
              <a:t>The</a:t>
            </a:r>
            <a:r>
              <a:rPr lang="es-ES" sz="1000" dirty="0"/>
              <a:t> </a:t>
            </a:r>
            <a:r>
              <a:rPr lang="es-ES" sz="1000" dirty="0" err="1"/>
              <a:t>size</a:t>
            </a:r>
            <a:r>
              <a:rPr lang="es-ES" sz="1000" dirty="0"/>
              <a:t> </a:t>
            </a:r>
            <a:r>
              <a:rPr lang="en-US" sz="1000" dirty="0"/>
              <a:t>of the segment shall be equal to the size of the FEC block minus the size of the LPDU header and minus the size of the LPDU check sequence. </a:t>
            </a:r>
            <a:r>
              <a:rPr lang="en-US" sz="1000" b="1" dirty="0"/>
              <a:t>LPDUs are then passed to the MAC </a:t>
            </a:r>
            <a:r>
              <a:rPr lang="en-US" sz="1000" dirty="0"/>
              <a:t>across the x2 reference point. </a:t>
            </a:r>
            <a:r>
              <a:rPr lang="en-US" sz="1000" b="1" dirty="0"/>
              <a:t>The LLC is responsible for retransmission and relay operations too.</a:t>
            </a:r>
          </a:p>
          <a:p>
            <a:pPr eaLnBrk="1" hangingPunct="1"/>
            <a:r>
              <a:rPr lang="en-US" sz="1000" dirty="0"/>
              <a:t>The </a:t>
            </a:r>
            <a:r>
              <a:rPr lang="en-US" sz="1000" b="1" dirty="0"/>
              <a:t>MAC</a:t>
            </a:r>
            <a:r>
              <a:rPr lang="en-US" sz="1000" dirty="0"/>
              <a:t> sublayer is responsible for concatenating </a:t>
            </a:r>
            <a:r>
              <a:rPr lang="en-US" sz="1000" b="1" dirty="0"/>
              <a:t>LPDUs into MAC Protocol Data Units (MPDUs) </a:t>
            </a:r>
            <a:r>
              <a:rPr lang="en-US" sz="1000" dirty="0"/>
              <a:t>and then conveying these </a:t>
            </a:r>
            <a:r>
              <a:rPr lang="en-US" sz="1000" b="1" dirty="0"/>
              <a:t>MPDUs</a:t>
            </a:r>
            <a:r>
              <a:rPr lang="en-US" sz="1000" dirty="0"/>
              <a:t> to the </a:t>
            </a:r>
            <a:r>
              <a:rPr lang="en-US" sz="1000" b="1" dirty="0"/>
              <a:t>PHY</a:t>
            </a:r>
            <a:r>
              <a:rPr lang="en-US" sz="1000" dirty="0"/>
              <a:t> in the order determined by the LLC (scheduling, using number of transmission queues) and applying medium access rules established in the domain by the DM.</a:t>
            </a:r>
          </a:p>
          <a:p>
            <a:pPr eaLnBrk="1" hangingPunct="1"/>
            <a:endParaRPr lang="en-US" sz="1000" dirty="0"/>
          </a:p>
          <a:p>
            <a:pPr eaLnBrk="1" hangingPunct="1"/>
            <a:r>
              <a:rPr lang="en-US" sz="1000" dirty="0"/>
              <a:t>In the PHY layer, a PHY frame consists of a preamble, header, additional channel estimation (ACE) symbols (optional field, its presence is frame type dependent) and payload. The Payload includes one MPDU composed of one or more LPDUs (LLC Protocol Data Unit). Each LPDU carries a segment of the transmitted data, a header identifying the carried segment, and the CRC to detect “errored” LPDU for selective retransmission. </a:t>
            </a:r>
          </a:p>
          <a:p>
            <a:pPr eaLnBrk="1" hangingPunct="1"/>
            <a:endParaRPr lang="en-US" sz="900" dirty="0"/>
          </a:p>
          <a:p>
            <a:pPr eaLnBrk="1" hangingPunct="1"/>
            <a:endParaRPr lang="es-ES" sz="900" dirty="0"/>
          </a:p>
          <a:p>
            <a:pPr eaLnBrk="1" hangingPunct="1"/>
            <a:endParaRPr lang="es-ES" sz="900" dirty="0"/>
          </a:p>
        </p:txBody>
      </p:sp>
    </p:spTree>
    <p:extLst>
      <p:ext uri="{BB962C8B-B14F-4D97-AF65-F5344CB8AC3E}">
        <p14:creationId xmlns:p14="http://schemas.microsoft.com/office/powerpoint/2010/main" val="265538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a:extLst>
              <a:ext uri="{FF2B5EF4-FFF2-40B4-BE49-F238E27FC236}">
                <a16:creationId xmlns:a16="http://schemas.microsoft.com/office/drawing/2014/main" id="{AC4A0642-8755-4935-863E-FD2E6619C17E}"/>
              </a:ext>
            </a:extLst>
          </p:cNvPr>
          <p:cNvSpPr>
            <a:spLocks noGrp="1" noRot="1" noChangeAspect="1" noChangeArrowheads="1" noTextEdit="1"/>
          </p:cNvSpPr>
          <p:nvPr>
            <p:ph type="sldImg"/>
          </p:nvPr>
        </p:nvSpPr>
        <p:spPr>
          <a:ln/>
        </p:spPr>
      </p:sp>
      <p:sp>
        <p:nvSpPr>
          <p:cNvPr id="848899" name="Rectangle 3">
            <a:extLst>
              <a:ext uri="{FF2B5EF4-FFF2-40B4-BE49-F238E27FC236}">
                <a16:creationId xmlns:a16="http://schemas.microsoft.com/office/drawing/2014/main" id="{B42231A5-074D-4027-A173-CAF91F92F9D8}"/>
              </a:ext>
            </a:extLst>
          </p:cNvPr>
          <p:cNvSpPr>
            <a:spLocks noGrp="1" noChangeArrowheads="1"/>
          </p:cNvSpPr>
          <p:nvPr>
            <p:ph type="body" idx="1"/>
          </p:nvPr>
        </p:nvSpPr>
        <p:spPr/>
        <p:txBody>
          <a:bodyPr/>
          <a:lstStyle/>
          <a:p>
            <a:endParaRPr lang="es-ES" altLang="en-US"/>
          </a:p>
        </p:txBody>
      </p:sp>
    </p:spTree>
    <p:extLst>
      <p:ext uri="{BB962C8B-B14F-4D97-AF65-F5344CB8AC3E}">
        <p14:creationId xmlns:p14="http://schemas.microsoft.com/office/powerpoint/2010/main" val="3907364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a:extLst>
              <a:ext uri="{FF2B5EF4-FFF2-40B4-BE49-F238E27FC236}">
                <a16:creationId xmlns:a16="http://schemas.microsoft.com/office/drawing/2014/main" id="{AC4A0642-8755-4935-863E-FD2E6619C17E}"/>
              </a:ext>
            </a:extLst>
          </p:cNvPr>
          <p:cNvSpPr>
            <a:spLocks noGrp="1" noRot="1" noChangeAspect="1" noChangeArrowheads="1" noTextEdit="1"/>
          </p:cNvSpPr>
          <p:nvPr>
            <p:ph type="sldImg"/>
          </p:nvPr>
        </p:nvSpPr>
        <p:spPr>
          <a:ln/>
        </p:spPr>
      </p:sp>
      <p:sp>
        <p:nvSpPr>
          <p:cNvPr id="848899" name="Rectangle 3">
            <a:extLst>
              <a:ext uri="{FF2B5EF4-FFF2-40B4-BE49-F238E27FC236}">
                <a16:creationId xmlns:a16="http://schemas.microsoft.com/office/drawing/2014/main" id="{B42231A5-074D-4027-A173-CAF91F92F9D8}"/>
              </a:ext>
            </a:extLst>
          </p:cNvPr>
          <p:cNvSpPr>
            <a:spLocks noGrp="1" noChangeArrowheads="1"/>
          </p:cNvSpPr>
          <p:nvPr>
            <p:ph type="body" idx="1"/>
          </p:nvPr>
        </p:nvSpPr>
        <p:spPr/>
        <p:txBody>
          <a:bodyPr/>
          <a:lstStyle/>
          <a:p>
            <a:endParaRPr lang="es-ES" altLang="en-US"/>
          </a:p>
        </p:txBody>
      </p:sp>
    </p:spTree>
    <p:extLst>
      <p:ext uri="{BB962C8B-B14F-4D97-AF65-F5344CB8AC3E}">
        <p14:creationId xmlns:p14="http://schemas.microsoft.com/office/powerpoint/2010/main" val="75888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GB"/>
              <a:t>May 2019</a:t>
            </a:r>
            <a:endParaRPr lang="en-US"/>
          </a:p>
        </p:txBody>
      </p:sp>
      <p:sp>
        <p:nvSpPr>
          <p:cNvPr id="6" name="Rectangle 6"/>
          <p:cNvSpPr>
            <a:spLocks noGrp="1" noChangeArrowheads="1"/>
          </p:cNvSpPr>
          <p:nvPr>
            <p:ph type="ftr"/>
          </p:nvPr>
        </p:nvSpPr>
        <p:spPr>
          <a:ln/>
        </p:spPr>
        <p:txBody>
          <a:bodyPr/>
          <a:lstStyle/>
          <a:p>
            <a:r>
              <a:rPr lang="en-US"/>
              <a:t>Marc Emmelmann, Fraunhofer FOKUS</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49</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GB"/>
              <a:t>May 2019</a:t>
            </a:r>
            <a:endParaRPr lang="en-US"/>
          </a:p>
        </p:txBody>
      </p:sp>
      <p:sp>
        <p:nvSpPr>
          <p:cNvPr id="6" name="Rectangle 6"/>
          <p:cNvSpPr>
            <a:spLocks noGrp="1" noChangeArrowheads="1"/>
          </p:cNvSpPr>
          <p:nvPr>
            <p:ph type="ftr"/>
          </p:nvPr>
        </p:nvSpPr>
        <p:spPr>
          <a:ln/>
        </p:spPr>
        <p:txBody>
          <a:bodyPr/>
          <a:lstStyle/>
          <a:p>
            <a:r>
              <a:rPr lang="en-US"/>
              <a:t>Marc Emmelmann, Fraunhofer FOKUS</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50</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51427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de-DE" dirty="0"/>
              <a:t>May 2019</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LX Title and Content">
    <p:spTree>
      <p:nvGrpSpPr>
        <p:cNvPr id="1" name=""/>
        <p:cNvGrpSpPr/>
        <p:nvPr/>
      </p:nvGrpSpPr>
      <p:grpSpPr>
        <a:xfrm>
          <a:off x="0" y="0"/>
          <a:ext cx="0" cy="0"/>
          <a:chOff x="0" y="0"/>
          <a:chExt cx="0" cy="0"/>
        </a:xfrm>
      </p:grpSpPr>
      <p:sp>
        <p:nvSpPr>
          <p:cNvPr id="21" name="Content Placeholder 2"/>
          <p:cNvSpPr>
            <a:spLocks noGrp="1"/>
          </p:cNvSpPr>
          <p:nvPr>
            <p:ph sz="half" idx="1"/>
          </p:nvPr>
        </p:nvSpPr>
        <p:spPr>
          <a:xfrm>
            <a:off x="379565" y="1343282"/>
            <a:ext cx="11806691" cy="4738345"/>
          </a:xfrm>
        </p:spPr>
        <p:txBody>
          <a:bodyPr/>
          <a:lstStyle>
            <a:lvl1pPr>
              <a:defRPr sz="2400">
                <a:latin typeface="Gill Sans" charset="0"/>
                <a:ea typeface="Gill Sans" charset="0"/>
                <a:cs typeface="Gill Sans" charset="0"/>
              </a:defRPr>
            </a:lvl1pPr>
            <a:lvl2pPr>
              <a:defRPr sz="2400">
                <a:latin typeface="Gill Sans" charset="0"/>
                <a:ea typeface="Gill Sans" charset="0"/>
                <a:cs typeface="Gill Sans" charset="0"/>
              </a:defRPr>
            </a:lvl2pPr>
            <a:lvl3pPr>
              <a:defRPr sz="2000">
                <a:latin typeface="Gill Sans" charset="0"/>
                <a:ea typeface="Gill Sans" charset="0"/>
                <a:cs typeface="Gill Sans" charset="0"/>
              </a:defRPr>
            </a:lvl3pPr>
            <a:lvl4pPr>
              <a:defRPr sz="1800">
                <a:latin typeface="Gill Sans" charset="0"/>
                <a:ea typeface="Gill Sans" charset="0"/>
                <a:cs typeface="Gill Sans" charset="0"/>
              </a:defRPr>
            </a:lvl4pPr>
            <a:lvl5pPr>
              <a:defRPr sz="1800">
                <a:latin typeface="Gill Sans" charset="0"/>
                <a:ea typeface="Gill Sans" charset="0"/>
                <a:cs typeface="Gill Sans"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2"/>
          <p:cNvSpPr>
            <a:spLocks noGrp="1" noChangeArrowheads="1"/>
          </p:cNvSpPr>
          <p:nvPr>
            <p:ph type="title"/>
          </p:nvPr>
        </p:nvSpPr>
        <p:spPr bwMode="auto">
          <a:xfrm>
            <a:off x="379563" y="-1"/>
            <a:ext cx="11800936" cy="12335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defRPr>
                <a:latin typeface="Gill Sans MT"/>
                <a:ea typeface="Segoe UI" panose="020B0502040204020203" pitchFamily="34" charset="0"/>
                <a:cs typeface="Segoe UI" panose="020B0502040204020203" pitchFamily="34" charset="0"/>
              </a:defRPr>
            </a:lvl1pPr>
          </a:lstStyle>
          <a:p>
            <a:pPr lvl="0"/>
            <a:r>
              <a:rPr lang="en-US" dirty="0"/>
              <a:t>Click to Edit Master Title Style</a:t>
            </a:r>
          </a:p>
        </p:txBody>
      </p:sp>
    </p:spTree>
    <p:extLst>
      <p:ext uri="{BB962C8B-B14F-4D97-AF65-F5344CB8AC3E}">
        <p14:creationId xmlns:p14="http://schemas.microsoft.com/office/powerpoint/2010/main" val="359934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‹Nr.›</a:t>
            </a:fld>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a:t>May 2019</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de-DE"/>
              <a:t>May 2019</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de-DE"/>
              <a:t>May 2019</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de-DE"/>
              <a:t>May 2019</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de-DE"/>
              <a:t>May 2019</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de-DE"/>
              <a:t>May 2019</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de-DE"/>
              <a:t>May 2019</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de-DE"/>
              <a:t>May 2019</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dirty="0" err="1" smtClean="0"/>
              <a:t>July</a:t>
            </a:r>
            <a:r>
              <a:rPr lang="de-DE" dirty="0" smtClean="0"/>
              <a:t> 2019</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‹Nr.›</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802.11-19/1053r0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2" name="Textfeld 1"/>
          <p:cNvSpPr txBox="1"/>
          <p:nvPr userDrawn="1"/>
        </p:nvSpPr>
        <p:spPr>
          <a:xfrm>
            <a:off x="9001145" y="6429246"/>
            <a:ext cx="2449132" cy="276999"/>
          </a:xfrm>
          <a:prstGeom prst="rect">
            <a:avLst/>
          </a:prstGeom>
          <a:noFill/>
        </p:spPr>
        <p:txBody>
          <a:bodyPr wrap="none" rtlCol="0">
            <a:spAutoFit/>
          </a:bodyPr>
          <a:lstStyle/>
          <a:p>
            <a:r>
              <a:rPr lang="de-DE" sz="1200" dirty="0">
                <a:solidFill>
                  <a:schemeClr val="tx1"/>
                </a:solidFill>
              </a:rPr>
              <a:t>Volker Jungnickel – Fraunhofer HHI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andards.ieee.org/board/pat/pat-slideset.pp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board/pat/pat-slideset.pp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1.emf"/></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4.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6.emf"/><Relationship Id="rId4" Type="http://schemas.openxmlformats.org/officeDocument/2006/relationships/image" Target="../media/image35.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itu.int/rec/T-REC-G.9991-201903-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photonics21.org/ppp-projects/workgroup-4/Eliot.php" TargetMode="External"/><Relationship Id="rId4" Type="http://schemas.openxmlformats.org/officeDocument/2006/relationships/hyperlink" Target="https://www.itu.int/rec/T-REC-G.996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a:t>LC-optimized PHY proposal for TGbb</a:t>
            </a:r>
          </a:p>
        </p:txBody>
      </p:sp>
      <p:sp>
        <p:nvSpPr>
          <p:cNvPr id="3074" name="Rectangle 2"/>
          <p:cNvSpPr>
            <a:spLocks noGrp="1" noChangeArrowheads="1"/>
          </p:cNvSpPr>
          <p:nvPr>
            <p:ph type="subTitle" idx="1"/>
          </p:nvPr>
        </p:nvSpPr>
        <p:spPr>
          <a:xfrm>
            <a:off x="1828800" y="172861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2019-07-01</a:t>
            </a:r>
          </a:p>
        </p:txBody>
      </p:sp>
      <p:sp>
        <p:nvSpPr>
          <p:cNvPr id="6" name="Date Placeholder 3"/>
          <p:cNvSpPr>
            <a:spLocks noGrp="1"/>
          </p:cNvSpPr>
          <p:nvPr>
            <p:ph type="dt" idx="10"/>
          </p:nvPr>
        </p:nvSpPr>
        <p:spPr/>
        <p:txBody>
          <a:bodyPr/>
          <a:lstStyle/>
          <a:p>
            <a:r>
              <a:rPr lang="de-DE" dirty="0" err="1"/>
              <a:t>July</a:t>
            </a:r>
            <a:r>
              <a:rPr lang="de-DE" dirty="0"/>
              <a:t> 2019</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040530409"/>
              </p:ext>
            </p:extLst>
          </p:nvPr>
        </p:nvGraphicFramePr>
        <p:xfrm>
          <a:off x="955675" y="2592388"/>
          <a:ext cx="10263188" cy="3959225"/>
        </p:xfrm>
        <a:graphic>
          <a:graphicData uri="http://schemas.openxmlformats.org/presentationml/2006/ole">
            <mc:AlternateContent xmlns:mc="http://schemas.openxmlformats.org/markup-compatibility/2006">
              <mc:Choice xmlns:v="urn:schemas-microsoft-com:vml" Requires="v">
                <p:oleObj spid="_x0000_s3428" name="Document" r:id="rId4" imgW="9246676" imgH="3574281" progId="Word.Document.8">
                  <p:embed/>
                </p:oleObj>
              </mc:Choice>
              <mc:Fallback>
                <p:oleObj name="Document" r:id="rId4" imgW="9246676" imgH="3574281" progId="Word.Document.8">
                  <p:embed/>
                  <p:pic>
                    <p:nvPicPr>
                      <p:cNvPr id="0" name="Picture 3"/>
                      <p:cNvPicPr>
                        <a:picLocks noChangeAspect="1" noChangeArrowheads="1"/>
                      </p:cNvPicPr>
                      <p:nvPr/>
                    </p:nvPicPr>
                    <p:blipFill>
                      <a:blip r:embed="rId5"/>
                      <a:srcRect/>
                      <a:stretch>
                        <a:fillRect/>
                      </a:stretch>
                    </p:blipFill>
                    <p:spPr bwMode="auto">
                      <a:xfrm>
                        <a:off x="955675" y="2592388"/>
                        <a:ext cx="10263188" cy="3959225"/>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600" dirty="0"/>
              <a:t>Outline</a:t>
            </a:r>
          </a:p>
        </p:txBody>
      </p:sp>
      <p:sp>
        <p:nvSpPr>
          <p:cNvPr id="3" name="Inhaltsplatzhalter 2"/>
          <p:cNvSpPr>
            <a:spLocks noGrp="1"/>
          </p:cNvSpPr>
          <p:nvPr>
            <p:ph idx="1"/>
          </p:nvPr>
        </p:nvSpPr>
        <p:spPr>
          <a:xfrm>
            <a:off x="914400" y="1671091"/>
            <a:ext cx="11014247" cy="4494213"/>
          </a:xfrm>
        </p:spPr>
        <p:txBody>
          <a:bodyPr/>
          <a:lstStyle/>
          <a:p>
            <a:pPr marL="457200" indent="-457200">
              <a:buFont typeface="+mj-lt"/>
              <a:buAutoNum type="arabicPeriod"/>
            </a:pPr>
            <a:r>
              <a:rPr lang="en-US" sz="2800" dirty="0"/>
              <a:t>LC-optimized waveform</a:t>
            </a:r>
          </a:p>
          <a:p>
            <a:pPr marL="400050" lvl="1" indent="0"/>
            <a:r>
              <a:rPr lang="en-US" sz="2400" dirty="0"/>
              <a:t> 1.1. </a:t>
            </a:r>
            <a:r>
              <a:rPr lang="en-US" sz="2400" dirty="0" smtClean="0"/>
              <a:t>Main characteristics</a:t>
            </a:r>
          </a:p>
          <a:p>
            <a:pPr marL="400050" lvl="1" indent="0"/>
            <a:r>
              <a:rPr lang="en-US" sz="2400" dirty="0" smtClean="0"/>
              <a:t> 1.2</a:t>
            </a:r>
            <a:r>
              <a:rPr lang="en-US" sz="2400" dirty="0"/>
              <a:t>. Forward Error </a:t>
            </a:r>
            <a:r>
              <a:rPr lang="en-US" sz="2400" dirty="0" smtClean="0"/>
              <a:t>Correction</a:t>
            </a:r>
          </a:p>
          <a:p>
            <a:pPr marL="400050" lvl="1" indent="0"/>
            <a:r>
              <a:rPr lang="en-US" sz="2400" dirty="0" smtClean="0"/>
              <a:t> </a:t>
            </a:r>
            <a:r>
              <a:rPr lang="en-US" sz="2400" dirty="0"/>
              <a:t>1.3. Adaptive </a:t>
            </a:r>
            <a:r>
              <a:rPr lang="en-US" sz="2400" dirty="0" err="1" smtClean="0"/>
              <a:t>Bitloading</a:t>
            </a:r>
            <a:endParaRPr lang="en-US" sz="2400" dirty="0"/>
          </a:p>
          <a:p>
            <a:pPr marL="400050" lvl="1" indent="0"/>
            <a:r>
              <a:rPr lang="en-US" sz="2400" dirty="0"/>
              <a:t> 1.4. OFDM </a:t>
            </a:r>
            <a:r>
              <a:rPr lang="en-US" sz="2400" dirty="0" smtClean="0"/>
              <a:t>modulator</a:t>
            </a:r>
          </a:p>
          <a:p>
            <a:pPr marL="457200" indent="-457200">
              <a:buFont typeface="+mj-lt"/>
              <a:buAutoNum type="arabicPeriod"/>
            </a:pPr>
            <a:r>
              <a:rPr lang="en-US" sz="2800" dirty="0" smtClean="0"/>
              <a:t>PPDU format</a:t>
            </a:r>
            <a:endParaRPr lang="en-US" sz="2800" dirty="0"/>
          </a:p>
          <a:p>
            <a:pPr marL="400050" lvl="1" indent="0"/>
            <a:r>
              <a:rPr lang="en-US" sz="2400" dirty="0"/>
              <a:t>2.1.  Synchronization </a:t>
            </a:r>
            <a:r>
              <a:rPr lang="en-US" sz="2400" dirty="0" smtClean="0"/>
              <a:t>header</a:t>
            </a:r>
            <a:endParaRPr lang="en-US" sz="2400" dirty="0"/>
          </a:p>
          <a:p>
            <a:pPr marL="400050" lvl="1" indent="0"/>
            <a:r>
              <a:rPr lang="en-US" sz="2400" dirty="0"/>
              <a:t>2.2.  </a:t>
            </a:r>
            <a:r>
              <a:rPr lang="en-US" sz="2400" dirty="0" smtClean="0"/>
              <a:t>Physical layer header, HCS</a:t>
            </a:r>
          </a:p>
          <a:p>
            <a:pPr marL="400050" lvl="1" indent="0"/>
            <a:r>
              <a:rPr lang="en-US" sz="2400" dirty="0" smtClean="0"/>
              <a:t>2.3. MIMO CE symbols</a:t>
            </a:r>
          </a:p>
          <a:p>
            <a:pPr marL="400050" lvl="1" indent="0"/>
            <a:r>
              <a:rPr lang="en-US" sz="2400" dirty="0" smtClean="0"/>
              <a:t>2.4. </a:t>
            </a:r>
            <a:r>
              <a:rPr lang="en-US" sz="2400" dirty="0"/>
              <a:t>PHY </a:t>
            </a:r>
            <a:r>
              <a:rPr lang="en-US" sz="2400" dirty="0" smtClean="0"/>
              <a:t>payload</a:t>
            </a:r>
            <a:endParaRPr lang="en-US" sz="2400" dirty="0"/>
          </a:p>
          <a:p>
            <a:pPr marL="400050" lvl="1" indent="0"/>
            <a:endParaRPr lang="en-US" sz="2400" dirty="0"/>
          </a:p>
          <a:p>
            <a:pPr marL="457200" indent="-457200">
              <a:buFont typeface="+mj-lt"/>
              <a:buAutoNum type="arabicPeriod"/>
            </a:pPr>
            <a:endParaRPr lang="en-US" sz="2800" dirty="0"/>
          </a:p>
        </p:txBody>
      </p:sp>
      <p:sp>
        <p:nvSpPr>
          <p:cNvPr id="4" name="Foliennummernplatzhalter 3"/>
          <p:cNvSpPr>
            <a:spLocks noGrp="1"/>
          </p:cNvSpPr>
          <p:nvPr>
            <p:ph type="sldNum" idx="12"/>
          </p:nvPr>
        </p:nvSpPr>
        <p:spPr/>
        <p:txBody>
          <a:bodyPr/>
          <a:lstStyle/>
          <a:p>
            <a:r>
              <a:rPr lang="en-US" dirty="0"/>
              <a:t>Slide </a:t>
            </a:r>
            <a:fld id="{440F5867-744E-4AA6-B0ED-4C44D2DFBB7B}" type="slidenum">
              <a:rPr lang="en-US" smtClean="0"/>
              <a:pPr/>
              <a:t>10</a:t>
            </a:fld>
            <a:endParaRPr lang="en-US" dirty="0"/>
          </a:p>
        </p:txBody>
      </p:sp>
      <p:sp>
        <p:nvSpPr>
          <p:cNvPr id="6" name="Datumsplatzhalter 5"/>
          <p:cNvSpPr>
            <a:spLocks noGrp="1"/>
          </p:cNvSpPr>
          <p:nvPr>
            <p:ph type="dt" idx="15"/>
          </p:nvPr>
        </p:nvSpPr>
        <p:spPr/>
        <p:txBody>
          <a:bodyPr/>
          <a:lstStyle/>
          <a:p>
            <a:r>
              <a:rPr lang="de-DE" dirty="0" err="1"/>
              <a:t>July</a:t>
            </a:r>
            <a:r>
              <a:rPr lang="de-DE" dirty="0"/>
              <a:t> 2019</a:t>
            </a:r>
            <a:endParaRPr lang="en-US" dirty="0"/>
          </a:p>
        </p:txBody>
      </p:sp>
      <p:sp>
        <p:nvSpPr>
          <p:cNvPr id="5" name="Rectangle 2"/>
          <p:cNvSpPr>
            <a:spLocks noChangeArrowheads="1"/>
          </p:cNvSpPr>
          <p:nvPr/>
        </p:nvSpPr>
        <p:spPr bwMode="auto">
          <a:xfrm flipV="1">
            <a:off x="6393476" y="2780927"/>
            <a:ext cx="127586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7" name="Objekt 6"/>
          <p:cNvGraphicFramePr>
            <a:graphicFrameLocks noChangeAspect="1"/>
          </p:cNvGraphicFramePr>
          <p:nvPr>
            <p:extLst>
              <p:ext uri="{D42A27DB-BD31-4B8C-83A1-F6EECF244321}">
                <p14:modId xmlns:p14="http://schemas.microsoft.com/office/powerpoint/2010/main" val="2257238521"/>
              </p:ext>
            </p:extLst>
          </p:nvPr>
        </p:nvGraphicFramePr>
        <p:xfrm>
          <a:off x="5519936" y="2852936"/>
          <a:ext cx="6087375" cy="609154"/>
        </p:xfrm>
        <a:graphic>
          <a:graphicData uri="http://schemas.openxmlformats.org/presentationml/2006/ole">
            <mc:AlternateContent xmlns:mc="http://schemas.openxmlformats.org/markup-compatibility/2006">
              <mc:Choice xmlns:v="urn:schemas-microsoft-com:vml" Requires="v">
                <p:oleObj spid="_x0000_s11419" name="CorelDRAW" r:id="rId3" imgW="6682680" imgH="675000" progId="CorelDraw.Graphic.16">
                  <p:embed/>
                </p:oleObj>
              </mc:Choice>
              <mc:Fallback>
                <p:oleObj name="CorelDRAW" r:id="rId3" imgW="6682680" imgH="675000" progId="CorelDraw.Graphic.16">
                  <p:embed/>
                  <p:pic>
                    <p:nvPicPr>
                      <p:cNvPr id="0" name="Object 1"/>
                      <p:cNvPicPr>
                        <a:picLocks noChangeAspect="1" noChangeArrowheads="1"/>
                      </p:cNvPicPr>
                      <p:nvPr/>
                    </p:nvPicPr>
                    <p:blipFill>
                      <a:blip r:embed="rId4"/>
                      <a:srcRect/>
                      <a:stretch>
                        <a:fillRect/>
                      </a:stretch>
                    </p:blipFill>
                    <p:spPr bwMode="auto">
                      <a:xfrm>
                        <a:off x="5519936" y="2852936"/>
                        <a:ext cx="6087375" cy="609154"/>
                      </a:xfrm>
                      <a:prstGeom prst="rect">
                        <a:avLst/>
                      </a:prstGeom>
                      <a:noFill/>
                    </p:spPr>
                  </p:pic>
                </p:oleObj>
              </mc:Fallback>
            </mc:AlternateContent>
          </a:graphicData>
        </a:graphic>
      </p:graphicFrame>
      <p:grpSp>
        <p:nvGrpSpPr>
          <p:cNvPr id="27" name="Gruppieren 26"/>
          <p:cNvGrpSpPr/>
          <p:nvPr/>
        </p:nvGrpSpPr>
        <p:grpSpPr>
          <a:xfrm>
            <a:off x="5654884" y="3774952"/>
            <a:ext cx="5941057" cy="2606376"/>
            <a:chOff x="5654884" y="3774952"/>
            <a:chExt cx="5941057" cy="2606376"/>
          </a:xfrm>
        </p:grpSpPr>
        <p:grpSp>
          <p:nvGrpSpPr>
            <p:cNvPr id="8" name="组合 25"/>
            <p:cNvGrpSpPr/>
            <p:nvPr/>
          </p:nvGrpSpPr>
          <p:grpSpPr>
            <a:xfrm>
              <a:off x="5654884" y="4437112"/>
              <a:ext cx="5941057" cy="1473201"/>
              <a:chOff x="0" y="0"/>
              <a:chExt cx="5839222" cy="1296144"/>
            </a:xfrm>
          </p:grpSpPr>
          <p:sp>
            <p:nvSpPr>
              <p:cNvPr id="9" name="矩形 7"/>
              <p:cNvSpPr/>
              <p:nvPr/>
            </p:nvSpPr>
            <p:spPr bwMode="auto">
              <a:xfrm>
                <a:off x="0" y="328"/>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10" name="矩形 8"/>
              <p:cNvSpPr/>
              <p:nvPr/>
            </p:nvSpPr>
            <p:spPr bwMode="auto">
              <a:xfrm>
                <a:off x="864096" y="0"/>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11" name="文本框 9"/>
              <p:cNvSpPr txBox="1"/>
              <p:nvPr/>
            </p:nvSpPr>
            <p:spPr>
              <a:xfrm>
                <a:off x="0" y="212743"/>
                <a:ext cx="929225" cy="312776"/>
              </a:xfrm>
              <a:prstGeom prst="rect">
                <a:avLst/>
              </a:prstGeom>
              <a:noFill/>
            </p:spPr>
            <p:txBody>
              <a:bodyPr wrap="square" rtlCol="0">
                <a:noAutofit/>
              </a:bodyPr>
              <a:lstStyle/>
              <a:p>
                <a:pPr eaLnBrk="0" fontAlgn="base" hangingPunct="0">
                  <a:spcAft>
                    <a:spcPts val="0"/>
                  </a:spcAft>
                </a:pPr>
                <a:r>
                  <a:rPr lang="de-DE" sz="14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Preamble</a:t>
                </a:r>
                <a:endParaRPr lang="de-DE" sz="1200">
                  <a:effectLst/>
                  <a:latin typeface="Times New Roman" panose="02020603050405020304" pitchFamily="18" charset="0"/>
                  <a:ea typeface="Times New Roman" panose="02020603050405020304" pitchFamily="18" charset="0"/>
                </a:endParaRPr>
              </a:p>
            </p:txBody>
          </p:sp>
          <p:sp>
            <p:nvSpPr>
              <p:cNvPr id="12" name="文本框 10"/>
              <p:cNvSpPr txBox="1"/>
              <p:nvPr/>
            </p:nvSpPr>
            <p:spPr>
              <a:xfrm>
                <a:off x="865396" y="229653"/>
                <a:ext cx="934720" cy="500380"/>
              </a:xfrm>
              <a:prstGeom prst="rect">
                <a:avLst/>
              </a:prstGeom>
              <a:noFill/>
            </p:spPr>
            <p:txBody>
              <a:bodyPr wrap="square" rtlCol="0">
                <a:noAutofit/>
              </a:bodyPr>
              <a:lstStyle/>
              <a:p>
                <a:pPr eaLnBrk="0" fontAlgn="base" hangingPunct="0">
                  <a:spcAft>
                    <a:spcPts val="0"/>
                  </a:spcAft>
                </a:pPr>
                <a:r>
                  <a:rPr lang="en-US" sz="1400" kern="12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a:t>
                </a:r>
              </a:p>
              <a:p>
                <a:pPr eaLnBrk="0" fontAlgn="base" hangingPunct="0">
                  <a:spcAft>
                    <a:spcPts val="0"/>
                  </a:spcAft>
                </a:pPr>
                <a:r>
                  <a:rPr lang="en-US" sz="14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symbols</a:t>
                </a:r>
                <a:endParaRPr lang="de-DE" sz="1200" dirty="0">
                  <a:effectLst/>
                  <a:latin typeface="Times New Roman" panose="02020603050405020304" pitchFamily="18" charset="0"/>
                  <a:ea typeface="Times New Roman" panose="02020603050405020304" pitchFamily="18" charset="0"/>
                </a:endParaRPr>
              </a:p>
            </p:txBody>
          </p:sp>
          <p:sp>
            <p:nvSpPr>
              <p:cNvPr id="13" name="矩形 11"/>
              <p:cNvSpPr/>
              <p:nvPr/>
            </p:nvSpPr>
            <p:spPr bwMode="auto">
              <a:xfrm>
                <a:off x="0" y="877744"/>
                <a:ext cx="1728192" cy="418072"/>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14" name="文本框 12"/>
              <p:cNvSpPr txBox="1"/>
              <p:nvPr/>
            </p:nvSpPr>
            <p:spPr>
              <a:xfrm>
                <a:off x="617965" y="929929"/>
                <a:ext cx="528955" cy="295910"/>
              </a:xfrm>
              <a:prstGeom prst="rect">
                <a:avLst/>
              </a:prstGeom>
              <a:noFill/>
            </p:spPr>
            <p:txBody>
              <a:bodyPr wrap="square" rtlCol="0">
                <a:noAutofit/>
              </a:bodyPr>
              <a:lstStyle/>
              <a:p>
                <a:pPr eaLnBrk="0" fontAlgn="base" hangingPunct="0">
                  <a:spcAft>
                    <a:spcPts val="0"/>
                  </a:spcAft>
                </a:pPr>
                <a:r>
                  <a:rPr lang="en-US" sz="14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SHR</a:t>
                </a:r>
                <a:endParaRPr lang="de-DE" sz="1200">
                  <a:effectLst/>
                  <a:latin typeface="Times New Roman" panose="02020603050405020304" pitchFamily="18" charset="0"/>
                  <a:ea typeface="Times New Roman" panose="02020603050405020304" pitchFamily="18" charset="0"/>
                </a:endParaRPr>
              </a:p>
            </p:txBody>
          </p:sp>
          <p:sp>
            <p:nvSpPr>
              <p:cNvPr id="15" name="矩形 13"/>
              <p:cNvSpPr/>
              <p:nvPr/>
            </p:nvSpPr>
            <p:spPr bwMode="auto">
              <a:xfrm>
                <a:off x="1728192" y="0"/>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16" name="文本框 14"/>
              <p:cNvSpPr txBox="1"/>
              <p:nvPr/>
            </p:nvSpPr>
            <p:spPr>
              <a:xfrm>
                <a:off x="1800078" y="209909"/>
                <a:ext cx="718820" cy="500380"/>
              </a:xfrm>
              <a:prstGeom prst="rect">
                <a:avLst/>
              </a:prstGeom>
              <a:noFill/>
            </p:spPr>
            <p:txBody>
              <a:bodyPr wrap="square" rtlCol="0">
                <a:noAutofit/>
              </a:bodyPr>
              <a:lstStyle/>
              <a:p>
                <a:pPr eaLnBrk="0" fontAlgn="base" hangingPunct="0">
                  <a:spcAft>
                    <a:spcPts val="0"/>
                  </a:spcAft>
                </a:pPr>
                <a:r>
                  <a:rPr lang="en-US" sz="14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PHY header</a:t>
                </a:r>
                <a:endParaRPr lang="de-DE" sz="1200">
                  <a:effectLst/>
                  <a:latin typeface="Times New Roman" panose="02020603050405020304" pitchFamily="18" charset="0"/>
                  <a:ea typeface="Times New Roman" panose="02020603050405020304" pitchFamily="18" charset="0"/>
                </a:endParaRPr>
              </a:p>
            </p:txBody>
          </p:sp>
          <p:sp>
            <p:nvSpPr>
              <p:cNvPr id="17" name="矩形 15"/>
              <p:cNvSpPr/>
              <p:nvPr/>
            </p:nvSpPr>
            <p:spPr bwMode="auto">
              <a:xfrm>
                <a:off x="2592288" y="0"/>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18" name="文本框 16"/>
              <p:cNvSpPr txBox="1"/>
              <p:nvPr/>
            </p:nvSpPr>
            <p:spPr>
              <a:xfrm>
                <a:off x="2664115" y="209909"/>
                <a:ext cx="718820" cy="295910"/>
              </a:xfrm>
              <a:prstGeom prst="rect">
                <a:avLst/>
              </a:prstGeom>
              <a:noFill/>
            </p:spPr>
            <p:txBody>
              <a:bodyPr wrap="square" rtlCol="0">
                <a:noAutofit/>
              </a:bodyPr>
              <a:lstStyle/>
              <a:p>
                <a:pPr eaLnBrk="0" fontAlgn="base" hangingPunct="0">
                  <a:spcAft>
                    <a:spcPts val="0"/>
                  </a:spcAft>
                </a:pPr>
                <a:r>
                  <a:rPr lang="en-US" sz="14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HCS</a:t>
                </a:r>
                <a:endParaRPr lang="de-DE" sz="1200">
                  <a:effectLst/>
                  <a:latin typeface="Times New Roman" panose="02020603050405020304" pitchFamily="18" charset="0"/>
                  <a:ea typeface="Times New Roman" panose="02020603050405020304" pitchFamily="18" charset="0"/>
                </a:endParaRPr>
              </a:p>
            </p:txBody>
          </p:sp>
          <p:sp>
            <p:nvSpPr>
              <p:cNvPr id="19" name="矩形 17"/>
              <p:cNvSpPr/>
              <p:nvPr/>
            </p:nvSpPr>
            <p:spPr bwMode="auto">
              <a:xfrm>
                <a:off x="3456384" y="0"/>
                <a:ext cx="1008112"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20" name="文本框 18"/>
              <p:cNvSpPr txBox="1"/>
              <p:nvPr/>
            </p:nvSpPr>
            <p:spPr>
              <a:xfrm>
                <a:off x="3454763" y="209873"/>
                <a:ext cx="1009732" cy="500380"/>
              </a:xfrm>
              <a:prstGeom prst="rect">
                <a:avLst/>
              </a:prstGeom>
              <a:noFill/>
            </p:spPr>
            <p:txBody>
              <a:bodyPr wrap="square" rtlCol="0">
                <a:noAutofit/>
              </a:bodyPr>
              <a:lstStyle/>
              <a:p>
                <a:pPr eaLnBrk="0" fontAlgn="base" hangingPunct="0">
                  <a:spcAft>
                    <a:spcPts val="0"/>
                  </a:spcAft>
                </a:pPr>
                <a:r>
                  <a:rPr lang="de-DE" sz="1400" kern="12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MIMO CE </a:t>
                </a:r>
                <a:r>
                  <a:rPr lang="de-DE" sz="1400" kern="1200" dirty="0" err="1"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symbols</a:t>
                </a:r>
                <a:endParaRPr lang="de-DE" sz="1200" dirty="0">
                  <a:effectLst/>
                  <a:latin typeface="Times New Roman" panose="02020603050405020304" pitchFamily="18" charset="0"/>
                  <a:ea typeface="Times New Roman" panose="02020603050405020304" pitchFamily="18" charset="0"/>
                </a:endParaRPr>
              </a:p>
            </p:txBody>
          </p:sp>
          <p:sp>
            <p:nvSpPr>
              <p:cNvPr id="21" name="矩形 19"/>
              <p:cNvSpPr/>
              <p:nvPr/>
            </p:nvSpPr>
            <p:spPr bwMode="auto">
              <a:xfrm>
                <a:off x="1728192" y="878072"/>
                <a:ext cx="2736304" cy="418072"/>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22" name="文本框 20"/>
              <p:cNvSpPr txBox="1"/>
              <p:nvPr/>
            </p:nvSpPr>
            <p:spPr>
              <a:xfrm>
                <a:off x="2778058" y="930257"/>
                <a:ext cx="528955" cy="295910"/>
              </a:xfrm>
              <a:prstGeom prst="rect">
                <a:avLst/>
              </a:prstGeom>
              <a:noFill/>
            </p:spPr>
            <p:txBody>
              <a:bodyPr wrap="square" rtlCol="0">
                <a:noAutofit/>
              </a:bodyPr>
              <a:lstStyle/>
              <a:p>
                <a:pPr eaLnBrk="0" fontAlgn="base" hangingPunct="0">
                  <a:spcAft>
                    <a:spcPts val="0"/>
                  </a:spcAft>
                </a:pPr>
                <a:r>
                  <a:rPr lang="en-US" sz="14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PHR</a:t>
                </a:r>
                <a:endParaRPr lang="de-DE" sz="1200" dirty="0">
                  <a:effectLst/>
                  <a:latin typeface="Times New Roman" panose="02020603050405020304" pitchFamily="18" charset="0"/>
                  <a:ea typeface="Times New Roman" panose="02020603050405020304" pitchFamily="18" charset="0"/>
                </a:endParaRPr>
              </a:p>
            </p:txBody>
          </p:sp>
          <p:sp>
            <p:nvSpPr>
              <p:cNvPr id="23" name="矩形 21"/>
              <p:cNvSpPr/>
              <p:nvPr/>
            </p:nvSpPr>
            <p:spPr bwMode="auto">
              <a:xfrm>
                <a:off x="4464496" y="0"/>
                <a:ext cx="137472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24" name="文本框 22"/>
              <p:cNvSpPr txBox="1"/>
              <p:nvPr/>
            </p:nvSpPr>
            <p:spPr>
              <a:xfrm>
                <a:off x="4824208" y="229653"/>
                <a:ext cx="841375" cy="295910"/>
              </a:xfrm>
              <a:prstGeom prst="rect">
                <a:avLst/>
              </a:prstGeom>
              <a:noFill/>
            </p:spPr>
            <p:txBody>
              <a:bodyPr wrap="square" rtlCol="0">
                <a:noAutofit/>
              </a:bodyPr>
              <a:lstStyle/>
              <a:p>
                <a:pPr eaLnBrk="0" fontAlgn="base" hangingPunct="0">
                  <a:spcAft>
                    <a:spcPts val="0"/>
                  </a:spcAft>
                </a:pPr>
                <a:r>
                  <a:rPr lang="en-US" sz="14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PSDU</a:t>
                </a:r>
                <a:endParaRPr lang="de-DE" sz="1200">
                  <a:effectLst/>
                  <a:latin typeface="Times New Roman" panose="02020603050405020304" pitchFamily="18" charset="0"/>
                  <a:ea typeface="Times New Roman" panose="02020603050405020304" pitchFamily="18" charset="0"/>
                </a:endParaRPr>
              </a:p>
            </p:txBody>
          </p:sp>
          <p:sp>
            <p:nvSpPr>
              <p:cNvPr id="25" name="矩形 23"/>
              <p:cNvSpPr/>
              <p:nvPr/>
            </p:nvSpPr>
            <p:spPr bwMode="auto">
              <a:xfrm>
                <a:off x="4464496" y="877744"/>
                <a:ext cx="1374726" cy="418072"/>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26" name="文本框 24"/>
              <p:cNvSpPr txBox="1"/>
              <p:nvPr/>
            </p:nvSpPr>
            <p:spPr>
              <a:xfrm>
                <a:off x="4606629" y="929461"/>
                <a:ext cx="1139825" cy="295910"/>
              </a:xfrm>
              <a:prstGeom prst="rect">
                <a:avLst/>
              </a:prstGeom>
              <a:noFill/>
            </p:spPr>
            <p:txBody>
              <a:bodyPr wrap="square" rtlCol="0">
                <a:noAutofit/>
              </a:bodyPr>
              <a:lstStyle/>
              <a:p>
                <a:pPr eaLnBrk="0" fontAlgn="base" hangingPunct="0">
                  <a:spcAft>
                    <a:spcPts val="0"/>
                  </a:spcAft>
                </a:pPr>
                <a:r>
                  <a:rPr lang="en-US" sz="14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PHY payload</a:t>
                </a:r>
                <a:endParaRPr lang="de-DE" sz="1200">
                  <a:effectLst/>
                  <a:latin typeface="Times New Roman" panose="02020603050405020304" pitchFamily="18" charset="0"/>
                  <a:ea typeface="Times New Roman" panose="02020603050405020304" pitchFamily="18" charset="0"/>
                </a:endParaRPr>
              </a:p>
            </p:txBody>
          </p:sp>
        </p:grpSp>
        <p:cxnSp>
          <p:nvCxnSpPr>
            <p:cNvPr id="28" name="Gerader Verbinder 27"/>
            <p:cNvCxnSpPr/>
            <p:nvPr/>
          </p:nvCxnSpPr>
          <p:spPr bwMode="auto">
            <a:xfrm>
              <a:off x="9169897" y="3789040"/>
              <a:ext cx="0" cy="2592288"/>
            </a:xfrm>
            <a:prstGeom prst="line">
              <a:avLst/>
            </a:prstGeom>
            <a:solidFill>
              <a:srgbClr val="00B8FF"/>
            </a:solidFill>
            <a:ln w="9525" cap="flat" cmpd="sng" algn="ctr">
              <a:solidFill>
                <a:schemeClr val="tx1"/>
              </a:solidFill>
              <a:prstDash val="dashDot"/>
              <a:round/>
              <a:headEnd type="none" w="med" len="med"/>
              <a:tailEnd type="none" w="med" len="med"/>
            </a:ln>
            <a:effectLst/>
          </p:spPr>
        </p:cxnSp>
        <p:cxnSp>
          <p:nvCxnSpPr>
            <p:cNvPr id="30" name="Gerade Verbindung mit Pfeil 29"/>
            <p:cNvCxnSpPr/>
            <p:nvPr/>
          </p:nvCxnSpPr>
          <p:spPr bwMode="auto">
            <a:xfrm>
              <a:off x="5793318" y="4149080"/>
              <a:ext cx="3226253" cy="0"/>
            </a:xfrm>
            <a:prstGeom prst="straightConnector1">
              <a:avLst/>
            </a:prstGeom>
            <a:solidFill>
              <a:srgbClr val="00B8FF"/>
            </a:solidFill>
            <a:ln w="9525" cap="flat" cmpd="sng" algn="ctr">
              <a:solidFill>
                <a:schemeClr val="tx1"/>
              </a:solidFill>
              <a:prstDash val="solid"/>
              <a:round/>
              <a:headEnd type="triangle" w="med" len="med"/>
              <a:tailEnd type="triangle"/>
            </a:ln>
            <a:effectLst/>
          </p:spPr>
        </p:cxnSp>
        <p:cxnSp>
          <p:nvCxnSpPr>
            <p:cNvPr id="31" name="Gerade Verbindung mit Pfeil 30"/>
            <p:cNvCxnSpPr/>
            <p:nvPr/>
          </p:nvCxnSpPr>
          <p:spPr bwMode="auto">
            <a:xfrm>
              <a:off x="9336360" y="4149080"/>
              <a:ext cx="2165195" cy="0"/>
            </a:xfrm>
            <a:prstGeom prst="straightConnector1">
              <a:avLst/>
            </a:prstGeom>
            <a:solidFill>
              <a:srgbClr val="00B8FF"/>
            </a:solidFill>
            <a:ln w="9525" cap="flat" cmpd="sng" algn="ctr">
              <a:solidFill>
                <a:schemeClr val="tx1"/>
              </a:solidFill>
              <a:prstDash val="solid"/>
              <a:round/>
              <a:headEnd type="triangle" w="med" len="med"/>
              <a:tailEnd type="triangle"/>
            </a:ln>
            <a:effectLst/>
          </p:spPr>
        </p:cxnSp>
        <p:sp>
          <p:nvSpPr>
            <p:cNvPr id="34" name="Textfeld 33"/>
            <p:cNvSpPr txBox="1"/>
            <p:nvPr/>
          </p:nvSpPr>
          <p:spPr>
            <a:xfrm>
              <a:off x="7172006" y="3774952"/>
              <a:ext cx="628698" cy="338554"/>
            </a:xfrm>
            <a:prstGeom prst="rect">
              <a:avLst/>
            </a:prstGeom>
            <a:noFill/>
          </p:spPr>
          <p:txBody>
            <a:bodyPr wrap="none" rtlCol="0">
              <a:spAutoFit/>
            </a:bodyPr>
            <a:lstStyle/>
            <a:p>
              <a:r>
                <a:rPr lang="de-DE" sz="1600" dirty="0" smtClean="0">
                  <a:solidFill>
                    <a:schemeClr val="tx1"/>
                  </a:solidFill>
                </a:rPr>
                <a:t>SISO</a:t>
              </a:r>
              <a:endParaRPr lang="de-DE" dirty="0">
                <a:solidFill>
                  <a:schemeClr val="tx1"/>
                </a:solidFill>
              </a:endParaRPr>
            </a:p>
          </p:txBody>
        </p:sp>
        <p:sp>
          <p:nvSpPr>
            <p:cNvPr id="35" name="Textfeld 34"/>
            <p:cNvSpPr txBox="1"/>
            <p:nvPr/>
          </p:nvSpPr>
          <p:spPr>
            <a:xfrm>
              <a:off x="9768408" y="3796820"/>
              <a:ext cx="1492716" cy="338554"/>
            </a:xfrm>
            <a:prstGeom prst="rect">
              <a:avLst/>
            </a:prstGeom>
            <a:noFill/>
          </p:spPr>
          <p:txBody>
            <a:bodyPr wrap="none" rtlCol="0">
              <a:spAutoFit/>
            </a:bodyPr>
            <a:lstStyle/>
            <a:p>
              <a:r>
                <a:rPr lang="de-DE" sz="1600" dirty="0" smtClean="0">
                  <a:solidFill>
                    <a:schemeClr val="tx1"/>
                  </a:solidFill>
                </a:rPr>
                <a:t>optional MIMO</a:t>
              </a:r>
              <a:endParaRPr lang="de-DE" dirty="0">
                <a:solidFill>
                  <a:schemeClr val="tx1"/>
                </a:solidFill>
              </a:endParaRPr>
            </a:p>
          </p:txBody>
        </p:sp>
      </p:grpSp>
    </p:spTree>
    <p:extLst>
      <p:ext uri="{BB962C8B-B14F-4D97-AF65-F5344CB8AC3E}">
        <p14:creationId xmlns:p14="http://schemas.microsoft.com/office/powerpoint/2010/main" val="387068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1. LC-optimized </a:t>
            </a:r>
            <a:r>
              <a:rPr lang="en-US" sz="3600" dirty="0"/>
              <a:t>waveform</a:t>
            </a:r>
            <a:endParaRPr lang="en-GB" sz="3600" dirty="0"/>
          </a:p>
        </p:txBody>
      </p:sp>
      <p:sp>
        <p:nvSpPr>
          <p:cNvPr id="9218" name="Rectangle 2"/>
          <p:cNvSpPr>
            <a:spLocks noGrp="1" noChangeArrowheads="1"/>
          </p:cNvSpPr>
          <p:nvPr>
            <p:ph idx="1"/>
          </p:nvPr>
        </p:nvSpPr>
        <p:spPr>
          <a:xfrm>
            <a:off x="906769" y="1628800"/>
            <a:ext cx="11158264" cy="4702598"/>
          </a:xfrm>
          <a:ln/>
        </p:spPr>
        <p:txBody>
          <a:bodyPr/>
          <a:lstStyle/>
          <a:p>
            <a:pPr>
              <a:buFont typeface="Times New Roman" pitchFamily="16" charset="0"/>
              <a:buChar char="•"/>
            </a:pPr>
            <a:r>
              <a:rPr lang="en-GB" dirty="0"/>
              <a:t>Based on G.9991 aka “</a:t>
            </a:r>
            <a:r>
              <a:rPr lang="en-GB" dirty="0" err="1"/>
              <a:t>G.vlc</a:t>
            </a:r>
            <a:r>
              <a:rPr lang="en-GB" dirty="0"/>
              <a:t>”</a:t>
            </a:r>
          </a:p>
          <a:p>
            <a:pPr lvl="1">
              <a:buFont typeface="Times New Roman" pitchFamily="16" charset="0"/>
              <a:buChar char="•"/>
            </a:pPr>
            <a:r>
              <a:rPr lang="en-GB" dirty="0"/>
              <a:t>ITU-T Recommendation (Q18/15 “In-premises networking”)</a:t>
            </a:r>
          </a:p>
          <a:p>
            <a:pPr lvl="1">
              <a:buFont typeface="Times New Roman" pitchFamily="16" charset="0"/>
              <a:buChar char="•"/>
            </a:pPr>
            <a:r>
              <a:rPr lang="en-GB" dirty="0" err="1"/>
              <a:t>G.vlc</a:t>
            </a:r>
            <a:r>
              <a:rPr lang="en-GB" dirty="0"/>
              <a:t> project started </a:t>
            </a:r>
            <a:r>
              <a:rPr lang="en-GB" dirty="0" smtClean="0"/>
              <a:t>in 2015</a:t>
            </a:r>
            <a:r>
              <a:rPr lang="en-GB" dirty="0"/>
              <a:t>, was approved </a:t>
            </a:r>
            <a:r>
              <a:rPr lang="en-GB" dirty="0" smtClean="0"/>
              <a:t>on 01/04/2019</a:t>
            </a:r>
            <a:endParaRPr lang="en-GB" dirty="0"/>
          </a:p>
          <a:p>
            <a:pPr lvl="1">
              <a:buFont typeface="Times New Roman" pitchFamily="16" charset="0"/>
              <a:buChar char="•"/>
            </a:pPr>
            <a:r>
              <a:rPr lang="en-GB" dirty="0"/>
              <a:t>G.9991 is largely based on G.9960/61 (aka “G.hn”)</a:t>
            </a:r>
          </a:p>
          <a:p>
            <a:pPr lvl="1">
              <a:buFont typeface="Times New Roman" pitchFamily="16" charset="0"/>
              <a:buChar char="•"/>
            </a:pPr>
            <a:r>
              <a:rPr lang="en-GB" dirty="0"/>
              <a:t>Leverage the </a:t>
            </a:r>
            <a:r>
              <a:rPr lang="en-GB" dirty="0" smtClean="0"/>
              <a:t>highly </a:t>
            </a:r>
            <a:r>
              <a:rPr lang="en-GB" dirty="0"/>
              <a:t>flexible OFDM engine provided by </a:t>
            </a:r>
            <a:r>
              <a:rPr lang="en-GB" dirty="0" smtClean="0"/>
              <a:t>G.hn</a:t>
            </a:r>
            <a:endParaRPr lang="en-GB" dirty="0"/>
          </a:p>
          <a:p>
            <a:pPr>
              <a:buFont typeface="Arial" panose="020B0604020202020204" pitchFamily="34" charset="0"/>
              <a:buChar char="•"/>
            </a:pPr>
            <a:r>
              <a:rPr lang="en-GB" dirty="0" smtClean="0"/>
              <a:t>Use </a:t>
            </a:r>
            <a:r>
              <a:rPr lang="en-GB" dirty="0"/>
              <a:t>of G.9991 PHY 1 for light medium </a:t>
            </a:r>
            <a:r>
              <a:rPr lang="en-GB" dirty="0" smtClean="0"/>
              <a:t>approved </a:t>
            </a:r>
            <a:r>
              <a:rPr lang="en-GB" dirty="0"/>
              <a:t>by ITU-T and </a:t>
            </a:r>
            <a:r>
              <a:rPr lang="en-GB" dirty="0" smtClean="0"/>
              <a:t>tested in devices</a:t>
            </a:r>
            <a:endParaRPr lang="en-GB" dirty="0"/>
          </a:p>
          <a:p>
            <a:pPr lvl="1">
              <a:buFont typeface="Arial" panose="020B0604020202020204" pitchFamily="34" charset="0"/>
              <a:buChar char="•"/>
            </a:pPr>
            <a:r>
              <a:rPr lang="en-GB" dirty="0"/>
              <a:t>DCO-OFDM &amp; </a:t>
            </a:r>
            <a:r>
              <a:rPr lang="en-GB" dirty="0" smtClean="0"/>
              <a:t>frequency-upshift with </a:t>
            </a:r>
            <a:r>
              <a:rPr lang="en-GB" dirty="0" err="1" smtClean="0"/>
              <a:t>f</a:t>
            </a:r>
            <a:r>
              <a:rPr lang="en-GB" baseline="-25000" dirty="0" err="1" smtClean="0"/>
              <a:t>upshift</a:t>
            </a:r>
            <a:r>
              <a:rPr lang="en-GB" dirty="0" smtClean="0"/>
              <a:t>=B/2, B is bandwidth defined by band plan</a:t>
            </a:r>
            <a:endParaRPr lang="en-GB" dirty="0"/>
          </a:p>
          <a:p>
            <a:pPr lvl="1">
              <a:buFont typeface="Arial" panose="020B0604020202020204" pitchFamily="34" charset="0"/>
              <a:buChar char="•"/>
            </a:pPr>
            <a:r>
              <a:rPr lang="en-GB" dirty="0" smtClean="0"/>
              <a:t>G.9991 brings </a:t>
            </a:r>
            <a:r>
              <a:rPr lang="en-GB" dirty="0" err="1" smtClean="0"/>
              <a:t>bitloading</a:t>
            </a:r>
            <a:r>
              <a:rPr lang="en-GB" dirty="0" smtClean="0"/>
              <a:t> </a:t>
            </a:r>
            <a:r>
              <a:rPr lang="en-GB" dirty="0"/>
              <a:t>capability </a:t>
            </a:r>
            <a:r>
              <a:rPr lang="en-GB" dirty="0" smtClean="0"/>
              <a:t>for LC-optimized waveform</a:t>
            </a:r>
            <a:endParaRPr lang="en-GB" dirty="0"/>
          </a:p>
          <a:p>
            <a:pPr>
              <a:buFont typeface="Arial" panose="020B0604020202020204" pitchFamily="34" charset="0"/>
              <a:buChar char="•"/>
            </a:pPr>
            <a:r>
              <a:rPr lang="en-GB" dirty="0" smtClean="0">
                <a:sym typeface="Wingdings" panose="05000000000000000000" pitchFamily="2" charset="2"/>
              </a:rPr>
              <a:t>Key </a:t>
            </a:r>
            <a:r>
              <a:rPr lang="en-GB" dirty="0">
                <a:sym typeface="Wingdings" panose="05000000000000000000" pitchFamily="2" charset="2"/>
              </a:rPr>
              <a:t>is </a:t>
            </a:r>
            <a:r>
              <a:rPr lang="en-GB" dirty="0" smtClean="0">
                <a:sym typeface="Wingdings" panose="05000000000000000000" pitchFamily="2" charset="2"/>
              </a:rPr>
              <a:t>reuse of the </a:t>
            </a:r>
            <a:r>
              <a:rPr lang="en-GB" dirty="0">
                <a:sym typeface="Wingdings" panose="05000000000000000000" pitchFamily="2" charset="2"/>
              </a:rPr>
              <a:t>existing </a:t>
            </a:r>
            <a:r>
              <a:rPr lang="en-GB" dirty="0" smtClean="0">
                <a:sym typeface="Wingdings" panose="05000000000000000000" pitchFamily="2" charset="2"/>
              </a:rPr>
              <a:t>waveform</a:t>
            </a:r>
            <a:endParaRPr lang="en-GB" dirty="0"/>
          </a:p>
          <a:p>
            <a:pPr lvl="1">
              <a:buFont typeface="Arial" panose="020B0604020202020204" pitchFamily="34" charset="0"/>
              <a:buChar char="•"/>
            </a:pPr>
            <a:r>
              <a:rPr lang="en-GB" dirty="0"/>
              <a:t>Corresponding to PMA &amp; PMD from G.9991</a:t>
            </a:r>
          </a:p>
          <a:p>
            <a:pPr lvl="1">
              <a:buFont typeface="Arial" panose="020B0604020202020204" pitchFamily="34" charset="0"/>
              <a:buChar char="•"/>
            </a:pPr>
            <a:r>
              <a:rPr lang="en-GB" dirty="0"/>
              <a:t>Existing </a:t>
            </a:r>
            <a:r>
              <a:rPr lang="en-GB" dirty="0" smtClean="0"/>
              <a:t>LC </a:t>
            </a:r>
            <a:r>
              <a:rPr lang="en-GB" dirty="0"/>
              <a:t>prototypes from several vendors prove functionality and high </a:t>
            </a:r>
            <a:r>
              <a:rPr lang="en-GB" dirty="0" smtClean="0"/>
              <a:t>performance</a:t>
            </a:r>
          </a:p>
          <a:p>
            <a:pPr lvl="1">
              <a:buFont typeface="Arial" panose="020B0604020202020204" pitchFamily="34" charset="0"/>
              <a:buChar char="•"/>
            </a:pPr>
            <a:r>
              <a:rPr lang="en-GB" dirty="0" smtClean="0"/>
              <a:t>Reuse of G.9991 implies no compromise for the performance</a:t>
            </a:r>
            <a:endParaRPr lang="en-GB" dirty="0"/>
          </a:p>
          <a:p>
            <a:pPr lvl="1">
              <a:buFont typeface="Arial" panose="020B0604020202020204" pitchFamily="34" charset="0"/>
              <a:buChar char="•"/>
            </a:pPr>
            <a:endParaRPr lang="en-GB" dirty="0"/>
          </a:p>
          <a:p>
            <a:pPr lvl="1">
              <a:buFont typeface="Arial" panose="020B0604020202020204" pitchFamily="34" charset="0"/>
              <a:buChar char="•"/>
            </a:pPr>
            <a:endParaRPr lang="en-GB" dirty="0"/>
          </a:p>
          <a:p>
            <a:pPr lvl="1">
              <a:buFont typeface="Times New Roman" pitchFamily="16" charset="0"/>
              <a:buChar char="•"/>
            </a:pP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7" name="Datumsplatzhalter 5"/>
          <p:cNvSpPr>
            <a:spLocks noGrp="1"/>
          </p:cNvSpPr>
          <p:nvPr>
            <p:ph type="dt" idx="15"/>
          </p:nvPr>
        </p:nvSpPr>
        <p:spPr>
          <a:xfrm>
            <a:off x="929217" y="333375"/>
            <a:ext cx="2499764" cy="273050"/>
          </a:xfrm>
        </p:spPr>
        <p:txBody>
          <a:bodyPr/>
          <a:lstStyle/>
          <a:p>
            <a:r>
              <a:rPr lang="de-DE" dirty="0" err="1"/>
              <a:t>July</a:t>
            </a:r>
            <a:r>
              <a:rPr lang="de-DE" dirty="0"/>
              <a:t> 2019</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B31E3A-BC7D-7E46-85CE-695D1A8F04DF}"/>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6" name="Date Placeholder 5">
            <a:extLst>
              <a:ext uri="{FF2B5EF4-FFF2-40B4-BE49-F238E27FC236}">
                <a16:creationId xmlns:a16="http://schemas.microsoft.com/office/drawing/2014/main" id="{994273EE-3963-8F4C-96BF-980D9FF5D179}"/>
              </a:ext>
            </a:extLst>
          </p:cNvPr>
          <p:cNvSpPr>
            <a:spLocks noGrp="1"/>
          </p:cNvSpPr>
          <p:nvPr>
            <p:ph type="dt" idx="15"/>
          </p:nvPr>
        </p:nvSpPr>
        <p:spPr/>
        <p:txBody>
          <a:bodyPr/>
          <a:lstStyle/>
          <a:p>
            <a:r>
              <a:rPr lang="de-DE" dirty="0" err="1"/>
              <a:t>July</a:t>
            </a:r>
            <a:r>
              <a:rPr lang="de-DE" dirty="0"/>
              <a:t> 2019</a:t>
            </a:r>
            <a:endParaRPr lang="en-GB" dirty="0"/>
          </a:p>
        </p:txBody>
      </p:sp>
      <p:sp>
        <p:nvSpPr>
          <p:cNvPr id="8" name="Rectangle 2"/>
          <p:cNvSpPr>
            <a:spLocks noGrp="1" noChangeArrowheads="1"/>
          </p:cNvSpPr>
          <p:nvPr>
            <p:ph type="title" idx="4294967295"/>
          </p:nvPr>
        </p:nvSpPr>
        <p:spPr>
          <a:xfrm>
            <a:off x="683964" y="822325"/>
            <a:ext cx="9909672" cy="758825"/>
          </a:xfrm>
        </p:spPr>
        <p:txBody>
          <a:bodyPr/>
          <a:lstStyle/>
          <a:p>
            <a:pPr eaLnBrk="1" hangingPunct="1">
              <a:lnSpc>
                <a:spcPct val="90000"/>
              </a:lnSpc>
            </a:pPr>
            <a:r>
              <a:rPr lang="en-US" sz="3600" dirty="0" smtClean="0">
                <a:solidFill>
                  <a:srgbClr val="3A0000"/>
                </a:solidFill>
              </a:rPr>
              <a:t>1.1. Main </a:t>
            </a:r>
            <a:r>
              <a:rPr lang="en-US" sz="3600" dirty="0">
                <a:solidFill>
                  <a:srgbClr val="3A0000"/>
                </a:solidFill>
              </a:rPr>
              <a:t>characteristics of </a:t>
            </a:r>
            <a:r>
              <a:rPr lang="en-US" sz="3600" dirty="0" smtClean="0">
                <a:solidFill>
                  <a:srgbClr val="3A0000"/>
                </a:solidFill>
              </a:rPr>
              <a:t>G.9660 PHY</a:t>
            </a:r>
            <a:endParaRPr lang="en-US" sz="3600" dirty="0">
              <a:solidFill>
                <a:srgbClr val="3A0000"/>
              </a:solidFill>
            </a:endParaRPr>
          </a:p>
        </p:txBody>
      </p:sp>
      <p:sp>
        <p:nvSpPr>
          <p:cNvPr id="9" name="Rectangle 3"/>
          <p:cNvSpPr txBox="1">
            <a:spLocks noChangeArrowheads="1"/>
          </p:cNvSpPr>
          <p:nvPr/>
        </p:nvSpPr>
        <p:spPr bwMode="auto">
          <a:xfrm>
            <a:off x="987976" y="1916832"/>
            <a:ext cx="10868664" cy="406794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nSpc>
                <a:spcPct val="90000"/>
              </a:lnSpc>
              <a:buFont typeface="Arial" panose="020B0604020202020204" pitchFamily="34" charset="0"/>
              <a:buChar char="•"/>
            </a:pPr>
            <a:r>
              <a:rPr lang="en-US" sz="3200" kern="0" smtClean="0">
                <a:solidFill>
                  <a:schemeClr val="tx1"/>
                </a:solidFill>
              </a:rPr>
              <a:t>System architecture and PHY layer</a:t>
            </a:r>
          </a:p>
          <a:p>
            <a:pPr marL="800100" lvl="1" indent="-342900">
              <a:lnSpc>
                <a:spcPct val="90000"/>
              </a:lnSpc>
              <a:buFont typeface="Symbol" panose="05050102010706020507" pitchFamily="18" charset="2"/>
              <a:buChar char="-"/>
            </a:pPr>
            <a:r>
              <a:rPr lang="en-US" sz="2800" kern="0" smtClean="0">
                <a:solidFill>
                  <a:schemeClr val="tx2"/>
                </a:solidFill>
              </a:rPr>
              <a:t>LDPC Forward Error Correction (FEC)</a:t>
            </a:r>
          </a:p>
          <a:p>
            <a:pPr marL="800100" lvl="1" indent="-342900">
              <a:lnSpc>
                <a:spcPct val="90000"/>
              </a:lnSpc>
              <a:buFont typeface="Symbol" panose="05050102010706020507" pitchFamily="18" charset="2"/>
              <a:buChar char="-"/>
            </a:pPr>
            <a:r>
              <a:rPr lang="en-US" sz="2800" kern="0" smtClean="0">
                <a:solidFill>
                  <a:schemeClr val="tx2"/>
                </a:solidFill>
              </a:rPr>
              <a:t>Windowed OFDM (Orthogonal Frequency Division Multiplexing)</a:t>
            </a:r>
          </a:p>
          <a:p>
            <a:pPr marL="800100" lvl="1" indent="-342900">
              <a:lnSpc>
                <a:spcPct val="90000"/>
              </a:lnSpc>
              <a:buFont typeface="Symbol" panose="05050102010706020507" pitchFamily="18" charset="2"/>
              <a:buChar char="-"/>
            </a:pPr>
            <a:r>
              <a:rPr lang="en-US" sz="2800" kern="0" smtClean="0">
                <a:solidFill>
                  <a:schemeClr val="tx2"/>
                </a:solidFill>
              </a:rPr>
              <a:t>QAM modulation up to 12 bit/s/Hz</a:t>
            </a:r>
          </a:p>
          <a:p>
            <a:pPr marL="800100" lvl="1" indent="-342900">
              <a:lnSpc>
                <a:spcPct val="90000"/>
              </a:lnSpc>
              <a:buFont typeface="Symbol" panose="05050102010706020507" pitchFamily="18" charset="2"/>
              <a:buChar char="-"/>
            </a:pPr>
            <a:r>
              <a:rPr lang="en-US" sz="2800" kern="0" smtClean="0">
                <a:solidFill>
                  <a:schemeClr val="tx2"/>
                </a:solidFill>
              </a:rPr>
              <a:t>ACK-based selective retransmissions</a:t>
            </a:r>
          </a:p>
          <a:p>
            <a:pPr marL="800100" lvl="1" indent="-342900">
              <a:lnSpc>
                <a:spcPct val="90000"/>
              </a:lnSpc>
              <a:buFont typeface="Symbol" panose="05050102010706020507" pitchFamily="18" charset="2"/>
              <a:buChar char="-"/>
            </a:pPr>
            <a:r>
              <a:rPr lang="en-US" sz="2800" kern="0" smtClean="0">
                <a:solidFill>
                  <a:schemeClr val="tx2"/>
                </a:solidFill>
              </a:rPr>
              <a:t>AES128 encryption algorithm</a:t>
            </a:r>
          </a:p>
          <a:p>
            <a:pPr marL="800100" lvl="1" indent="-342900">
              <a:lnSpc>
                <a:spcPct val="90000"/>
              </a:lnSpc>
              <a:buFont typeface="Symbol" panose="05050102010706020507" pitchFamily="18" charset="2"/>
              <a:buChar char="-"/>
            </a:pPr>
            <a:r>
              <a:rPr lang="en-US" sz="2800" kern="0" smtClean="0">
                <a:solidFill>
                  <a:schemeClr val="tx2"/>
                </a:solidFill>
              </a:rPr>
              <a:t>MIMO-capable</a:t>
            </a:r>
            <a:endParaRPr lang="en-US" sz="2800" kern="0" dirty="0">
              <a:solidFill>
                <a:schemeClr val="tx2"/>
              </a:solidFill>
            </a:endParaRPr>
          </a:p>
        </p:txBody>
      </p:sp>
    </p:spTree>
    <p:extLst>
      <p:ext uri="{BB962C8B-B14F-4D97-AF65-F5344CB8AC3E}">
        <p14:creationId xmlns:p14="http://schemas.microsoft.com/office/powerpoint/2010/main" val="66291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0AAD-3FFD-5D47-985A-44069A8D190B}"/>
              </a:ext>
            </a:extLst>
          </p:cNvPr>
          <p:cNvSpPr>
            <a:spLocks noGrp="1"/>
          </p:cNvSpPr>
          <p:nvPr>
            <p:ph type="title"/>
          </p:nvPr>
        </p:nvSpPr>
        <p:spPr>
          <a:xfrm>
            <a:off x="914401" y="404664"/>
            <a:ext cx="10361084" cy="1065213"/>
          </a:xfrm>
        </p:spPr>
        <p:txBody>
          <a:bodyPr/>
          <a:lstStyle/>
          <a:p>
            <a:r>
              <a:rPr lang="de-DE" sz="3600" dirty="0" smtClean="0"/>
              <a:t>Parameters</a:t>
            </a:r>
            <a:endParaRPr lang="de-DE" sz="3600" dirty="0"/>
          </a:p>
        </p:txBody>
      </p:sp>
      <p:sp>
        <p:nvSpPr>
          <p:cNvPr id="4" name="Slide Number Placeholder 3">
            <a:extLst>
              <a:ext uri="{FF2B5EF4-FFF2-40B4-BE49-F238E27FC236}">
                <a16:creationId xmlns:a16="http://schemas.microsoft.com/office/drawing/2014/main" id="{82B31E3A-BC7D-7E46-85CE-695D1A8F04DF}"/>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6" name="Date Placeholder 5">
            <a:extLst>
              <a:ext uri="{FF2B5EF4-FFF2-40B4-BE49-F238E27FC236}">
                <a16:creationId xmlns:a16="http://schemas.microsoft.com/office/drawing/2014/main" id="{994273EE-3963-8F4C-96BF-980D9FF5D179}"/>
              </a:ext>
            </a:extLst>
          </p:cNvPr>
          <p:cNvSpPr>
            <a:spLocks noGrp="1"/>
          </p:cNvSpPr>
          <p:nvPr>
            <p:ph type="dt" idx="15"/>
          </p:nvPr>
        </p:nvSpPr>
        <p:spPr/>
        <p:txBody>
          <a:bodyPr/>
          <a:lstStyle/>
          <a:p>
            <a:r>
              <a:rPr lang="de-DE" dirty="0" err="1"/>
              <a:t>July</a:t>
            </a:r>
            <a:r>
              <a:rPr lang="de-DE" dirty="0"/>
              <a:t> 2019</a:t>
            </a:r>
            <a:endParaRPr lang="en-GB" dirty="0"/>
          </a:p>
        </p:txBody>
      </p:sp>
      <p:graphicFrame>
        <p:nvGraphicFramePr>
          <p:cNvPr id="7" name="Content Placeholder 5">
            <a:extLst>
              <a:ext uri="{FF2B5EF4-FFF2-40B4-BE49-F238E27FC236}">
                <a16:creationId xmlns:a16="http://schemas.microsoft.com/office/drawing/2014/main" id="{32D8599B-4241-4247-BE75-87B7EE167A62}"/>
              </a:ext>
            </a:extLst>
          </p:cNvPr>
          <p:cNvGraphicFramePr>
            <a:graphicFrameLocks noGrp="1"/>
          </p:cNvGraphicFramePr>
          <p:nvPr>
            <p:ph sz="half" idx="1"/>
            <p:extLst>
              <p:ext uri="{D42A27DB-BD31-4B8C-83A1-F6EECF244321}">
                <p14:modId xmlns:p14="http://schemas.microsoft.com/office/powerpoint/2010/main" val="1697052256"/>
              </p:ext>
            </p:extLst>
          </p:nvPr>
        </p:nvGraphicFramePr>
        <p:xfrm>
          <a:off x="313094" y="1469877"/>
          <a:ext cx="11665296" cy="4785360"/>
        </p:xfrm>
        <a:graphic>
          <a:graphicData uri="http://schemas.openxmlformats.org/drawingml/2006/table">
            <a:tbl>
              <a:tblPr firstRow="1" bandRow="1">
                <a:tableStyleId>{5C22544A-7EE6-4342-B048-85BDC9FD1C3A}</a:tableStyleId>
              </a:tblPr>
              <a:tblGrid>
                <a:gridCol w="1819592">
                  <a:extLst>
                    <a:ext uri="{9D8B030D-6E8A-4147-A177-3AD203B41FA5}">
                      <a16:colId xmlns:a16="http://schemas.microsoft.com/office/drawing/2014/main" val="20001"/>
                    </a:ext>
                  </a:extLst>
                </a:gridCol>
                <a:gridCol w="2675638">
                  <a:extLst>
                    <a:ext uri="{9D8B030D-6E8A-4147-A177-3AD203B41FA5}">
                      <a16:colId xmlns:a16="http://schemas.microsoft.com/office/drawing/2014/main" val="20002"/>
                    </a:ext>
                  </a:extLst>
                </a:gridCol>
                <a:gridCol w="7170066">
                  <a:extLst>
                    <a:ext uri="{9D8B030D-6E8A-4147-A177-3AD203B41FA5}">
                      <a16:colId xmlns:a16="http://schemas.microsoft.com/office/drawing/2014/main" val="20003"/>
                    </a:ext>
                  </a:extLst>
                </a:gridCol>
              </a:tblGrid>
              <a:tr h="370840">
                <a:tc>
                  <a:txBody>
                    <a:bodyPr/>
                    <a:lstStyle/>
                    <a:p>
                      <a:r>
                        <a:rPr lang="en-US" sz="1800" dirty="0"/>
                        <a:t>Area</a:t>
                      </a:r>
                    </a:p>
                  </a:txBody>
                  <a:tcPr/>
                </a:tc>
                <a:tc>
                  <a:txBody>
                    <a:bodyPr/>
                    <a:lstStyle/>
                    <a:p>
                      <a:r>
                        <a:rPr lang="en-US" sz="1800" dirty="0"/>
                        <a:t>Value</a:t>
                      </a:r>
                    </a:p>
                  </a:txBody>
                  <a:tcPr/>
                </a:tc>
                <a:tc>
                  <a:txBody>
                    <a:bodyPr/>
                    <a:lstStyle/>
                    <a:p>
                      <a:r>
                        <a:rPr lang="en-US" sz="1800" dirty="0"/>
                        <a:t>Notes</a:t>
                      </a:r>
                    </a:p>
                  </a:txBody>
                  <a:tcPr/>
                </a:tc>
                <a:extLst>
                  <a:ext uri="{0D108BD9-81ED-4DB2-BD59-A6C34878D82A}">
                    <a16:rowId xmlns:a16="http://schemas.microsoft.com/office/drawing/2014/main" val="10000"/>
                  </a:ext>
                </a:extLst>
              </a:tr>
              <a:tr h="370840">
                <a:tc>
                  <a:txBody>
                    <a:bodyPr/>
                    <a:lstStyle/>
                    <a:p>
                      <a:r>
                        <a:rPr lang="en-US" sz="1800" dirty="0"/>
                        <a:t>Modulation type</a:t>
                      </a:r>
                    </a:p>
                  </a:txBody>
                  <a:tcPr/>
                </a:tc>
                <a:tc>
                  <a:txBody>
                    <a:bodyPr/>
                    <a:lstStyle/>
                    <a:p>
                      <a:r>
                        <a:rPr lang="en-US" sz="1800" dirty="0"/>
                        <a:t>DCO-OFDM</a:t>
                      </a:r>
                    </a:p>
                  </a:txBody>
                  <a:tcPr/>
                </a:tc>
                <a:tc>
                  <a:txBody>
                    <a:bodyPr/>
                    <a:lstStyle/>
                    <a:p>
                      <a:r>
                        <a:rPr lang="en-US" sz="1800" dirty="0"/>
                        <a:t>Configurable</a:t>
                      </a:r>
                      <a:r>
                        <a:rPr lang="en-US" sz="1800" baseline="0" dirty="0"/>
                        <a:t> OFDM parameters (cyclic prefix, per-subcarrier PSD, </a:t>
                      </a:r>
                      <a:r>
                        <a:rPr lang="en-US" sz="1800" baseline="0" dirty="0" err="1"/>
                        <a:t>etc</a:t>
                      </a:r>
                      <a:r>
                        <a:rPr lang="en-US" sz="1800" baseline="0" dirty="0"/>
                        <a:t>)</a:t>
                      </a:r>
                      <a:endParaRPr lang="en-US" sz="1800" dirty="0"/>
                    </a:p>
                  </a:txBody>
                  <a:tcPr/>
                </a:tc>
                <a:extLst>
                  <a:ext uri="{0D108BD9-81ED-4DB2-BD59-A6C34878D82A}">
                    <a16:rowId xmlns:a16="http://schemas.microsoft.com/office/drawing/2014/main" val="10001"/>
                  </a:ext>
                </a:extLst>
              </a:tr>
              <a:tr h="370840">
                <a:tc>
                  <a:txBody>
                    <a:bodyPr/>
                    <a:lstStyle/>
                    <a:p>
                      <a:r>
                        <a:rPr lang="en-US" sz="1800" dirty="0"/>
                        <a:t>Max modulation</a:t>
                      </a:r>
                    </a:p>
                  </a:txBody>
                  <a:tcPr/>
                </a:tc>
                <a:tc>
                  <a:txBody>
                    <a:bodyPr/>
                    <a:lstStyle/>
                    <a:p>
                      <a:r>
                        <a:rPr lang="en-US" sz="1800" dirty="0"/>
                        <a:t>Up</a:t>
                      </a:r>
                      <a:r>
                        <a:rPr lang="en-US" sz="1800" baseline="0" dirty="0"/>
                        <a:t> to </a:t>
                      </a:r>
                      <a:r>
                        <a:rPr lang="en-US" sz="1800" dirty="0"/>
                        <a:t>12 bits/subcarrier</a:t>
                      </a:r>
                    </a:p>
                  </a:txBody>
                  <a:tcPr/>
                </a:tc>
                <a:tc>
                  <a:txBody>
                    <a:bodyPr/>
                    <a:lstStyle/>
                    <a:p>
                      <a:r>
                        <a:rPr lang="en-US" sz="1800" dirty="0"/>
                        <a:t>Each sub-carrier is modulated with a different number of bits, depending on SNR (</a:t>
                      </a:r>
                      <a:r>
                        <a:rPr lang="en-US" sz="1800" dirty="0" err="1"/>
                        <a:t>Bitloading</a:t>
                      </a:r>
                      <a:r>
                        <a:rPr lang="en-US" sz="1800" dirty="0" smtClean="0"/>
                        <a:t>), Odd </a:t>
                      </a:r>
                      <a:r>
                        <a:rPr lang="en-US" sz="1800" dirty="0"/>
                        <a:t>constellations are optional</a:t>
                      </a:r>
                    </a:p>
                  </a:txBody>
                  <a:tcPr/>
                </a:tc>
                <a:extLst>
                  <a:ext uri="{0D108BD9-81ED-4DB2-BD59-A6C34878D82A}">
                    <a16:rowId xmlns:a16="http://schemas.microsoft.com/office/drawing/2014/main" val="10002"/>
                  </a:ext>
                </a:extLst>
              </a:tr>
              <a:tr h="370840">
                <a:tc>
                  <a:txBody>
                    <a:bodyPr/>
                    <a:lstStyle/>
                    <a:p>
                      <a:r>
                        <a:rPr lang="en-US" sz="1800" dirty="0"/>
                        <a:t>FEC</a:t>
                      </a:r>
                    </a:p>
                  </a:txBody>
                  <a:tcPr/>
                </a:tc>
                <a:tc>
                  <a:txBody>
                    <a:bodyPr/>
                    <a:lstStyle/>
                    <a:p>
                      <a:r>
                        <a:rPr lang="en-US" sz="1800" dirty="0"/>
                        <a:t>LDPC</a:t>
                      </a:r>
                    </a:p>
                  </a:txBody>
                  <a:tcPr/>
                </a:tc>
                <a:tc>
                  <a:txBody>
                    <a:bodyPr/>
                    <a:lstStyle/>
                    <a:p>
                      <a:r>
                        <a:rPr lang="en-US" sz="1800" dirty="0" smtClean="0"/>
                        <a:t>FEC </a:t>
                      </a:r>
                      <a:r>
                        <a:rPr lang="en-US" sz="1800" dirty="0"/>
                        <a:t>rates (1/2, 2/3, 5/6, 16/18, 20/21) and block sizes dynamically selected</a:t>
                      </a:r>
                    </a:p>
                  </a:txBody>
                  <a:tcPr/>
                </a:tc>
                <a:extLst>
                  <a:ext uri="{0D108BD9-81ED-4DB2-BD59-A6C34878D82A}">
                    <a16:rowId xmlns:a16="http://schemas.microsoft.com/office/drawing/2014/main" val="10003"/>
                  </a:ext>
                </a:extLst>
              </a:tr>
              <a:tr h="370840">
                <a:tc>
                  <a:txBody>
                    <a:bodyPr/>
                    <a:lstStyle/>
                    <a:p>
                      <a:r>
                        <a:rPr lang="en-US" sz="1800" dirty="0"/>
                        <a:t>Spectrum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5-200 MHz </a:t>
                      </a:r>
                      <a:r>
                        <a:rPr lang="en-US" sz="1800" kern="1200" dirty="0" smtClean="0">
                          <a:solidFill>
                            <a:schemeClr val="dk1"/>
                          </a:solidFill>
                          <a:latin typeface="+mn-lt"/>
                          <a:ea typeface="+mn-ea"/>
                          <a:cs typeface="+mn-cs"/>
                        </a:rPr>
                        <a:t>is used for LC</a:t>
                      </a:r>
                      <a:endParaRPr lang="en-US" sz="1800" kern="1200" dirty="0">
                        <a:solidFill>
                          <a:schemeClr val="dk1"/>
                        </a:solidFill>
                        <a:latin typeface="+mn-lt"/>
                        <a:ea typeface="+mn-ea"/>
                        <a:cs typeface="+mn-cs"/>
                      </a:endParaRPr>
                    </a:p>
                  </a:txBody>
                  <a:tcPr/>
                </a:tc>
                <a:tc>
                  <a:txBody>
                    <a:bodyPr/>
                    <a:lstStyle/>
                    <a:p>
                      <a:r>
                        <a:rPr lang="en-US" sz="1800" dirty="0"/>
                        <a:t>Individual sub-carriers can be notched to coexist</a:t>
                      </a:r>
                      <a:r>
                        <a:rPr lang="en-US" sz="1800" baseline="0" dirty="0"/>
                        <a:t> with other </a:t>
                      </a:r>
                      <a:r>
                        <a:rPr lang="en-US" sz="1800" baseline="0" dirty="0" smtClean="0"/>
                        <a:t>services</a:t>
                      </a:r>
                      <a:endParaRPr lang="en-US" sz="1800" dirty="0"/>
                    </a:p>
                  </a:txBody>
                  <a:tcPr/>
                </a:tc>
                <a:extLst>
                  <a:ext uri="{0D108BD9-81ED-4DB2-BD59-A6C34878D82A}">
                    <a16:rowId xmlns:a16="http://schemas.microsoft.com/office/drawing/2014/main" val="10004"/>
                  </a:ext>
                </a:extLst>
              </a:tr>
              <a:tr h="370840">
                <a:tc>
                  <a:txBody>
                    <a:bodyPr/>
                    <a:lstStyle/>
                    <a:p>
                      <a:r>
                        <a:rPr lang="en-US" sz="1800" dirty="0" err="1"/>
                        <a:t>Bandplans</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50, 100, </a:t>
                      </a:r>
                      <a:r>
                        <a:rPr lang="en-US" sz="1800" kern="1200" dirty="0">
                          <a:solidFill>
                            <a:schemeClr val="dk1"/>
                          </a:solidFill>
                          <a:latin typeface="+mn-lt"/>
                          <a:ea typeface="+mn-ea"/>
                          <a:cs typeface="+mn-cs"/>
                        </a:rPr>
                        <a:t>200 </a:t>
                      </a:r>
                      <a:r>
                        <a:rPr lang="en-US" sz="1800" kern="1200" dirty="0" smtClean="0">
                          <a:solidFill>
                            <a:schemeClr val="dk1"/>
                          </a:solidFill>
                          <a:latin typeface="+mn-lt"/>
                          <a:ea typeface="+mn-ea"/>
                          <a:cs typeface="+mn-cs"/>
                        </a:rPr>
                        <a:t>MHz, …</a:t>
                      </a:r>
                      <a:endParaRPr lang="en-US" sz="1800" kern="1200" dirty="0">
                        <a:solidFill>
                          <a:schemeClr val="dk1"/>
                        </a:solidFill>
                        <a:latin typeface="+mn-lt"/>
                        <a:ea typeface="+mn-ea"/>
                        <a:cs typeface="+mn-cs"/>
                      </a:endParaRPr>
                    </a:p>
                  </a:txBody>
                  <a:tcPr/>
                </a:tc>
                <a:tc>
                  <a:txBody>
                    <a:bodyPr/>
                    <a:lstStyle/>
                    <a:p>
                      <a:r>
                        <a:rPr lang="en-US" sz="1800" dirty="0"/>
                        <a:t>256,512 and 1024 subcarriers </a:t>
                      </a:r>
                      <a:r>
                        <a:rPr lang="en-US" sz="1800" dirty="0" smtClean="0"/>
                        <a:t>respectively, fully </a:t>
                      </a:r>
                      <a:r>
                        <a:rPr lang="en-US" sz="1800" dirty="0"/>
                        <a:t>interoperable</a:t>
                      </a:r>
                    </a:p>
                  </a:txBody>
                  <a:tcPr/>
                </a:tc>
                <a:extLst>
                  <a:ext uri="{0D108BD9-81ED-4DB2-BD59-A6C34878D82A}">
                    <a16:rowId xmlns:a16="http://schemas.microsoft.com/office/drawing/2014/main" val="2149396536"/>
                  </a:ext>
                </a:extLst>
              </a:tr>
              <a:tr h="370840">
                <a:tc>
                  <a:txBody>
                    <a:bodyPr/>
                    <a:lstStyle/>
                    <a:p>
                      <a:r>
                        <a:rPr lang="en-US" sz="1800" dirty="0"/>
                        <a:t>Subcarrier spacing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195 kHz </a:t>
                      </a:r>
                      <a:r>
                        <a:rPr lang="en-US" sz="1800" kern="1200" dirty="0" smtClean="0">
                          <a:solidFill>
                            <a:schemeClr val="dk1"/>
                          </a:solidFill>
                          <a:latin typeface="+mn-lt"/>
                          <a:ea typeface="+mn-ea"/>
                          <a:cs typeface="+mn-cs"/>
                        </a:rPr>
                        <a:t>(LC</a:t>
                      </a:r>
                      <a:r>
                        <a:rPr lang="en-US" sz="1800" kern="1200" dirty="0">
                          <a:solidFill>
                            <a:schemeClr val="dk1"/>
                          </a:solidFill>
                          <a:latin typeface="+mn-lt"/>
                          <a:ea typeface="+mn-ea"/>
                          <a:cs typeface="+mn-cs"/>
                        </a:rPr>
                        <a:t>)</a:t>
                      </a:r>
                    </a:p>
                  </a:txBody>
                  <a:tcPr/>
                </a:tc>
                <a:tc>
                  <a:txBody>
                    <a:bodyPr/>
                    <a:lstStyle/>
                    <a:p>
                      <a:r>
                        <a:rPr lang="en-US" sz="1800" dirty="0"/>
                        <a:t>Sub-carrier spacing</a:t>
                      </a:r>
                      <a:r>
                        <a:rPr lang="en-US" sz="1800" baseline="0" dirty="0"/>
                        <a:t> optimized for the expected delay spread in </a:t>
                      </a:r>
                      <a:r>
                        <a:rPr lang="en-US" sz="1800" baseline="0" dirty="0" smtClean="0"/>
                        <a:t>LC medium</a:t>
                      </a:r>
                      <a:endParaRPr lang="en-US" sz="1800" dirty="0"/>
                    </a:p>
                  </a:txBody>
                  <a:tcPr/>
                </a:tc>
                <a:extLst>
                  <a:ext uri="{0D108BD9-81ED-4DB2-BD59-A6C34878D82A}">
                    <a16:rowId xmlns:a16="http://schemas.microsoft.com/office/drawing/2014/main" val="10005"/>
                  </a:ext>
                </a:extLst>
              </a:tr>
              <a:tr h="370840">
                <a:tc>
                  <a:txBody>
                    <a:bodyPr/>
                    <a:lstStyle/>
                    <a:p>
                      <a:r>
                        <a:rPr lang="en-US" sz="1800" dirty="0"/>
                        <a:t>Notches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Yes</a:t>
                      </a:r>
                    </a:p>
                  </a:txBody>
                  <a:tcPr/>
                </a:tc>
                <a:tc>
                  <a:txBody>
                    <a:bodyPr/>
                    <a:lstStyle/>
                    <a:p>
                      <a:r>
                        <a:rPr lang="en-US" sz="1800" dirty="0"/>
                        <a:t>Partial spectrum can be notched</a:t>
                      </a:r>
                    </a:p>
                  </a:txBody>
                  <a:tcPr/>
                </a:tc>
                <a:extLst>
                  <a:ext uri="{0D108BD9-81ED-4DB2-BD59-A6C34878D82A}">
                    <a16:rowId xmlns:a16="http://schemas.microsoft.com/office/drawing/2014/main" val="1350460849"/>
                  </a:ext>
                </a:extLst>
              </a:tr>
              <a:tr h="370840">
                <a:tc>
                  <a:txBody>
                    <a:bodyPr/>
                    <a:lstStyle/>
                    <a:p>
                      <a:r>
                        <a:rPr lang="en-US" sz="1800" dirty="0"/>
                        <a:t>Min SNR for frame detection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-3 dB</a:t>
                      </a:r>
                    </a:p>
                  </a:txBody>
                  <a:tcPr/>
                </a:tc>
                <a:tc>
                  <a:txBody>
                    <a:bodyPr/>
                    <a:lstStyle/>
                    <a:p>
                      <a:endParaRPr lang="en-US" sz="1800" dirty="0"/>
                    </a:p>
                  </a:txBody>
                  <a:tcPr/>
                </a:tc>
                <a:extLst>
                  <a:ext uri="{0D108BD9-81ED-4DB2-BD59-A6C34878D82A}">
                    <a16:rowId xmlns:a16="http://schemas.microsoft.com/office/drawing/2014/main" val="3165281653"/>
                  </a:ext>
                </a:extLst>
              </a:tr>
              <a:tr h="370840">
                <a:tc>
                  <a:txBody>
                    <a:bodyPr/>
                    <a:lstStyle/>
                    <a:p>
                      <a:r>
                        <a:rPr lang="en-US" sz="1800" dirty="0"/>
                        <a:t>Bidirectional traffic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Yes</a:t>
                      </a:r>
                    </a:p>
                  </a:txBody>
                  <a:tcPr/>
                </a:tc>
                <a:tc>
                  <a:txBody>
                    <a:bodyPr/>
                    <a:lstStyle/>
                    <a:p>
                      <a:r>
                        <a:rPr lang="en-US" sz="1800" dirty="0"/>
                        <a:t>Specific PHY frame for bidirectional traffic</a:t>
                      </a:r>
                    </a:p>
                  </a:txBody>
                  <a:tcPr/>
                </a:tc>
                <a:extLst>
                  <a:ext uri="{0D108BD9-81ED-4DB2-BD59-A6C34878D82A}">
                    <a16:rowId xmlns:a16="http://schemas.microsoft.com/office/drawing/2014/main" val="3609135845"/>
                  </a:ext>
                </a:extLst>
              </a:tr>
            </a:tbl>
          </a:graphicData>
        </a:graphic>
      </p:graphicFrame>
    </p:spTree>
    <p:extLst>
      <p:ext uri="{BB962C8B-B14F-4D97-AF65-F5344CB8AC3E}">
        <p14:creationId xmlns:p14="http://schemas.microsoft.com/office/powerpoint/2010/main" val="1155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37">
            <a:extLst>
              <a:ext uri="{FF2B5EF4-FFF2-40B4-BE49-F238E27FC236}">
                <a16:creationId xmlns:a16="http://schemas.microsoft.com/office/drawing/2014/main" id="{EAEB59FA-CD0F-4C0A-BAEC-E00F26A4C440}"/>
              </a:ext>
            </a:extLst>
          </p:cNvPr>
          <p:cNvSpPr>
            <a:spLocks noGrp="1" noChangeArrowheads="1"/>
          </p:cNvSpPr>
          <p:nvPr>
            <p:ph type="dt" sz="half" idx="10"/>
          </p:nvPr>
        </p:nvSpPr>
        <p:spPr>
          <a:ln/>
        </p:spPr>
        <p:txBody>
          <a:bodyPr/>
          <a:lstStyle/>
          <a:p>
            <a:fld id="{1D983051-D346-40B4-8277-A2FE879DD250}" type="datetime1">
              <a:rPr lang="en-US" altLang="en-US"/>
              <a:pPr/>
              <a:t>7/1/2019</a:t>
            </a:fld>
            <a:endParaRPr lang="en-US" altLang="en-US"/>
          </a:p>
        </p:txBody>
      </p:sp>
      <p:sp>
        <p:nvSpPr>
          <p:cNvPr id="11" name="Rectangle 138">
            <a:extLst>
              <a:ext uri="{FF2B5EF4-FFF2-40B4-BE49-F238E27FC236}">
                <a16:creationId xmlns:a16="http://schemas.microsoft.com/office/drawing/2014/main" id="{76D5B167-D4D7-49BD-8F86-3207CE8A9931}"/>
              </a:ext>
            </a:extLst>
          </p:cNvPr>
          <p:cNvSpPr>
            <a:spLocks noGrp="1" noChangeArrowheads="1"/>
          </p:cNvSpPr>
          <p:nvPr>
            <p:ph type="ftr" sz="quarter" idx="11"/>
          </p:nvPr>
        </p:nvSpPr>
        <p:spPr>
          <a:ln/>
        </p:spPr>
        <p:txBody>
          <a:bodyPr/>
          <a:lstStyle/>
          <a:p>
            <a:r>
              <a:rPr lang="en-US" altLang="en-US"/>
              <a:t>© 2010 Marvell Confidential </a:t>
            </a:r>
          </a:p>
        </p:txBody>
      </p:sp>
      <p:sp>
        <p:nvSpPr>
          <p:cNvPr id="12" name="Rectangle 139">
            <a:extLst>
              <a:ext uri="{FF2B5EF4-FFF2-40B4-BE49-F238E27FC236}">
                <a16:creationId xmlns:a16="http://schemas.microsoft.com/office/drawing/2014/main" id="{EACF942B-9634-4F61-9BBA-92D4AE0C494E}"/>
              </a:ext>
            </a:extLst>
          </p:cNvPr>
          <p:cNvSpPr>
            <a:spLocks noGrp="1" noChangeArrowheads="1"/>
          </p:cNvSpPr>
          <p:nvPr>
            <p:ph type="sldNum" sz="quarter" idx="12"/>
          </p:nvPr>
        </p:nvSpPr>
        <p:spPr>
          <a:ln/>
        </p:spPr>
        <p:txBody>
          <a:bodyPr/>
          <a:lstStyle/>
          <a:p>
            <a:fld id="{BBD958A9-BD7F-444F-A2E4-D609A2167A7C}" type="slidenum">
              <a:rPr lang="en-US" altLang="en-US"/>
              <a:pPr/>
              <a:t>14</a:t>
            </a:fld>
            <a:endParaRPr lang="en-US" altLang="en-US"/>
          </a:p>
        </p:txBody>
      </p:sp>
      <p:sp>
        <p:nvSpPr>
          <p:cNvPr id="768002" name="Rectangle 2">
            <a:extLst>
              <a:ext uri="{FF2B5EF4-FFF2-40B4-BE49-F238E27FC236}">
                <a16:creationId xmlns:a16="http://schemas.microsoft.com/office/drawing/2014/main" id="{67180782-5952-4F58-8A27-4B4A60AB1B4D}"/>
              </a:ext>
            </a:extLst>
          </p:cNvPr>
          <p:cNvSpPr>
            <a:spLocks noGrp="1" noChangeArrowheads="1"/>
          </p:cNvSpPr>
          <p:nvPr>
            <p:ph type="title"/>
          </p:nvPr>
        </p:nvSpPr>
        <p:spPr/>
        <p:txBody>
          <a:bodyPr/>
          <a:lstStyle/>
          <a:p>
            <a:r>
              <a:rPr lang="en-US" altLang="en-US" sz="3600" dirty="0"/>
              <a:t>Functional model</a:t>
            </a:r>
          </a:p>
        </p:txBody>
      </p:sp>
      <p:sp>
        <p:nvSpPr>
          <p:cNvPr id="768003" name="Rectangle 3">
            <a:extLst>
              <a:ext uri="{FF2B5EF4-FFF2-40B4-BE49-F238E27FC236}">
                <a16:creationId xmlns:a16="http://schemas.microsoft.com/office/drawing/2014/main" id="{27DC7B26-66F2-410F-9041-1D577469678A}"/>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808284"/>
                </a:solidFill>
                <a:miter lim="800000"/>
                <a:headEnd type="none" w="lg" len="med"/>
                <a:tailEnd type="none" w="lg"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768006" name="Rectangle 6">
            <a:extLst>
              <a:ext uri="{FF2B5EF4-FFF2-40B4-BE49-F238E27FC236}">
                <a16:creationId xmlns:a16="http://schemas.microsoft.com/office/drawing/2014/main" id="{93F27D3A-9D77-49D5-BCD6-0B0EDDC1D029}"/>
              </a:ext>
            </a:extLst>
          </p:cNvPr>
          <p:cNvSpPr>
            <a:spLocks noChangeArrowheads="1"/>
          </p:cNvSpPr>
          <p:nvPr/>
        </p:nvSpPr>
        <p:spPr bwMode="auto">
          <a:xfrm>
            <a:off x="1524001" y="7708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808284"/>
                </a:solidFill>
                <a:miter lim="800000"/>
                <a:headEnd type="none" w="lg" len="med"/>
                <a:tailEnd type="none" w="lg"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4" name="Rectangle 3"/>
          <p:cNvSpPr txBox="1">
            <a:spLocks noChangeArrowheads="1"/>
          </p:cNvSpPr>
          <p:nvPr/>
        </p:nvSpPr>
        <p:spPr bwMode="auto">
          <a:xfrm>
            <a:off x="7698280" y="2097360"/>
            <a:ext cx="4183161" cy="406794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nSpc>
                <a:spcPct val="90000"/>
              </a:lnSpc>
              <a:buFont typeface="Arial" panose="020B0604020202020204" pitchFamily="34" charset="0"/>
              <a:buChar char="•"/>
            </a:pPr>
            <a:r>
              <a:rPr lang="en-US" kern="0" dirty="0" smtClean="0">
                <a:solidFill>
                  <a:schemeClr val="tx1"/>
                </a:solidFill>
              </a:rPr>
              <a:t>Reuse the lower parts from G.9991 PHY 1</a:t>
            </a:r>
          </a:p>
          <a:p>
            <a:pPr lvl="1">
              <a:lnSpc>
                <a:spcPct val="90000"/>
              </a:lnSpc>
              <a:buFont typeface="Arial" panose="020B0604020202020204" pitchFamily="34" charset="0"/>
              <a:buChar char="•"/>
            </a:pPr>
            <a:r>
              <a:rPr lang="en-US" kern="0" dirty="0" smtClean="0">
                <a:solidFill>
                  <a:schemeClr val="tx1"/>
                </a:solidFill>
              </a:rPr>
              <a:t>G.9991 is a specific profile for LC based on G.9960</a:t>
            </a:r>
          </a:p>
          <a:p>
            <a:pPr lvl="1">
              <a:lnSpc>
                <a:spcPct val="90000"/>
              </a:lnSpc>
              <a:buFont typeface="Arial" panose="020B0604020202020204" pitchFamily="34" charset="0"/>
              <a:buChar char="•"/>
            </a:pPr>
            <a:r>
              <a:rPr lang="en-US" kern="0" dirty="0">
                <a:solidFill>
                  <a:schemeClr val="tx1"/>
                </a:solidFill>
              </a:rPr>
              <a:t>Reuse </a:t>
            </a:r>
            <a:r>
              <a:rPr lang="en-US" kern="0" dirty="0" smtClean="0">
                <a:solidFill>
                  <a:schemeClr val="tx1"/>
                </a:solidFill>
              </a:rPr>
              <a:t>only PMA </a:t>
            </a:r>
            <a:r>
              <a:rPr lang="en-US" kern="0" dirty="0">
                <a:solidFill>
                  <a:schemeClr val="tx1"/>
                </a:solidFill>
              </a:rPr>
              <a:t>and </a:t>
            </a:r>
            <a:r>
              <a:rPr lang="en-US" kern="0" dirty="0" smtClean="0">
                <a:solidFill>
                  <a:schemeClr val="tx1"/>
                </a:solidFill>
              </a:rPr>
              <a:t>PMD</a:t>
            </a:r>
            <a:endParaRPr lang="en-US" kern="0" dirty="0">
              <a:solidFill>
                <a:schemeClr val="tx1"/>
              </a:solidFill>
            </a:endParaRPr>
          </a:p>
          <a:p>
            <a:pPr>
              <a:lnSpc>
                <a:spcPct val="90000"/>
              </a:lnSpc>
              <a:buFont typeface="Arial" panose="020B0604020202020204" pitchFamily="34" charset="0"/>
              <a:buChar char="•"/>
            </a:pPr>
            <a:endParaRPr lang="en-US" sz="2800" kern="0" dirty="0" smtClean="0">
              <a:solidFill>
                <a:schemeClr val="tx1"/>
              </a:solidFill>
            </a:endParaRPr>
          </a:p>
          <a:p>
            <a:pPr>
              <a:lnSpc>
                <a:spcPct val="90000"/>
              </a:lnSpc>
              <a:buFont typeface="Arial" panose="020B0604020202020204" pitchFamily="34" charset="0"/>
              <a:buChar char="•"/>
            </a:pPr>
            <a:r>
              <a:rPr lang="en-US" kern="0" dirty="0" smtClean="0">
                <a:solidFill>
                  <a:schemeClr val="tx1"/>
                </a:solidFill>
              </a:rPr>
              <a:t>Integrate into 802.11 MAC</a:t>
            </a:r>
          </a:p>
          <a:p>
            <a:pPr lvl="1">
              <a:lnSpc>
                <a:spcPct val="90000"/>
              </a:lnSpc>
              <a:buFont typeface="Arial" panose="020B0604020202020204" pitchFamily="34" charset="0"/>
              <a:buChar char="•"/>
            </a:pPr>
            <a:r>
              <a:rPr lang="en-US" kern="0" dirty="0" smtClean="0">
                <a:solidFill>
                  <a:schemeClr val="tx1"/>
                </a:solidFill>
              </a:rPr>
              <a:t>Proposed interface lies at the     </a:t>
            </a:r>
            <a:r>
              <a:rPr lang="en-US" kern="0" dirty="0" smtClean="0">
                <a:solidFill>
                  <a:schemeClr val="tx1"/>
                </a:solidFill>
                <a:latin typeface="Symbol" panose="05050102010706020507" pitchFamily="18" charset="2"/>
              </a:rPr>
              <a:t>a</a:t>
            </a:r>
            <a:r>
              <a:rPr lang="en-US" kern="0" dirty="0" smtClean="0">
                <a:solidFill>
                  <a:schemeClr val="tx1"/>
                </a:solidFill>
              </a:rPr>
              <a:t>-reference point</a:t>
            </a:r>
            <a:endParaRPr lang="en-US" kern="0" dirty="0">
              <a:solidFill>
                <a:schemeClr val="tx2"/>
              </a:solidFill>
            </a:endParaRPr>
          </a:p>
        </p:txBody>
      </p:sp>
      <p:grpSp>
        <p:nvGrpSpPr>
          <p:cNvPr id="21" name="Gruppieren 20"/>
          <p:cNvGrpSpPr/>
          <p:nvPr/>
        </p:nvGrpSpPr>
        <p:grpSpPr>
          <a:xfrm>
            <a:off x="1125960" y="1700808"/>
            <a:ext cx="6688559" cy="4885407"/>
            <a:chOff x="1125960" y="1534362"/>
            <a:chExt cx="6688559" cy="4885407"/>
          </a:xfrm>
        </p:grpSpPr>
        <p:graphicFrame>
          <p:nvGraphicFramePr>
            <p:cNvPr id="768005" name="Object 5">
              <a:extLst>
                <a:ext uri="{FF2B5EF4-FFF2-40B4-BE49-F238E27FC236}">
                  <a16:creationId xmlns:a16="http://schemas.microsoft.com/office/drawing/2014/main" id="{4ED2A23B-22C6-44A9-99F1-0837689D3F90}"/>
                </a:ext>
              </a:extLst>
            </p:cNvPr>
            <p:cNvGraphicFramePr>
              <a:graphicFrameLocks noChangeAspect="1"/>
            </p:cNvGraphicFramePr>
            <p:nvPr>
              <p:extLst>
                <p:ext uri="{D42A27DB-BD31-4B8C-83A1-F6EECF244321}">
                  <p14:modId xmlns:p14="http://schemas.microsoft.com/office/powerpoint/2010/main" val="1131743682"/>
                </p:ext>
              </p:extLst>
            </p:nvPr>
          </p:nvGraphicFramePr>
          <p:xfrm>
            <a:off x="1125960" y="1565194"/>
            <a:ext cx="6477000" cy="4854575"/>
          </p:xfrm>
          <a:graphic>
            <a:graphicData uri="http://schemas.openxmlformats.org/presentationml/2006/ole">
              <mc:AlternateContent xmlns:mc="http://schemas.openxmlformats.org/markup-compatibility/2006">
                <mc:Choice xmlns:v="urn:schemas-microsoft-com:vml" Requires="v">
                  <p:oleObj spid="_x0000_s7365" name="Visio" r:id="rId4" imgW="7247667" imgH="5433168" progId="Visio.Drawing.11">
                    <p:embed/>
                  </p:oleObj>
                </mc:Choice>
                <mc:Fallback>
                  <p:oleObj name="Visio" r:id="rId4" imgW="7247667" imgH="5433168" progId="Visio.Drawing.11">
                    <p:embed/>
                    <p:pic>
                      <p:nvPicPr>
                        <p:cNvPr id="768005" name="Object 5">
                          <a:extLst>
                            <a:ext uri="{FF2B5EF4-FFF2-40B4-BE49-F238E27FC236}">
                              <a16:creationId xmlns:a16="http://schemas.microsoft.com/office/drawing/2014/main" id="{4ED2A23B-22C6-44A9-99F1-0837689D3F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960" y="1565194"/>
                          <a:ext cx="6477000" cy="485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010" name="Oval 10">
              <a:extLst>
                <a:ext uri="{FF2B5EF4-FFF2-40B4-BE49-F238E27FC236}">
                  <a16:creationId xmlns:a16="http://schemas.microsoft.com/office/drawing/2014/main" id="{3E5D3E57-CA25-4959-B0B9-70B3BD78E004}"/>
                </a:ext>
              </a:extLst>
            </p:cNvPr>
            <p:cNvSpPr>
              <a:spLocks noChangeArrowheads="1"/>
            </p:cNvSpPr>
            <p:nvPr/>
          </p:nvSpPr>
          <p:spPr bwMode="auto">
            <a:xfrm>
              <a:off x="3742184" y="3268216"/>
              <a:ext cx="2209800" cy="1600200"/>
            </a:xfrm>
            <a:prstGeom prst="ellipse">
              <a:avLst/>
            </a:prstGeom>
            <a:noFill/>
            <a:ln w="28575" algn="ctr">
              <a:solidFill>
                <a:srgbClr val="FFC000"/>
              </a:solidFill>
              <a:round/>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011" name="Text Box 11">
              <a:extLst>
                <a:ext uri="{FF2B5EF4-FFF2-40B4-BE49-F238E27FC236}">
                  <a16:creationId xmlns:a16="http://schemas.microsoft.com/office/drawing/2014/main" id="{AFD114CF-B7BD-46C9-814C-3DF3EA5D9632}"/>
                </a:ext>
              </a:extLst>
            </p:cNvPr>
            <p:cNvSpPr txBox="1">
              <a:spLocks noChangeArrowheads="1"/>
            </p:cNvSpPr>
            <p:nvPr/>
          </p:nvSpPr>
          <p:spPr bwMode="auto">
            <a:xfrm>
              <a:off x="5969549" y="3336078"/>
              <a:ext cx="1185936" cy="461665"/>
            </a:xfrm>
            <a:prstGeom prst="rect">
              <a:avLst/>
            </a:prstGeom>
            <a:noFill/>
            <a:ln w="9525" algn="ctr">
              <a:noFill/>
              <a:miter lim="800000"/>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en-US" b="1" dirty="0">
                  <a:solidFill>
                    <a:srgbClr val="FFC000"/>
                  </a:solidFill>
                </a:rPr>
                <a:t>G.9960</a:t>
              </a:r>
            </a:p>
          </p:txBody>
        </p:sp>
        <p:sp>
          <p:nvSpPr>
            <p:cNvPr id="768012" name="Oval 12">
              <a:extLst>
                <a:ext uri="{FF2B5EF4-FFF2-40B4-BE49-F238E27FC236}">
                  <a16:creationId xmlns:a16="http://schemas.microsoft.com/office/drawing/2014/main" id="{8324F83E-D9E1-4C54-9C59-F79966DE5E70}"/>
                </a:ext>
              </a:extLst>
            </p:cNvPr>
            <p:cNvSpPr>
              <a:spLocks noChangeArrowheads="1"/>
            </p:cNvSpPr>
            <p:nvPr/>
          </p:nvSpPr>
          <p:spPr bwMode="auto">
            <a:xfrm>
              <a:off x="3719736" y="1751014"/>
              <a:ext cx="2209800" cy="1517201"/>
            </a:xfrm>
            <a:prstGeom prst="ellipse">
              <a:avLst/>
            </a:prstGeom>
            <a:noFill/>
            <a:ln w="28575" algn="ctr">
              <a:solidFill>
                <a:schemeClr val="accent1"/>
              </a:solidFill>
              <a:round/>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013" name="Text Box 13">
              <a:extLst>
                <a:ext uri="{FF2B5EF4-FFF2-40B4-BE49-F238E27FC236}">
                  <a16:creationId xmlns:a16="http://schemas.microsoft.com/office/drawing/2014/main" id="{E0999CD3-2879-474D-B9A4-8BE1FBF29F42}"/>
                </a:ext>
              </a:extLst>
            </p:cNvPr>
            <p:cNvSpPr txBox="1">
              <a:spLocks noChangeArrowheads="1"/>
            </p:cNvSpPr>
            <p:nvPr/>
          </p:nvSpPr>
          <p:spPr bwMode="auto">
            <a:xfrm>
              <a:off x="2961968" y="1534362"/>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808284"/>
                  </a:solidFill>
                  <a:miter lim="800000"/>
                  <a:headEnd type="none" w="lg" len="med"/>
                  <a:tailEnd type="none" w="lg"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b="1" dirty="0">
                  <a:solidFill>
                    <a:schemeClr val="accent1"/>
                  </a:solidFill>
                </a:rPr>
                <a:t>G.9961</a:t>
              </a:r>
            </a:p>
          </p:txBody>
        </p:sp>
        <p:cxnSp>
          <p:nvCxnSpPr>
            <p:cNvPr id="5" name="Gerader Verbinder 4"/>
            <p:cNvCxnSpPr/>
            <p:nvPr/>
          </p:nvCxnSpPr>
          <p:spPr bwMode="auto">
            <a:xfrm>
              <a:off x="5489649" y="3864349"/>
              <a:ext cx="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 name="Gerader Verbinder 6"/>
            <p:cNvCxnSpPr/>
            <p:nvPr/>
          </p:nvCxnSpPr>
          <p:spPr bwMode="auto">
            <a:xfrm>
              <a:off x="5389532" y="3889946"/>
              <a:ext cx="2424987" cy="345919"/>
            </a:xfrm>
            <a:prstGeom prst="line">
              <a:avLst/>
            </a:prstGeom>
            <a:solidFill>
              <a:srgbClr val="00B8FF"/>
            </a:solidFill>
            <a:ln w="19050" cap="flat" cmpd="sng" algn="ctr">
              <a:solidFill>
                <a:srgbClr val="FF0000"/>
              </a:solidFill>
              <a:prstDash val="dash"/>
              <a:round/>
              <a:headEnd type="none" w="med" len="med"/>
              <a:tailEnd type="none" w="med" len="med"/>
            </a:ln>
            <a:effectLst/>
          </p:spPr>
        </p:cxnSp>
        <p:cxnSp>
          <p:nvCxnSpPr>
            <p:cNvPr id="22" name="Gerader Verbinder 21"/>
            <p:cNvCxnSpPr/>
            <p:nvPr/>
          </p:nvCxnSpPr>
          <p:spPr bwMode="auto">
            <a:xfrm flipV="1">
              <a:off x="5389532" y="4291510"/>
              <a:ext cx="2424987" cy="406760"/>
            </a:xfrm>
            <a:prstGeom prst="line">
              <a:avLst/>
            </a:prstGeom>
            <a:solidFill>
              <a:srgbClr val="00B8FF"/>
            </a:solidFill>
            <a:ln w="19050" cap="flat" cmpd="sng" algn="ctr">
              <a:solidFill>
                <a:srgbClr val="FF0000"/>
              </a:solidFill>
              <a:prstDash val="dash"/>
              <a:round/>
              <a:headEnd type="none" w="med" len="med"/>
              <a:tailEnd type="none" w="med" len="med"/>
            </a:ln>
            <a:effectLst/>
          </p:spPr>
        </p:cxnSp>
        <p:sp>
          <p:nvSpPr>
            <p:cNvPr id="20" name="Rechteck 19"/>
            <p:cNvSpPr/>
            <p:nvPr/>
          </p:nvSpPr>
          <p:spPr bwMode="auto">
            <a:xfrm>
              <a:off x="4210180" y="3861048"/>
              <a:ext cx="1237748" cy="80832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smtClean="0">
                <a:ln>
                  <a:noFill/>
                </a:ln>
                <a:solidFill>
                  <a:schemeClr val="bg1"/>
                </a:solidFill>
                <a:effectLst/>
                <a:latin typeface="Times New Roman" pitchFamily="16" charset="0"/>
                <a:ea typeface="MS Gothic" charset="-128"/>
              </a:endParaRPr>
            </a:p>
          </p:txBody>
        </p:sp>
      </p:grpSp>
      <p:sp>
        <p:nvSpPr>
          <p:cNvPr id="31" name="Date Placeholder 4">
            <a:extLst>
              <a:ext uri="{FF2B5EF4-FFF2-40B4-BE49-F238E27FC236}">
                <a16:creationId xmlns:a16="http://schemas.microsoft.com/office/drawing/2014/main" id="{B4E3A1A2-7D18-4614-9CA2-E3E3D5850406}"/>
              </a:ext>
            </a:extLst>
          </p:cNvPr>
          <p:cNvSpPr>
            <a:spLocks noGrp="1"/>
          </p:cNvSpPr>
          <p:nvPr>
            <p:ph type="dt" idx="15"/>
          </p:nvPr>
        </p:nvSpPr>
        <p:spPr>
          <a:xfrm>
            <a:off x="929217" y="333375"/>
            <a:ext cx="2499764" cy="273050"/>
          </a:xfrm>
        </p:spPr>
        <p:txBody>
          <a:bodyPr/>
          <a:lstStyle/>
          <a:p>
            <a:r>
              <a:rPr lang="de-DE" dirty="0" err="1" smtClean="0"/>
              <a:t>July</a:t>
            </a:r>
            <a:r>
              <a:rPr lang="de-DE" dirty="0" smtClean="0"/>
              <a:t> </a:t>
            </a:r>
            <a:r>
              <a:rPr lang="de-DE" dirty="0"/>
              <a:t>2019</a:t>
            </a:r>
            <a:endParaRPr lang="en-GB" dirty="0"/>
          </a:p>
        </p:txBody>
      </p:sp>
    </p:spTree>
    <p:extLst>
      <p:ext uri="{BB962C8B-B14F-4D97-AF65-F5344CB8AC3E}">
        <p14:creationId xmlns:p14="http://schemas.microsoft.com/office/powerpoint/2010/main" val="4260937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5D00AF-646B-48F8-B715-1151080192E7}"/>
              </a:ext>
            </a:extLst>
          </p:cNvPr>
          <p:cNvPicPr>
            <a:picLocks noChangeAspect="1"/>
          </p:cNvPicPr>
          <p:nvPr/>
        </p:nvPicPr>
        <p:blipFill rotWithShape="1">
          <a:blip r:embed="rId2"/>
          <a:srcRect t="23689" b="-23689"/>
          <a:stretch/>
        </p:blipFill>
        <p:spPr>
          <a:xfrm>
            <a:off x="1775520" y="1196752"/>
            <a:ext cx="8928992" cy="6838747"/>
          </a:xfrm>
          <a:prstGeom prst="rect">
            <a:avLst/>
          </a:prstGeom>
        </p:spPr>
      </p:pic>
      <p:sp>
        <p:nvSpPr>
          <p:cNvPr id="2" name="Title 1">
            <a:extLst>
              <a:ext uri="{FF2B5EF4-FFF2-40B4-BE49-F238E27FC236}">
                <a16:creationId xmlns:a16="http://schemas.microsoft.com/office/drawing/2014/main" id="{5078F32A-4BA4-4DA6-8471-3E5682320FB3}"/>
              </a:ext>
            </a:extLst>
          </p:cNvPr>
          <p:cNvSpPr>
            <a:spLocks noGrp="1"/>
          </p:cNvSpPr>
          <p:nvPr>
            <p:ph type="title"/>
          </p:nvPr>
        </p:nvSpPr>
        <p:spPr>
          <a:xfrm>
            <a:off x="2711624" y="685801"/>
            <a:ext cx="6624736" cy="582959"/>
          </a:xfrm>
          <a:solidFill>
            <a:schemeClr val="bg1"/>
          </a:solidFill>
        </p:spPr>
        <p:txBody>
          <a:bodyPr/>
          <a:lstStyle/>
          <a:p>
            <a:r>
              <a:rPr lang="en-US" sz="3600" dirty="0" smtClean="0"/>
              <a:t>G.9960 </a:t>
            </a:r>
            <a:r>
              <a:rPr lang="en-US" sz="3600" dirty="0"/>
              <a:t>PHY description</a:t>
            </a:r>
          </a:p>
        </p:txBody>
      </p:sp>
      <p:sp>
        <p:nvSpPr>
          <p:cNvPr id="4" name="Slide Number Placeholder 3">
            <a:extLst>
              <a:ext uri="{FF2B5EF4-FFF2-40B4-BE49-F238E27FC236}">
                <a16:creationId xmlns:a16="http://schemas.microsoft.com/office/drawing/2014/main" id="{F41D64F3-9C0A-4551-96C4-40D1526F61F4}"/>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Date Placeholder 4">
            <a:extLst>
              <a:ext uri="{FF2B5EF4-FFF2-40B4-BE49-F238E27FC236}">
                <a16:creationId xmlns:a16="http://schemas.microsoft.com/office/drawing/2014/main" id="{B4E3A1A2-7D18-4614-9CA2-E3E3D5850406}"/>
              </a:ext>
            </a:extLst>
          </p:cNvPr>
          <p:cNvSpPr>
            <a:spLocks noGrp="1"/>
          </p:cNvSpPr>
          <p:nvPr>
            <p:ph type="dt" idx="15"/>
          </p:nvPr>
        </p:nvSpPr>
        <p:spPr/>
        <p:txBody>
          <a:bodyPr/>
          <a:lstStyle/>
          <a:p>
            <a:r>
              <a:rPr lang="de-DE" dirty="0" err="1" smtClean="0"/>
              <a:t>July</a:t>
            </a:r>
            <a:r>
              <a:rPr lang="de-DE" dirty="0" smtClean="0"/>
              <a:t> </a:t>
            </a:r>
            <a:r>
              <a:rPr lang="de-DE" dirty="0"/>
              <a:t>2019</a:t>
            </a:r>
            <a:endParaRPr lang="en-GB" dirty="0"/>
          </a:p>
        </p:txBody>
      </p:sp>
    </p:spTree>
    <p:extLst>
      <p:ext uri="{BB962C8B-B14F-4D97-AF65-F5344CB8AC3E}">
        <p14:creationId xmlns:p14="http://schemas.microsoft.com/office/powerpoint/2010/main" val="1365046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2"/>
          <p:cNvSpPr>
            <a:spLocks noGrp="1"/>
          </p:cNvSpPr>
          <p:nvPr>
            <p:ph type="ftr" sz="quarter" idx="11"/>
          </p:nvPr>
        </p:nvSpPr>
        <p:spPr>
          <a:noFill/>
        </p:spPr>
        <p:txBody>
          <a:bodyPr/>
          <a:lstStyle/>
          <a:p>
            <a:r>
              <a:rPr lang="en-US" dirty="0"/>
              <a:t>© 2012 Marvell Confidential </a:t>
            </a:r>
          </a:p>
        </p:txBody>
      </p:sp>
      <p:sp>
        <p:nvSpPr>
          <p:cNvPr id="50180" name="Slide Number Placeholder 3"/>
          <p:cNvSpPr>
            <a:spLocks noGrp="1"/>
          </p:cNvSpPr>
          <p:nvPr>
            <p:ph type="sldNum" sz="quarter" idx="12"/>
          </p:nvPr>
        </p:nvSpPr>
        <p:spPr>
          <a:noFill/>
        </p:spPr>
        <p:txBody>
          <a:bodyPr/>
          <a:lstStyle/>
          <a:p>
            <a:fld id="{9905D798-9AF5-4F17-BCE6-A43FC2BE5174}" type="slidenum">
              <a:rPr lang="en-US" smtClean="0"/>
              <a:pPr/>
              <a:t>16</a:t>
            </a:fld>
            <a:endParaRPr lang="en-US"/>
          </a:p>
        </p:txBody>
      </p:sp>
      <p:sp>
        <p:nvSpPr>
          <p:cNvPr id="50181" name="Rectangle 3"/>
          <p:cNvSpPr>
            <a:spLocks noGrp="1" noChangeArrowheads="1"/>
          </p:cNvSpPr>
          <p:nvPr>
            <p:ph type="title" idx="4294967295"/>
          </p:nvPr>
        </p:nvSpPr>
        <p:spPr>
          <a:xfrm>
            <a:off x="1056209" y="549274"/>
            <a:ext cx="10224367" cy="638769"/>
          </a:xfrm>
        </p:spPr>
        <p:txBody>
          <a:bodyPr vert="horz" wrap="square" lIns="0" tIns="45702" rIns="91402" bIns="45702" numCol="1" anchor="ctr" anchorCtr="0" compatLnSpc="1">
            <a:prstTxWarp prst="textNoShape">
              <a:avLst/>
            </a:prstTxWarp>
          </a:bodyPr>
          <a:lstStyle/>
          <a:p>
            <a:pPr eaLnBrk="1" hangingPunct="1"/>
            <a:r>
              <a:rPr lang="en-US" sz="3600" dirty="0" smtClean="0"/>
              <a:t>Transmission </a:t>
            </a:r>
            <a:r>
              <a:rPr lang="en-US" sz="3600" dirty="0"/>
              <a:t>frame </a:t>
            </a:r>
            <a:r>
              <a:rPr lang="en-US" sz="3600" dirty="0" smtClean="0"/>
              <a:t>format in G.996x vs. 802.11bb</a:t>
            </a:r>
            <a:endParaRPr lang="en-US" sz="3600" dirty="0"/>
          </a:p>
        </p:txBody>
      </p:sp>
      <p:sp>
        <p:nvSpPr>
          <p:cNvPr id="23558" name="TextBox 9"/>
          <p:cNvSpPr txBox="1">
            <a:spLocks noChangeArrowheads="1"/>
          </p:cNvSpPr>
          <p:nvPr/>
        </p:nvSpPr>
        <p:spPr bwMode="auto">
          <a:xfrm>
            <a:off x="3195713" y="5809257"/>
            <a:ext cx="928687" cy="461963"/>
          </a:xfrm>
          <a:prstGeom prst="rect">
            <a:avLst/>
          </a:prstGeom>
          <a:solidFill>
            <a:srgbClr val="00B0F0"/>
          </a:solidFill>
          <a:ln w="9525">
            <a:solidFill>
              <a:schemeClr val="tx2"/>
            </a:solidFill>
            <a:miter lim="800000"/>
            <a:headEnd/>
            <a:tailEnd/>
          </a:ln>
        </p:spPr>
        <p:txBody>
          <a:bodyPr>
            <a:spAutoFit/>
          </a:bodyPr>
          <a:lstStyle/>
          <a:p>
            <a:r>
              <a:rPr lang="en-US" sz="1200" b="1">
                <a:solidFill>
                  <a:schemeClr val="tx1"/>
                </a:solidFill>
              </a:rPr>
              <a:t>Preamble</a:t>
            </a:r>
          </a:p>
          <a:p>
            <a:endParaRPr lang="en-US" sz="1200" b="1">
              <a:solidFill>
                <a:schemeClr val="tx1"/>
              </a:solidFill>
            </a:endParaRPr>
          </a:p>
        </p:txBody>
      </p:sp>
      <p:sp>
        <p:nvSpPr>
          <p:cNvPr id="23559" name="TextBox 10"/>
          <p:cNvSpPr txBox="1">
            <a:spLocks noChangeArrowheads="1"/>
          </p:cNvSpPr>
          <p:nvPr/>
        </p:nvSpPr>
        <p:spPr bwMode="auto">
          <a:xfrm>
            <a:off x="4124400" y="5809257"/>
            <a:ext cx="714375" cy="461963"/>
          </a:xfrm>
          <a:prstGeom prst="rect">
            <a:avLst/>
          </a:prstGeom>
          <a:solidFill>
            <a:srgbClr val="FFC000"/>
          </a:solidFill>
          <a:ln w="9525">
            <a:solidFill>
              <a:schemeClr val="tx2"/>
            </a:solidFill>
            <a:miter lim="800000"/>
            <a:headEnd/>
            <a:tailEnd/>
          </a:ln>
        </p:spPr>
        <p:txBody>
          <a:bodyPr>
            <a:spAutoFit/>
          </a:bodyPr>
          <a:lstStyle/>
          <a:p>
            <a:r>
              <a:rPr lang="en-US" sz="1200" b="1">
                <a:solidFill>
                  <a:schemeClr val="tx1"/>
                </a:solidFill>
              </a:rPr>
              <a:t>Header</a:t>
            </a:r>
          </a:p>
          <a:p>
            <a:endParaRPr lang="en-US" sz="1200" b="1">
              <a:solidFill>
                <a:schemeClr val="tx1"/>
              </a:solidFill>
            </a:endParaRPr>
          </a:p>
        </p:txBody>
      </p:sp>
      <p:sp>
        <p:nvSpPr>
          <p:cNvPr id="12" name="TextBox 11"/>
          <p:cNvSpPr txBox="1"/>
          <p:nvPr/>
        </p:nvSpPr>
        <p:spPr>
          <a:xfrm>
            <a:off x="4838774" y="5809257"/>
            <a:ext cx="857250" cy="461665"/>
          </a:xfrm>
          <a:prstGeom prst="rect">
            <a:avLst/>
          </a:prstGeom>
          <a:solidFill>
            <a:schemeClr val="accent1">
              <a:lumMod val="60000"/>
              <a:lumOff val="40000"/>
            </a:schemeClr>
          </a:solidFill>
          <a:ln>
            <a:solidFill>
              <a:schemeClr val="tx2"/>
            </a:solidFill>
          </a:ln>
        </p:spPr>
        <p:txBody>
          <a:bodyPr>
            <a:spAutoFit/>
          </a:bodyPr>
          <a:lstStyle/>
          <a:p>
            <a:pPr>
              <a:defRPr/>
            </a:pPr>
            <a:r>
              <a:rPr lang="en-US" sz="1200" b="1" dirty="0" smtClean="0">
                <a:solidFill>
                  <a:schemeClr val="tx1"/>
                </a:solidFill>
              </a:rPr>
              <a:t>ACE </a:t>
            </a:r>
            <a:endParaRPr lang="en-US" sz="1200" b="1" dirty="0">
              <a:solidFill>
                <a:schemeClr val="tx1"/>
              </a:solidFill>
            </a:endParaRPr>
          </a:p>
          <a:p>
            <a:pPr>
              <a:defRPr/>
            </a:pPr>
            <a:r>
              <a:rPr lang="en-US" sz="1200" b="1" dirty="0">
                <a:solidFill>
                  <a:schemeClr val="tx1"/>
                </a:solidFill>
              </a:rPr>
              <a:t>symbols</a:t>
            </a:r>
          </a:p>
        </p:txBody>
      </p:sp>
      <p:sp>
        <p:nvSpPr>
          <p:cNvPr id="13" name="TextBox 12"/>
          <p:cNvSpPr txBox="1"/>
          <p:nvPr/>
        </p:nvSpPr>
        <p:spPr>
          <a:xfrm>
            <a:off x="5624587" y="5809257"/>
            <a:ext cx="4000500" cy="461963"/>
          </a:xfrm>
          <a:prstGeom prst="rect">
            <a:avLst/>
          </a:prstGeom>
          <a:solidFill>
            <a:schemeClr val="accent1">
              <a:lumMod val="20000"/>
              <a:lumOff val="80000"/>
            </a:schemeClr>
          </a:solidFill>
          <a:ln>
            <a:solidFill>
              <a:schemeClr val="tx2"/>
            </a:solidFill>
          </a:ln>
        </p:spPr>
        <p:txBody>
          <a:bodyPr>
            <a:spAutoFit/>
          </a:bodyPr>
          <a:lstStyle/>
          <a:p>
            <a:pPr>
              <a:defRPr/>
            </a:pPr>
            <a:r>
              <a:rPr lang="en-US" sz="1200" b="1">
                <a:solidFill>
                  <a:schemeClr val="tx1"/>
                </a:solidFill>
              </a:rPr>
              <a:t>Payload</a:t>
            </a:r>
          </a:p>
          <a:p>
            <a:pPr>
              <a:defRPr/>
            </a:pPr>
            <a:endParaRPr lang="en-US" sz="1200" b="1">
              <a:solidFill>
                <a:schemeClr val="tx1"/>
              </a:solidFill>
            </a:endParaRPr>
          </a:p>
        </p:txBody>
      </p:sp>
      <p:sp>
        <p:nvSpPr>
          <p:cNvPr id="23562" name="TextBox 13"/>
          <p:cNvSpPr txBox="1">
            <a:spLocks noChangeArrowheads="1"/>
          </p:cNvSpPr>
          <p:nvPr/>
        </p:nvSpPr>
        <p:spPr bwMode="auto">
          <a:xfrm>
            <a:off x="1409775" y="5842595"/>
            <a:ext cx="2214563" cy="338137"/>
          </a:xfrm>
          <a:prstGeom prst="rect">
            <a:avLst/>
          </a:prstGeom>
          <a:noFill/>
          <a:ln w="9525">
            <a:noFill/>
            <a:miter lim="800000"/>
            <a:headEnd/>
            <a:tailEnd/>
          </a:ln>
        </p:spPr>
        <p:txBody>
          <a:bodyPr>
            <a:spAutoFit/>
          </a:bodyPr>
          <a:lstStyle/>
          <a:p>
            <a:r>
              <a:rPr lang="en-US" sz="1600" b="1">
                <a:solidFill>
                  <a:schemeClr val="tx1"/>
                </a:solidFill>
              </a:rPr>
              <a:t>Phy Frame</a:t>
            </a:r>
          </a:p>
        </p:txBody>
      </p:sp>
      <p:sp>
        <p:nvSpPr>
          <p:cNvPr id="23563" name="TextBox 14"/>
          <p:cNvSpPr txBox="1">
            <a:spLocks noChangeArrowheads="1"/>
          </p:cNvSpPr>
          <p:nvPr/>
        </p:nvSpPr>
        <p:spPr bwMode="auto">
          <a:xfrm>
            <a:off x="1409775" y="5056781"/>
            <a:ext cx="2214563" cy="338138"/>
          </a:xfrm>
          <a:prstGeom prst="rect">
            <a:avLst/>
          </a:prstGeom>
          <a:noFill/>
          <a:ln w="9525">
            <a:noFill/>
            <a:miter lim="800000"/>
            <a:headEnd/>
            <a:tailEnd/>
          </a:ln>
        </p:spPr>
        <p:txBody>
          <a:bodyPr>
            <a:spAutoFit/>
          </a:bodyPr>
          <a:lstStyle/>
          <a:p>
            <a:r>
              <a:rPr lang="en-US" sz="1600" b="1">
                <a:solidFill>
                  <a:schemeClr val="bg1">
                    <a:lumMod val="75000"/>
                  </a:schemeClr>
                </a:solidFill>
              </a:rPr>
              <a:t>MPDU</a:t>
            </a:r>
          </a:p>
        </p:txBody>
      </p:sp>
      <p:sp>
        <p:nvSpPr>
          <p:cNvPr id="20" name="TextBox 19"/>
          <p:cNvSpPr txBox="1"/>
          <p:nvPr/>
        </p:nvSpPr>
        <p:spPr>
          <a:xfrm>
            <a:off x="3695774" y="1913532"/>
            <a:ext cx="2000250" cy="276225"/>
          </a:xfrm>
          <a:prstGeom prst="rect">
            <a:avLst/>
          </a:prstGeom>
          <a:noFill/>
          <a:ln>
            <a:solidFill>
              <a:schemeClr val="tx2"/>
            </a:solidFill>
          </a:ln>
        </p:spPr>
        <p:txBody>
          <a:bodyPr>
            <a:spAutoFit/>
          </a:bodyPr>
          <a:lstStyle/>
          <a:p>
            <a:pPr>
              <a:defRPr/>
            </a:pPr>
            <a:r>
              <a:rPr lang="en-US" sz="1200" b="1" dirty="0">
                <a:solidFill>
                  <a:schemeClr val="bg1">
                    <a:lumMod val="75000"/>
                  </a:schemeClr>
                </a:solidFill>
              </a:rPr>
              <a:t>ADPU</a:t>
            </a:r>
          </a:p>
        </p:txBody>
      </p:sp>
      <p:sp>
        <p:nvSpPr>
          <p:cNvPr id="24" name="TextBox 23"/>
          <p:cNvSpPr txBox="1"/>
          <p:nvPr/>
        </p:nvSpPr>
        <p:spPr>
          <a:xfrm>
            <a:off x="3695774" y="2380257"/>
            <a:ext cx="2000250" cy="461963"/>
          </a:xfrm>
          <a:prstGeom prst="rect">
            <a:avLst/>
          </a:prstGeom>
          <a:noFill/>
          <a:ln>
            <a:solidFill>
              <a:schemeClr val="tx2"/>
            </a:solidFill>
          </a:ln>
        </p:spPr>
        <p:txBody>
          <a:bodyPr>
            <a:spAutoFit/>
          </a:bodyPr>
          <a:lstStyle/>
          <a:p>
            <a:pPr>
              <a:defRPr/>
            </a:pPr>
            <a:r>
              <a:rPr lang="en-US" sz="1200" b="1" dirty="0">
                <a:solidFill>
                  <a:schemeClr val="bg1">
                    <a:lumMod val="75000"/>
                  </a:schemeClr>
                </a:solidFill>
              </a:rPr>
              <a:t>ADPU (data) or LCDU (LLC control)</a:t>
            </a:r>
          </a:p>
        </p:txBody>
      </p:sp>
      <p:sp>
        <p:nvSpPr>
          <p:cNvPr id="23566" name="TextBox 24"/>
          <p:cNvSpPr txBox="1">
            <a:spLocks noChangeArrowheads="1"/>
          </p:cNvSpPr>
          <p:nvPr/>
        </p:nvSpPr>
        <p:spPr bwMode="auto">
          <a:xfrm>
            <a:off x="1266900" y="2413595"/>
            <a:ext cx="2214563" cy="338137"/>
          </a:xfrm>
          <a:prstGeom prst="rect">
            <a:avLst/>
          </a:prstGeom>
          <a:noFill/>
          <a:ln w="9525">
            <a:noFill/>
            <a:miter lim="800000"/>
            <a:headEnd/>
            <a:tailEnd/>
          </a:ln>
        </p:spPr>
        <p:txBody>
          <a:bodyPr>
            <a:spAutoFit/>
          </a:bodyPr>
          <a:lstStyle/>
          <a:p>
            <a:r>
              <a:rPr lang="en-US" sz="1600" b="1">
                <a:solidFill>
                  <a:schemeClr val="bg1">
                    <a:lumMod val="75000"/>
                  </a:schemeClr>
                </a:solidFill>
              </a:rPr>
              <a:t>LLC frame</a:t>
            </a:r>
          </a:p>
        </p:txBody>
      </p:sp>
      <p:sp>
        <p:nvSpPr>
          <p:cNvPr id="23567" name="TextBox 26"/>
          <p:cNvSpPr txBox="1">
            <a:spLocks noChangeArrowheads="1"/>
          </p:cNvSpPr>
          <p:nvPr/>
        </p:nvSpPr>
        <p:spPr bwMode="auto">
          <a:xfrm>
            <a:off x="3195712" y="2380257"/>
            <a:ext cx="500062" cy="461963"/>
          </a:xfrm>
          <a:prstGeom prst="rect">
            <a:avLst/>
          </a:prstGeom>
          <a:noFill/>
          <a:ln w="9525">
            <a:solidFill>
              <a:schemeClr val="tx2"/>
            </a:solidFill>
            <a:miter lim="800000"/>
            <a:headEnd/>
            <a:tailEnd/>
          </a:ln>
        </p:spPr>
        <p:txBody>
          <a:bodyPr>
            <a:spAutoFit/>
          </a:bodyPr>
          <a:lstStyle/>
          <a:p>
            <a:r>
              <a:rPr lang="en-US" sz="1200" b="1">
                <a:solidFill>
                  <a:schemeClr val="bg1">
                    <a:lumMod val="75000"/>
                  </a:schemeClr>
                </a:solidFill>
              </a:rPr>
              <a:t>LFH</a:t>
            </a:r>
          </a:p>
          <a:p>
            <a:endParaRPr lang="en-US" sz="1200" b="1">
              <a:solidFill>
                <a:schemeClr val="bg1">
                  <a:lumMod val="75000"/>
                </a:schemeClr>
              </a:solidFill>
            </a:endParaRPr>
          </a:p>
        </p:txBody>
      </p:sp>
      <p:sp>
        <p:nvSpPr>
          <p:cNvPr id="34" name="TextBox 33"/>
          <p:cNvSpPr txBox="1"/>
          <p:nvPr/>
        </p:nvSpPr>
        <p:spPr>
          <a:xfrm>
            <a:off x="3195713" y="3342282"/>
            <a:ext cx="1571625"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LLC </a:t>
            </a:r>
            <a:r>
              <a:rPr lang="es-ES" sz="1200" b="1" dirty="0" err="1">
                <a:solidFill>
                  <a:schemeClr val="bg1">
                    <a:lumMod val="75000"/>
                  </a:schemeClr>
                </a:solidFill>
              </a:rPr>
              <a:t>frame</a:t>
            </a:r>
            <a:r>
              <a:rPr lang="es-ES" sz="1200" b="1" dirty="0">
                <a:solidFill>
                  <a:schemeClr val="bg1">
                    <a:lumMod val="75000"/>
                  </a:schemeClr>
                </a:solidFill>
              </a:rPr>
              <a:t> f</a:t>
            </a:r>
          </a:p>
        </p:txBody>
      </p:sp>
      <p:sp>
        <p:nvSpPr>
          <p:cNvPr id="35" name="TextBox 34"/>
          <p:cNvSpPr txBox="1"/>
          <p:nvPr/>
        </p:nvSpPr>
        <p:spPr>
          <a:xfrm>
            <a:off x="4624463" y="3342282"/>
            <a:ext cx="1500187"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LLC </a:t>
            </a:r>
            <a:r>
              <a:rPr lang="es-ES" sz="1200" b="1" dirty="0" err="1">
                <a:solidFill>
                  <a:schemeClr val="bg1">
                    <a:lumMod val="75000"/>
                  </a:schemeClr>
                </a:solidFill>
              </a:rPr>
              <a:t>frame</a:t>
            </a:r>
            <a:r>
              <a:rPr lang="es-ES" sz="1200" b="1" dirty="0">
                <a:solidFill>
                  <a:schemeClr val="bg1">
                    <a:lumMod val="75000"/>
                  </a:schemeClr>
                </a:solidFill>
              </a:rPr>
              <a:t> f+1</a:t>
            </a:r>
          </a:p>
        </p:txBody>
      </p:sp>
      <p:sp>
        <p:nvSpPr>
          <p:cNvPr id="36" name="TextBox 35"/>
          <p:cNvSpPr txBox="1"/>
          <p:nvPr/>
        </p:nvSpPr>
        <p:spPr>
          <a:xfrm>
            <a:off x="6124650" y="3342282"/>
            <a:ext cx="1071563"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a:t>
            </a:r>
          </a:p>
        </p:txBody>
      </p:sp>
      <p:cxnSp>
        <p:nvCxnSpPr>
          <p:cNvPr id="23571" name="Straight Connector 37"/>
          <p:cNvCxnSpPr>
            <a:cxnSpLocks noChangeShapeType="1"/>
          </p:cNvCxnSpPr>
          <p:nvPr/>
        </p:nvCxnSpPr>
        <p:spPr bwMode="auto">
          <a:xfrm>
            <a:off x="3267149" y="2913657"/>
            <a:ext cx="1500188" cy="428625"/>
          </a:xfrm>
          <a:prstGeom prst="line">
            <a:avLst/>
          </a:prstGeom>
          <a:noFill/>
          <a:ln w="9525" algn="ctr">
            <a:solidFill>
              <a:schemeClr val="tx2"/>
            </a:solidFill>
            <a:prstDash val="dash"/>
            <a:round/>
            <a:headEnd type="none" w="lg" len="med"/>
            <a:tailEnd type="none" w="lg" len="med"/>
          </a:ln>
        </p:spPr>
      </p:cxnSp>
      <p:cxnSp>
        <p:nvCxnSpPr>
          <p:cNvPr id="23572" name="Straight Connector 38"/>
          <p:cNvCxnSpPr>
            <a:cxnSpLocks noChangeShapeType="1"/>
          </p:cNvCxnSpPr>
          <p:nvPr/>
        </p:nvCxnSpPr>
        <p:spPr bwMode="auto">
          <a:xfrm rot="16200000" flipH="1">
            <a:off x="5696025" y="2913657"/>
            <a:ext cx="428625" cy="428625"/>
          </a:xfrm>
          <a:prstGeom prst="line">
            <a:avLst/>
          </a:prstGeom>
          <a:noFill/>
          <a:ln w="9525" algn="ctr">
            <a:solidFill>
              <a:schemeClr val="tx2"/>
            </a:solidFill>
            <a:prstDash val="dash"/>
            <a:round/>
            <a:headEnd type="none" w="lg" len="med"/>
            <a:tailEnd type="none" w="lg" len="med"/>
          </a:ln>
        </p:spPr>
      </p:cxnSp>
      <p:sp>
        <p:nvSpPr>
          <p:cNvPr id="43" name="TextBox 42"/>
          <p:cNvSpPr txBox="1"/>
          <p:nvPr/>
        </p:nvSpPr>
        <p:spPr>
          <a:xfrm>
            <a:off x="8339213" y="3342282"/>
            <a:ext cx="928687" cy="276225"/>
          </a:xfrm>
          <a:prstGeom prst="rect">
            <a:avLst/>
          </a:prstGeom>
          <a:noFill/>
          <a:ln>
            <a:solidFill>
              <a:schemeClr val="tx2"/>
            </a:solidFill>
          </a:ln>
        </p:spPr>
        <p:txBody>
          <a:bodyPr>
            <a:spAutoFit/>
          </a:bodyPr>
          <a:lstStyle/>
          <a:p>
            <a:pPr>
              <a:defRPr/>
            </a:pPr>
            <a:r>
              <a:rPr lang="es-ES" sz="1200" b="1" dirty="0" err="1">
                <a:solidFill>
                  <a:schemeClr val="bg1">
                    <a:lumMod val="75000"/>
                  </a:schemeClr>
                </a:solidFill>
              </a:rPr>
              <a:t>Padding</a:t>
            </a:r>
            <a:endParaRPr lang="es-ES" sz="1200" b="1" dirty="0">
              <a:solidFill>
                <a:schemeClr val="bg1">
                  <a:lumMod val="75000"/>
                </a:schemeClr>
              </a:solidFill>
            </a:endParaRPr>
          </a:p>
        </p:txBody>
      </p:sp>
      <p:sp>
        <p:nvSpPr>
          <p:cNvPr id="23574" name="TextBox 43"/>
          <p:cNvSpPr txBox="1">
            <a:spLocks noChangeArrowheads="1"/>
          </p:cNvSpPr>
          <p:nvPr/>
        </p:nvSpPr>
        <p:spPr bwMode="auto">
          <a:xfrm>
            <a:off x="1695525" y="3413719"/>
            <a:ext cx="1643063" cy="584200"/>
          </a:xfrm>
          <a:prstGeom prst="rect">
            <a:avLst/>
          </a:prstGeom>
          <a:noFill/>
          <a:ln w="9525">
            <a:noFill/>
            <a:miter lim="800000"/>
            <a:headEnd/>
            <a:tailEnd/>
          </a:ln>
        </p:spPr>
        <p:txBody>
          <a:bodyPr>
            <a:spAutoFit/>
          </a:bodyPr>
          <a:lstStyle/>
          <a:p>
            <a:r>
              <a:rPr lang="en-US" sz="1600" b="1">
                <a:solidFill>
                  <a:schemeClr val="bg1">
                    <a:lumMod val="75000"/>
                  </a:schemeClr>
                </a:solidFill>
              </a:rPr>
              <a:t>LLC frame block</a:t>
            </a:r>
          </a:p>
        </p:txBody>
      </p:sp>
      <p:sp>
        <p:nvSpPr>
          <p:cNvPr id="23575" name="TextBox 45"/>
          <p:cNvSpPr txBox="1">
            <a:spLocks noChangeArrowheads="1"/>
          </p:cNvSpPr>
          <p:nvPr/>
        </p:nvSpPr>
        <p:spPr bwMode="auto">
          <a:xfrm>
            <a:off x="3195713" y="3842345"/>
            <a:ext cx="1214437" cy="276225"/>
          </a:xfrm>
          <a:prstGeom prst="rect">
            <a:avLst/>
          </a:prstGeom>
          <a:noFill/>
          <a:ln w="9525">
            <a:solidFill>
              <a:schemeClr val="tx2"/>
            </a:solidFill>
            <a:miter lim="800000"/>
            <a:headEnd/>
            <a:tailEnd/>
          </a:ln>
        </p:spPr>
        <p:txBody>
          <a:bodyPr>
            <a:spAutoFit/>
          </a:bodyPr>
          <a:lstStyle/>
          <a:p>
            <a:r>
              <a:rPr lang="es-ES" sz="1200" b="1">
                <a:solidFill>
                  <a:schemeClr val="bg1">
                    <a:lumMod val="75000"/>
                  </a:schemeClr>
                </a:solidFill>
              </a:rPr>
              <a:t>Segment h</a:t>
            </a:r>
          </a:p>
        </p:txBody>
      </p:sp>
      <p:sp>
        <p:nvSpPr>
          <p:cNvPr id="23576" name="TextBox 50"/>
          <p:cNvSpPr txBox="1">
            <a:spLocks noChangeArrowheads="1"/>
          </p:cNvSpPr>
          <p:nvPr/>
        </p:nvSpPr>
        <p:spPr bwMode="auto">
          <a:xfrm>
            <a:off x="4410149" y="3842345"/>
            <a:ext cx="1214438" cy="276225"/>
          </a:xfrm>
          <a:prstGeom prst="rect">
            <a:avLst/>
          </a:prstGeom>
          <a:noFill/>
          <a:ln w="9525">
            <a:solidFill>
              <a:schemeClr val="tx2"/>
            </a:solidFill>
            <a:miter lim="800000"/>
            <a:headEnd/>
            <a:tailEnd/>
          </a:ln>
        </p:spPr>
        <p:txBody>
          <a:bodyPr>
            <a:spAutoFit/>
          </a:bodyPr>
          <a:lstStyle/>
          <a:p>
            <a:r>
              <a:rPr lang="es-ES" sz="1200" b="1" dirty="0">
                <a:solidFill>
                  <a:schemeClr val="bg1">
                    <a:lumMod val="75000"/>
                  </a:schemeClr>
                </a:solidFill>
              </a:rPr>
              <a:t>Segment h+1</a:t>
            </a:r>
          </a:p>
        </p:txBody>
      </p:sp>
      <p:sp>
        <p:nvSpPr>
          <p:cNvPr id="23577" name="TextBox 51"/>
          <p:cNvSpPr txBox="1">
            <a:spLocks noChangeArrowheads="1"/>
          </p:cNvSpPr>
          <p:nvPr/>
        </p:nvSpPr>
        <p:spPr bwMode="auto">
          <a:xfrm>
            <a:off x="5624588" y="3851870"/>
            <a:ext cx="1214437" cy="276225"/>
          </a:xfrm>
          <a:prstGeom prst="rect">
            <a:avLst/>
          </a:prstGeom>
          <a:noFill/>
          <a:ln w="9525">
            <a:solidFill>
              <a:schemeClr val="tx2"/>
            </a:solidFill>
            <a:miter lim="800000"/>
            <a:headEnd/>
            <a:tailEnd/>
          </a:ln>
        </p:spPr>
        <p:txBody>
          <a:bodyPr>
            <a:spAutoFit/>
          </a:bodyPr>
          <a:lstStyle/>
          <a:p>
            <a:r>
              <a:rPr lang="es-ES" sz="1200" b="1">
                <a:solidFill>
                  <a:schemeClr val="bg1">
                    <a:lumMod val="75000"/>
                  </a:schemeClr>
                </a:solidFill>
              </a:rPr>
              <a:t>Segment h+2</a:t>
            </a:r>
          </a:p>
        </p:txBody>
      </p:sp>
      <p:sp>
        <p:nvSpPr>
          <p:cNvPr id="23578" name="TextBox 52"/>
          <p:cNvSpPr txBox="1">
            <a:spLocks noChangeArrowheads="1"/>
          </p:cNvSpPr>
          <p:nvPr/>
        </p:nvSpPr>
        <p:spPr bwMode="auto">
          <a:xfrm>
            <a:off x="6839024" y="3842345"/>
            <a:ext cx="1214438" cy="276225"/>
          </a:xfrm>
          <a:prstGeom prst="rect">
            <a:avLst/>
          </a:prstGeom>
          <a:noFill/>
          <a:ln w="9525">
            <a:solidFill>
              <a:schemeClr val="tx2"/>
            </a:solidFill>
            <a:miter lim="800000"/>
            <a:headEnd/>
            <a:tailEnd/>
          </a:ln>
        </p:spPr>
        <p:txBody>
          <a:bodyPr>
            <a:spAutoFit/>
          </a:bodyPr>
          <a:lstStyle/>
          <a:p>
            <a:r>
              <a:rPr lang="es-ES" sz="1200" b="1">
                <a:solidFill>
                  <a:schemeClr val="bg1">
                    <a:lumMod val="75000"/>
                  </a:schemeClr>
                </a:solidFill>
              </a:rPr>
              <a:t>Segment h+3</a:t>
            </a:r>
          </a:p>
        </p:txBody>
      </p:sp>
      <p:sp>
        <p:nvSpPr>
          <p:cNvPr id="23579" name="TextBox 53"/>
          <p:cNvSpPr txBox="1">
            <a:spLocks noChangeArrowheads="1"/>
          </p:cNvSpPr>
          <p:nvPr/>
        </p:nvSpPr>
        <p:spPr bwMode="auto">
          <a:xfrm>
            <a:off x="8053463" y="3851870"/>
            <a:ext cx="1214437" cy="276225"/>
          </a:xfrm>
          <a:prstGeom prst="rect">
            <a:avLst/>
          </a:prstGeom>
          <a:noFill/>
          <a:ln w="9525">
            <a:solidFill>
              <a:schemeClr val="tx2"/>
            </a:solidFill>
            <a:miter lim="800000"/>
            <a:headEnd/>
            <a:tailEnd/>
          </a:ln>
        </p:spPr>
        <p:txBody>
          <a:bodyPr>
            <a:spAutoFit/>
          </a:bodyPr>
          <a:lstStyle/>
          <a:p>
            <a:r>
              <a:rPr lang="es-ES" sz="1200" b="1">
                <a:solidFill>
                  <a:schemeClr val="bg1">
                    <a:lumMod val="75000"/>
                  </a:schemeClr>
                </a:solidFill>
              </a:rPr>
              <a:t>Segment h+4</a:t>
            </a:r>
          </a:p>
        </p:txBody>
      </p:sp>
      <p:cxnSp>
        <p:nvCxnSpPr>
          <p:cNvPr id="23580" name="Straight Connector 56"/>
          <p:cNvCxnSpPr>
            <a:cxnSpLocks noChangeShapeType="1"/>
          </p:cNvCxnSpPr>
          <p:nvPr/>
        </p:nvCxnSpPr>
        <p:spPr bwMode="auto">
          <a:xfrm rot="5400000">
            <a:off x="3090144" y="3735189"/>
            <a:ext cx="212725" cy="1587"/>
          </a:xfrm>
          <a:prstGeom prst="line">
            <a:avLst/>
          </a:prstGeom>
          <a:noFill/>
          <a:ln w="9525" algn="ctr">
            <a:solidFill>
              <a:schemeClr val="tx2"/>
            </a:solidFill>
            <a:prstDash val="dash"/>
            <a:round/>
            <a:headEnd type="none" w="lg" len="med"/>
            <a:tailEnd type="none" w="lg" len="med"/>
          </a:ln>
        </p:spPr>
      </p:cxnSp>
      <p:cxnSp>
        <p:nvCxnSpPr>
          <p:cNvPr id="23581" name="Straight Connector 59"/>
          <p:cNvCxnSpPr>
            <a:cxnSpLocks noChangeShapeType="1"/>
          </p:cNvCxnSpPr>
          <p:nvPr/>
        </p:nvCxnSpPr>
        <p:spPr bwMode="auto">
          <a:xfrm rot="5400000">
            <a:off x="4302993" y="3735188"/>
            <a:ext cx="214313" cy="0"/>
          </a:xfrm>
          <a:prstGeom prst="line">
            <a:avLst/>
          </a:prstGeom>
          <a:noFill/>
          <a:ln w="9525" algn="ctr">
            <a:solidFill>
              <a:schemeClr val="tx2"/>
            </a:solidFill>
            <a:prstDash val="dash"/>
            <a:round/>
            <a:headEnd type="none" w="lg" len="med"/>
            <a:tailEnd type="none" w="lg" len="med"/>
          </a:ln>
        </p:spPr>
      </p:cxnSp>
      <p:cxnSp>
        <p:nvCxnSpPr>
          <p:cNvPr id="23582" name="Straight Connector 60"/>
          <p:cNvCxnSpPr>
            <a:cxnSpLocks noChangeShapeType="1"/>
          </p:cNvCxnSpPr>
          <p:nvPr/>
        </p:nvCxnSpPr>
        <p:spPr bwMode="auto">
          <a:xfrm rot="5400000">
            <a:off x="5517431" y="3735188"/>
            <a:ext cx="214313" cy="0"/>
          </a:xfrm>
          <a:prstGeom prst="line">
            <a:avLst/>
          </a:prstGeom>
          <a:noFill/>
          <a:ln w="9525" algn="ctr">
            <a:solidFill>
              <a:schemeClr val="tx2"/>
            </a:solidFill>
            <a:prstDash val="dash"/>
            <a:round/>
            <a:headEnd type="none" w="lg" len="med"/>
            <a:tailEnd type="none" w="lg" len="med"/>
          </a:ln>
        </p:spPr>
      </p:cxnSp>
      <p:cxnSp>
        <p:nvCxnSpPr>
          <p:cNvPr id="23583" name="Straight Connector 61"/>
          <p:cNvCxnSpPr>
            <a:cxnSpLocks noChangeShapeType="1"/>
          </p:cNvCxnSpPr>
          <p:nvPr/>
        </p:nvCxnSpPr>
        <p:spPr bwMode="auto">
          <a:xfrm rot="5400000">
            <a:off x="6731868" y="3735188"/>
            <a:ext cx="214313" cy="0"/>
          </a:xfrm>
          <a:prstGeom prst="line">
            <a:avLst/>
          </a:prstGeom>
          <a:noFill/>
          <a:ln w="9525" algn="ctr">
            <a:solidFill>
              <a:schemeClr val="tx2"/>
            </a:solidFill>
            <a:prstDash val="dash"/>
            <a:round/>
            <a:headEnd type="none" w="lg" len="med"/>
            <a:tailEnd type="none" w="lg" len="med"/>
          </a:ln>
        </p:spPr>
      </p:cxnSp>
      <p:cxnSp>
        <p:nvCxnSpPr>
          <p:cNvPr id="23584" name="Straight Connector 62"/>
          <p:cNvCxnSpPr>
            <a:cxnSpLocks noChangeShapeType="1"/>
          </p:cNvCxnSpPr>
          <p:nvPr/>
        </p:nvCxnSpPr>
        <p:spPr bwMode="auto">
          <a:xfrm rot="5400000">
            <a:off x="7946306" y="3735188"/>
            <a:ext cx="214313" cy="0"/>
          </a:xfrm>
          <a:prstGeom prst="line">
            <a:avLst/>
          </a:prstGeom>
          <a:noFill/>
          <a:ln w="9525" algn="ctr">
            <a:solidFill>
              <a:schemeClr val="tx2"/>
            </a:solidFill>
            <a:prstDash val="dash"/>
            <a:round/>
            <a:headEnd type="none" w="lg" len="med"/>
            <a:tailEnd type="none" w="lg" len="med"/>
          </a:ln>
        </p:spPr>
      </p:cxnSp>
      <p:cxnSp>
        <p:nvCxnSpPr>
          <p:cNvPr id="23585" name="Straight Connector 63"/>
          <p:cNvCxnSpPr>
            <a:cxnSpLocks noChangeShapeType="1"/>
          </p:cNvCxnSpPr>
          <p:nvPr/>
        </p:nvCxnSpPr>
        <p:spPr bwMode="auto">
          <a:xfrm rot="5400000">
            <a:off x="9160743" y="3735188"/>
            <a:ext cx="214313" cy="0"/>
          </a:xfrm>
          <a:prstGeom prst="line">
            <a:avLst/>
          </a:prstGeom>
          <a:noFill/>
          <a:ln w="9525" algn="ctr">
            <a:solidFill>
              <a:srgbClr val="808284"/>
            </a:solidFill>
            <a:prstDash val="dash"/>
            <a:round/>
            <a:headEnd type="none" w="lg" len="med"/>
            <a:tailEnd type="none" w="lg" len="med"/>
          </a:ln>
        </p:spPr>
      </p:cxnSp>
      <p:sp>
        <p:nvSpPr>
          <p:cNvPr id="23586" name="TextBox 65"/>
          <p:cNvSpPr txBox="1">
            <a:spLocks noChangeArrowheads="1"/>
          </p:cNvSpPr>
          <p:nvPr/>
        </p:nvSpPr>
        <p:spPr bwMode="auto">
          <a:xfrm>
            <a:off x="1695524" y="4485281"/>
            <a:ext cx="1428750" cy="338138"/>
          </a:xfrm>
          <a:prstGeom prst="rect">
            <a:avLst/>
          </a:prstGeom>
          <a:noFill/>
          <a:ln w="9525">
            <a:noFill/>
            <a:miter lim="800000"/>
            <a:headEnd/>
            <a:tailEnd/>
          </a:ln>
        </p:spPr>
        <p:txBody>
          <a:bodyPr>
            <a:spAutoFit/>
          </a:bodyPr>
          <a:lstStyle/>
          <a:p>
            <a:r>
              <a:rPr lang="en-US" sz="1600" b="1">
                <a:solidFill>
                  <a:schemeClr val="bg1">
                    <a:lumMod val="75000"/>
                  </a:schemeClr>
                </a:solidFill>
              </a:rPr>
              <a:t>LPDU</a:t>
            </a:r>
          </a:p>
        </p:txBody>
      </p:sp>
      <p:sp>
        <p:nvSpPr>
          <p:cNvPr id="23587" name="TextBox 68"/>
          <p:cNvSpPr txBox="1">
            <a:spLocks noChangeArrowheads="1"/>
          </p:cNvSpPr>
          <p:nvPr/>
        </p:nvSpPr>
        <p:spPr bwMode="auto">
          <a:xfrm>
            <a:off x="4124399" y="4494807"/>
            <a:ext cx="1214438" cy="276225"/>
          </a:xfrm>
          <a:prstGeom prst="rect">
            <a:avLst/>
          </a:prstGeom>
          <a:noFill/>
          <a:ln w="9525">
            <a:solidFill>
              <a:schemeClr val="tx2"/>
            </a:solidFill>
            <a:miter lim="800000"/>
            <a:headEnd/>
            <a:tailEnd/>
          </a:ln>
        </p:spPr>
        <p:txBody>
          <a:bodyPr>
            <a:spAutoFit/>
          </a:bodyPr>
          <a:lstStyle/>
          <a:p>
            <a:r>
              <a:rPr lang="es-ES" sz="1200" b="1">
                <a:solidFill>
                  <a:schemeClr val="bg1">
                    <a:lumMod val="75000"/>
                  </a:schemeClr>
                </a:solidFill>
              </a:rPr>
              <a:t>Segment h+1</a:t>
            </a:r>
          </a:p>
        </p:txBody>
      </p:sp>
      <p:sp>
        <p:nvSpPr>
          <p:cNvPr id="23588" name="TextBox 69"/>
          <p:cNvSpPr txBox="1">
            <a:spLocks noChangeArrowheads="1"/>
          </p:cNvSpPr>
          <p:nvPr/>
        </p:nvSpPr>
        <p:spPr bwMode="auto">
          <a:xfrm>
            <a:off x="3481463" y="4494807"/>
            <a:ext cx="642937" cy="276225"/>
          </a:xfrm>
          <a:prstGeom prst="rect">
            <a:avLst/>
          </a:prstGeom>
          <a:noFill/>
          <a:ln w="9525">
            <a:solidFill>
              <a:schemeClr val="tx2"/>
            </a:solidFill>
            <a:miter lim="800000"/>
            <a:headEnd/>
            <a:tailEnd/>
          </a:ln>
        </p:spPr>
        <p:txBody>
          <a:bodyPr>
            <a:spAutoFit/>
          </a:bodyPr>
          <a:lstStyle/>
          <a:p>
            <a:r>
              <a:rPr lang="en-US" sz="1200" b="1">
                <a:solidFill>
                  <a:schemeClr val="bg1">
                    <a:lumMod val="75000"/>
                  </a:schemeClr>
                </a:solidFill>
              </a:rPr>
              <a:t>LPH</a:t>
            </a:r>
          </a:p>
        </p:txBody>
      </p:sp>
      <p:sp>
        <p:nvSpPr>
          <p:cNvPr id="23589" name="TextBox 70"/>
          <p:cNvSpPr txBox="1">
            <a:spLocks noChangeArrowheads="1"/>
          </p:cNvSpPr>
          <p:nvPr/>
        </p:nvSpPr>
        <p:spPr bwMode="auto">
          <a:xfrm>
            <a:off x="5338838" y="4494807"/>
            <a:ext cx="642937" cy="276225"/>
          </a:xfrm>
          <a:prstGeom prst="rect">
            <a:avLst/>
          </a:prstGeom>
          <a:noFill/>
          <a:ln w="9525">
            <a:solidFill>
              <a:schemeClr val="tx2"/>
            </a:solidFill>
            <a:miter lim="800000"/>
            <a:headEnd/>
            <a:tailEnd/>
          </a:ln>
        </p:spPr>
        <p:txBody>
          <a:bodyPr>
            <a:spAutoFit/>
          </a:bodyPr>
          <a:lstStyle/>
          <a:p>
            <a:r>
              <a:rPr lang="en-US" sz="1200" b="1">
                <a:solidFill>
                  <a:schemeClr val="bg1">
                    <a:lumMod val="75000"/>
                  </a:schemeClr>
                </a:solidFill>
              </a:rPr>
              <a:t>CRC</a:t>
            </a:r>
          </a:p>
        </p:txBody>
      </p:sp>
      <p:cxnSp>
        <p:nvCxnSpPr>
          <p:cNvPr id="23590" name="Straight Connector 71"/>
          <p:cNvCxnSpPr>
            <a:cxnSpLocks noChangeShapeType="1"/>
          </p:cNvCxnSpPr>
          <p:nvPr/>
        </p:nvCxnSpPr>
        <p:spPr bwMode="auto">
          <a:xfrm rot="5400000">
            <a:off x="5338837" y="4128094"/>
            <a:ext cx="285750" cy="285750"/>
          </a:xfrm>
          <a:prstGeom prst="line">
            <a:avLst/>
          </a:prstGeom>
          <a:noFill/>
          <a:ln w="9525" algn="ctr">
            <a:solidFill>
              <a:schemeClr val="tx2"/>
            </a:solidFill>
            <a:prstDash val="dash"/>
            <a:round/>
            <a:headEnd type="none" w="lg" len="med"/>
            <a:tailEnd type="none" w="lg" len="med"/>
          </a:ln>
        </p:spPr>
      </p:cxnSp>
      <p:cxnSp>
        <p:nvCxnSpPr>
          <p:cNvPr id="23591" name="Straight Connector 73"/>
          <p:cNvCxnSpPr>
            <a:cxnSpLocks noChangeShapeType="1"/>
          </p:cNvCxnSpPr>
          <p:nvPr/>
        </p:nvCxnSpPr>
        <p:spPr bwMode="auto">
          <a:xfrm rot="5400000">
            <a:off x="4124399" y="4128094"/>
            <a:ext cx="285750" cy="285750"/>
          </a:xfrm>
          <a:prstGeom prst="line">
            <a:avLst/>
          </a:prstGeom>
          <a:noFill/>
          <a:ln w="9525" algn="ctr">
            <a:solidFill>
              <a:schemeClr val="tx2"/>
            </a:solidFill>
            <a:prstDash val="dash"/>
            <a:round/>
            <a:headEnd type="none" w="lg" len="med"/>
            <a:tailEnd type="none" w="lg" len="med"/>
          </a:ln>
        </p:spPr>
      </p:cxnSp>
      <p:sp>
        <p:nvSpPr>
          <p:cNvPr id="75" name="TextBox 74"/>
          <p:cNvSpPr txBox="1"/>
          <p:nvPr/>
        </p:nvSpPr>
        <p:spPr>
          <a:xfrm>
            <a:off x="3124274" y="5056782"/>
            <a:ext cx="1214438"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LPDU h</a:t>
            </a:r>
          </a:p>
        </p:txBody>
      </p:sp>
      <p:sp>
        <p:nvSpPr>
          <p:cNvPr id="76" name="TextBox 75"/>
          <p:cNvSpPr txBox="1"/>
          <p:nvPr/>
        </p:nvSpPr>
        <p:spPr>
          <a:xfrm>
            <a:off x="4338713" y="5056782"/>
            <a:ext cx="1214437"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LPDU h+1</a:t>
            </a:r>
          </a:p>
        </p:txBody>
      </p:sp>
      <p:sp>
        <p:nvSpPr>
          <p:cNvPr id="77" name="TextBox 76"/>
          <p:cNvSpPr txBox="1"/>
          <p:nvPr/>
        </p:nvSpPr>
        <p:spPr>
          <a:xfrm>
            <a:off x="5553149" y="5066307"/>
            <a:ext cx="1214438"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LPDU h+2</a:t>
            </a:r>
          </a:p>
        </p:txBody>
      </p:sp>
      <p:sp>
        <p:nvSpPr>
          <p:cNvPr id="78" name="TextBox 77"/>
          <p:cNvSpPr txBox="1"/>
          <p:nvPr/>
        </p:nvSpPr>
        <p:spPr>
          <a:xfrm>
            <a:off x="6767588" y="5056782"/>
            <a:ext cx="1214437"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LPDU h+3</a:t>
            </a:r>
          </a:p>
        </p:txBody>
      </p:sp>
      <p:sp>
        <p:nvSpPr>
          <p:cNvPr id="79" name="TextBox 78"/>
          <p:cNvSpPr txBox="1"/>
          <p:nvPr/>
        </p:nvSpPr>
        <p:spPr>
          <a:xfrm>
            <a:off x="7982024" y="5066307"/>
            <a:ext cx="1214438"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LPDU h+4</a:t>
            </a:r>
          </a:p>
        </p:txBody>
      </p:sp>
      <p:cxnSp>
        <p:nvCxnSpPr>
          <p:cNvPr id="23597" name="Straight Connector 84"/>
          <p:cNvCxnSpPr>
            <a:cxnSpLocks noChangeShapeType="1"/>
          </p:cNvCxnSpPr>
          <p:nvPr/>
        </p:nvCxnSpPr>
        <p:spPr bwMode="auto">
          <a:xfrm>
            <a:off x="3552900" y="4771031"/>
            <a:ext cx="785813" cy="285750"/>
          </a:xfrm>
          <a:prstGeom prst="line">
            <a:avLst/>
          </a:prstGeom>
          <a:noFill/>
          <a:ln w="9525" algn="ctr">
            <a:solidFill>
              <a:schemeClr val="tx2"/>
            </a:solidFill>
            <a:prstDash val="dash"/>
            <a:round/>
            <a:headEnd type="none" w="lg" len="med"/>
            <a:tailEnd type="none" w="lg" len="med"/>
          </a:ln>
        </p:spPr>
      </p:cxnSp>
      <p:cxnSp>
        <p:nvCxnSpPr>
          <p:cNvPr id="23598" name="Straight Connector 86"/>
          <p:cNvCxnSpPr>
            <a:cxnSpLocks noChangeShapeType="1"/>
          </p:cNvCxnSpPr>
          <p:nvPr/>
        </p:nvCxnSpPr>
        <p:spPr bwMode="auto">
          <a:xfrm rot="10800000" flipV="1">
            <a:off x="5553150" y="4771031"/>
            <a:ext cx="428625" cy="285750"/>
          </a:xfrm>
          <a:prstGeom prst="line">
            <a:avLst/>
          </a:prstGeom>
          <a:noFill/>
          <a:ln w="9525" algn="ctr">
            <a:solidFill>
              <a:schemeClr val="tx2"/>
            </a:solidFill>
            <a:prstDash val="dash"/>
            <a:round/>
            <a:headEnd type="none" w="lg" len="med"/>
            <a:tailEnd type="none" w="lg" len="med"/>
          </a:ln>
        </p:spPr>
      </p:cxnSp>
      <p:sp>
        <p:nvSpPr>
          <p:cNvPr id="23599" name="TextBox 95"/>
          <p:cNvSpPr txBox="1">
            <a:spLocks noChangeArrowheads="1"/>
          </p:cNvSpPr>
          <p:nvPr/>
        </p:nvSpPr>
        <p:spPr bwMode="auto">
          <a:xfrm>
            <a:off x="695400" y="984844"/>
            <a:ext cx="1357313" cy="584200"/>
          </a:xfrm>
          <a:prstGeom prst="rect">
            <a:avLst/>
          </a:prstGeom>
          <a:noFill/>
          <a:ln w="9525">
            <a:noFill/>
            <a:miter lim="800000"/>
            <a:headEnd/>
            <a:tailEnd/>
          </a:ln>
        </p:spPr>
        <p:txBody>
          <a:bodyPr>
            <a:spAutoFit/>
          </a:bodyPr>
          <a:lstStyle/>
          <a:p>
            <a:r>
              <a:rPr lang="en-US" sz="1600" b="1" dirty="0">
                <a:solidFill>
                  <a:schemeClr val="bg1">
                    <a:lumMod val="75000"/>
                  </a:schemeClr>
                </a:solidFill>
              </a:rPr>
              <a:t>Application</a:t>
            </a:r>
          </a:p>
          <a:p>
            <a:r>
              <a:rPr lang="en-US" sz="1600" b="1" dirty="0">
                <a:solidFill>
                  <a:schemeClr val="bg1">
                    <a:lumMod val="75000"/>
                  </a:schemeClr>
                </a:solidFill>
              </a:rPr>
              <a:t>Entity</a:t>
            </a:r>
          </a:p>
        </p:txBody>
      </p:sp>
      <p:sp>
        <p:nvSpPr>
          <p:cNvPr id="23600" name="TextBox 96"/>
          <p:cNvSpPr txBox="1">
            <a:spLocks noChangeArrowheads="1"/>
          </p:cNvSpPr>
          <p:nvPr/>
        </p:nvSpPr>
        <p:spPr bwMode="auto">
          <a:xfrm>
            <a:off x="3695774" y="1270595"/>
            <a:ext cx="2000250" cy="276225"/>
          </a:xfrm>
          <a:prstGeom prst="rect">
            <a:avLst/>
          </a:prstGeom>
          <a:noFill/>
          <a:ln w="9525">
            <a:solidFill>
              <a:schemeClr val="tx2"/>
            </a:solidFill>
            <a:miter lim="800000"/>
            <a:headEnd/>
            <a:tailEnd/>
          </a:ln>
        </p:spPr>
        <p:txBody>
          <a:bodyPr>
            <a:spAutoFit/>
          </a:bodyPr>
          <a:lstStyle/>
          <a:p>
            <a:r>
              <a:rPr lang="en-US" sz="1200" b="1">
                <a:solidFill>
                  <a:schemeClr val="bg1">
                    <a:lumMod val="75000"/>
                  </a:schemeClr>
                </a:solidFill>
              </a:rPr>
              <a:t>Ethernet frame</a:t>
            </a:r>
          </a:p>
        </p:txBody>
      </p:sp>
      <p:cxnSp>
        <p:nvCxnSpPr>
          <p:cNvPr id="23601" name="Straight Connector 97"/>
          <p:cNvCxnSpPr>
            <a:cxnSpLocks noChangeShapeType="1"/>
          </p:cNvCxnSpPr>
          <p:nvPr/>
        </p:nvCxnSpPr>
        <p:spPr bwMode="auto">
          <a:xfrm>
            <a:off x="3124275" y="5342532"/>
            <a:ext cx="2500313" cy="428625"/>
          </a:xfrm>
          <a:prstGeom prst="line">
            <a:avLst/>
          </a:prstGeom>
          <a:noFill/>
          <a:ln w="9525" algn="ctr">
            <a:solidFill>
              <a:schemeClr val="tx2"/>
            </a:solidFill>
            <a:prstDash val="dash"/>
            <a:round/>
            <a:headEnd type="none" w="lg" len="med"/>
            <a:tailEnd type="none" w="lg" len="med"/>
          </a:ln>
        </p:spPr>
      </p:cxnSp>
      <p:cxnSp>
        <p:nvCxnSpPr>
          <p:cNvPr id="23602" name="Straight Connector 99"/>
          <p:cNvCxnSpPr>
            <a:cxnSpLocks noChangeShapeType="1"/>
          </p:cNvCxnSpPr>
          <p:nvPr/>
        </p:nvCxnSpPr>
        <p:spPr bwMode="auto">
          <a:xfrm rot="5400000">
            <a:off x="9482213" y="5556845"/>
            <a:ext cx="357187" cy="71437"/>
          </a:xfrm>
          <a:prstGeom prst="line">
            <a:avLst/>
          </a:prstGeom>
          <a:noFill/>
          <a:ln w="9525" algn="ctr">
            <a:solidFill>
              <a:schemeClr val="tx2"/>
            </a:solidFill>
            <a:prstDash val="dash"/>
            <a:round/>
            <a:headEnd type="none" w="lg" len="med"/>
            <a:tailEnd type="none" w="lg" len="med"/>
          </a:ln>
        </p:spPr>
      </p:cxnSp>
      <p:sp>
        <p:nvSpPr>
          <p:cNvPr id="23603" name="TextBox 103"/>
          <p:cNvSpPr txBox="1">
            <a:spLocks noChangeArrowheads="1"/>
          </p:cNvSpPr>
          <p:nvPr/>
        </p:nvSpPr>
        <p:spPr bwMode="auto">
          <a:xfrm>
            <a:off x="6124649" y="4485282"/>
            <a:ext cx="2857500" cy="523875"/>
          </a:xfrm>
          <a:prstGeom prst="rect">
            <a:avLst/>
          </a:prstGeom>
          <a:noFill/>
          <a:ln w="9525">
            <a:noFill/>
            <a:miter lim="800000"/>
            <a:headEnd/>
            <a:tailEnd/>
          </a:ln>
        </p:spPr>
        <p:txBody>
          <a:bodyPr>
            <a:spAutoFit/>
          </a:bodyPr>
          <a:lstStyle/>
          <a:p>
            <a:r>
              <a:rPr lang="en-US" sz="1400">
                <a:solidFill>
                  <a:schemeClr val="bg1">
                    <a:lumMod val="75000"/>
                  </a:schemeClr>
                </a:solidFill>
              </a:rPr>
              <a:t>LPDU size = FEC block size (120 or 540 bytes)</a:t>
            </a:r>
          </a:p>
        </p:txBody>
      </p:sp>
      <p:sp>
        <p:nvSpPr>
          <p:cNvPr id="105" name="TextBox 104"/>
          <p:cNvSpPr txBox="1"/>
          <p:nvPr/>
        </p:nvSpPr>
        <p:spPr>
          <a:xfrm>
            <a:off x="9196462" y="5056782"/>
            <a:ext cx="500062" cy="276225"/>
          </a:xfrm>
          <a:prstGeom prst="rect">
            <a:avLst/>
          </a:prstGeom>
          <a:noFill/>
          <a:ln>
            <a:solidFill>
              <a:schemeClr val="tx2"/>
            </a:solidFill>
          </a:ln>
        </p:spPr>
        <p:txBody>
          <a:bodyPr>
            <a:spAutoFit/>
          </a:bodyPr>
          <a:lstStyle/>
          <a:p>
            <a:pPr>
              <a:defRPr/>
            </a:pPr>
            <a:r>
              <a:rPr lang="es-ES" sz="1200" b="1" dirty="0" err="1">
                <a:solidFill>
                  <a:schemeClr val="bg1">
                    <a:lumMod val="75000"/>
                  </a:schemeClr>
                </a:solidFill>
              </a:rPr>
              <a:t>Pad</a:t>
            </a:r>
            <a:endParaRPr lang="es-ES" sz="1200" b="1" dirty="0">
              <a:solidFill>
                <a:schemeClr val="bg1">
                  <a:lumMod val="75000"/>
                </a:schemeClr>
              </a:solidFill>
            </a:endParaRPr>
          </a:p>
        </p:txBody>
      </p:sp>
      <p:cxnSp>
        <p:nvCxnSpPr>
          <p:cNvPr id="23605" name="Straight Connector 112"/>
          <p:cNvCxnSpPr>
            <a:cxnSpLocks noChangeShapeType="1"/>
          </p:cNvCxnSpPr>
          <p:nvPr/>
        </p:nvCxnSpPr>
        <p:spPr bwMode="auto">
          <a:xfrm>
            <a:off x="766838" y="1699220"/>
            <a:ext cx="9001125" cy="1587"/>
          </a:xfrm>
          <a:prstGeom prst="line">
            <a:avLst/>
          </a:prstGeom>
          <a:noFill/>
          <a:ln w="9525" algn="ctr">
            <a:solidFill>
              <a:schemeClr val="tx1"/>
            </a:solidFill>
            <a:prstDash val="lgDash"/>
            <a:round/>
            <a:headEnd type="none" w="lg" len="med"/>
            <a:tailEnd type="none" w="lg" len="med"/>
          </a:ln>
        </p:spPr>
      </p:cxnSp>
      <p:sp>
        <p:nvSpPr>
          <p:cNvPr id="23606" name="TextBox 115"/>
          <p:cNvSpPr txBox="1">
            <a:spLocks noChangeArrowheads="1"/>
          </p:cNvSpPr>
          <p:nvPr/>
        </p:nvSpPr>
        <p:spPr bwMode="auto">
          <a:xfrm>
            <a:off x="695400" y="1770656"/>
            <a:ext cx="1071563" cy="584200"/>
          </a:xfrm>
          <a:prstGeom prst="rect">
            <a:avLst/>
          </a:prstGeom>
          <a:noFill/>
          <a:ln w="9525">
            <a:noFill/>
            <a:miter lim="800000"/>
            <a:headEnd/>
            <a:tailEnd/>
          </a:ln>
        </p:spPr>
        <p:txBody>
          <a:bodyPr>
            <a:spAutoFit/>
          </a:bodyPr>
          <a:lstStyle/>
          <a:p>
            <a:r>
              <a:rPr lang="en-US" sz="1600" b="1">
                <a:solidFill>
                  <a:schemeClr val="bg1">
                    <a:lumMod val="75000"/>
                  </a:schemeClr>
                </a:solidFill>
              </a:rPr>
              <a:t>DLL layer</a:t>
            </a:r>
          </a:p>
        </p:txBody>
      </p:sp>
      <p:sp>
        <p:nvSpPr>
          <p:cNvPr id="23607" name="TextBox 116"/>
          <p:cNvSpPr txBox="1">
            <a:spLocks noChangeArrowheads="1"/>
          </p:cNvSpPr>
          <p:nvPr/>
        </p:nvSpPr>
        <p:spPr bwMode="auto">
          <a:xfrm>
            <a:off x="838274" y="5699719"/>
            <a:ext cx="857250" cy="584200"/>
          </a:xfrm>
          <a:prstGeom prst="rect">
            <a:avLst/>
          </a:prstGeom>
          <a:noFill/>
          <a:ln w="9525">
            <a:noFill/>
            <a:miter lim="800000"/>
            <a:headEnd/>
            <a:tailEnd/>
          </a:ln>
        </p:spPr>
        <p:txBody>
          <a:bodyPr>
            <a:spAutoFit/>
          </a:bodyPr>
          <a:lstStyle/>
          <a:p>
            <a:r>
              <a:rPr lang="en-US" sz="1600" b="1">
                <a:solidFill>
                  <a:srgbClr val="0070C0"/>
                </a:solidFill>
              </a:rPr>
              <a:t>PHY layer</a:t>
            </a:r>
          </a:p>
        </p:txBody>
      </p:sp>
      <p:cxnSp>
        <p:nvCxnSpPr>
          <p:cNvPr id="23608" name="Straight Connector 117"/>
          <p:cNvCxnSpPr>
            <a:cxnSpLocks noChangeShapeType="1"/>
          </p:cNvCxnSpPr>
          <p:nvPr/>
        </p:nvCxnSpPr>
        <p:spPr bwMode="auto">
          <a:xfrm>
            <a:off x="838275" y="5628281"/>
            <a:ext cx="9001125" cy="1588"/>
          </a:xfrm>
          <a:prstGeom prst="line">
            <a:avLst/>
          </a:prstGeom>
          <a:noFill/>
          <a:ln w="9525" algn="ctr">
            <a:solidFill>
              <a:srgbClr val="FF0000"/>
            </a:solidFill>
            <a:prstDash val="lgDash"/>
            <a:round/>
            <a:headEnd type="none" w="lg" len="med"/>
            <a:tailEnd type="none" w="lg" len="med"/>
          </a:ln>
        </p:spPr>
      </p:cxnSp>
      <p:sp>
        <p:nvSpPr>
          <p:cNvPr id="23609" name="Down Arrow 118"/>
          <p:cNvSpPr>
            <a:spLocks noChangeArrowheads="1"/>
          </p:cNvSpPr>
          <p:nvPr/>
        </p:nvSpPr>
        <p:spPr bwMode="auto">
          <a:xfrm>
            <a:off x="3338588" y="1199157"/>
            <a:ext cx="142875" cy="785813"/>
          </a:xfrm>
          <a:prstGeom prst="downArrow">
            <a:avLst>
              <a:gd name="adj1" fmla="val 50000"/>
              <a:gd name="adj2" fmla="val 50009"/>
            </a:avLst>
          </a:prstGeom>
          <a:noFill/>
          <a:ln w="9525" algn="ctr">
            <a:solidFill>
              <a:srgbClr val="808284"/>
            </a:solidFill>
            <a:round/>
            <a:headEnd type="none" w="lg" len="med"/>
            <a:tailEnd type="none" w="lg" len="med"/>
          </a:ln>
        </p:spPr>
        <p:txBody>
          <a:bodyPr/>
          <a:lstStyle/>
          <a:p>
            <a:endParaRPr lang="es-ES">
              <a:solidFill>
                <a:schemeClr val="bg1">
                  <a:lumMod val="75000"/>
                </a:schemeClr>
              </a:solidFill>
            </a:endParaRPr>
          </a:p>
        </p:txBody>
      </p:sp>
      <p:sp>
        <p:nvSpPr>
          <p:cNvPr id="23610" name="TextBox 119"/>
          <p:cNvSpPr txBox="1">
            <a:spLocks noChangeArrowheads="1"/>
          </p:cNvSpPr>
          <p:nvPr/>
        </p:nvSpPr>
        <p:spPr bwMode="auto">
          <a:xfrm>
            <a:off x="1695525" y="1770656"/>
            <a:ext cx="1643063" cy="338138"/>
          </a:xfrm>
          <a:prstGeom prst="rect">
            <a:avLst/>
          </a:prstGeom>
          <a:noFill/>
          <a:ln w="9525">
            <a:noFill/>
            <a:miter lim="800000"/>
            <a:headEnd/>
            <a:tailEnd/>
          </a:ln>
        </p:spPr>
        <p:txBody>
          <a:bodyPr>
            <a:spAutoFit/>
          </a:bodyPr>
          <a:lstStyle/>
          <a:p>
            <a:r>
              <a:rPr lang="en-US" sz="1600" b="1">
                <a:solidFill>
                  <a:schemeClr val="bg1">
                    <a:lumMod val="75000"/>
                  </a:schemeClr>
                </a:solidFill>
              </a:rPr>
              <a:t>APC sublayer</a:t>
            </a:r>
          </a:p>
        </p:txBody>
      </p:sp>
      <p:sp>
        <p:nvSpPr>
          <p:cNvPr id="23611" name="TextBox 120"/>
          <p:cNvSpPr txBox="1">
            <a:spLocks noChangeArrowheads="1"/>
          </p:cNvSpPr>
          <p:nvPr/>
        </p:nvSpPr>
        <p:spPr bwMode="auto">
          <a:xfrm>
            <a:off x="695400" y="3342281"/>
            <a:ext cx="1071563" cy="584200"/>
          </a:xfrm>
          <a:prstGeom prst="rect">
            <a:avLst/>
          </a:prstGeom>
          <a:noFill/>
          <a:ln w="9525">
            <a:noFill/>
            <a:miter lim="800000"/>
            <a:headEnd/>
            <a:tailEnd/>
          </a:ln>
        </p:spPr>
        <p:txBody>
          <a:bodyPr>
            <a:spAutoFit/>
          </a:bodyPr>
          <a:lstStyle/>
          <a:p>
            <a:r>
              <a:rPr lang="en-US" sz="1600" b="1">
                <a:solidFill>
                  <a:schemeClr val="bg1">
                    <a:lumMod val="75000"/>
                  </a:schemeClr>
                </a:solidFill>
              </a:rPr>
              <a:t>LLC sublayer</a:t>
            </a:r>
          </a:p>
        </p:txBody>
      </p:sp>
      <p:sp>
        <p:nvSpPr>
          <p:cNvPr id="23613" name="TextBox 122"/>
          <p:cNvSpPr txBox="1">
            <a:spLocks noChangeArrowheads="1"/>
          </p:cNvSpPr>
          <p:nvPr/>
        </p:nvSpPr>
        <p:spPr bwMode="auto">
          <a:xfrm>
            <a:off x="838275" y="4913906"/>
            <a:ext cx="1071563" cy="584200"/>
          </a:xfrm>
          <a:prstGeom prst="rect">
            <a:avLst/>
          </a:prstGeom>
          <a:noFill/>
          <a:ln w="9525">
            <a:noFill/>
            <a:miter lim="800000"/>
            <a:headEnd/>
            <a:tailEnd/>
          </a:ln>
        </p:spPr>
        <p:txBody>
          <a:bodyPr>
            <a:spAutoFit/>
          </a:bodyPr>
          <a:lstStyle/>
          <a:p>
            <a:r>
              <a:rPr lang="en-US" sz="1600" b="1">
                <a:solidFill>
                  <a:schemeClr val="bg1">
                    <a:lumMod val="75000"/>
                  </a:schemeClr>
                </a:solidFill>
              </a:rPr>
              <a:t>MAC sublayer</a:t>
            </a:r>
          </a:p>
        </p:txBody>
      </p:sp>
      <p:sp>
        <p:nvSpPr>
          <p:cNvPr id="125" name="TextBox 124"/>
          <p:cNvSpPr txBox="1"/>
          <p:nvPr/>
        </p:nvSpPr>
        <p:spPr>
          <a:xfrm>
            <a:off x="7196212" y="3342282"/>
            <a:ext cx="1143000"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LLC </a:t>
            </a:r>
            <a:r>
              <a:rPr lang="es-ES" sz="1200" b="1" dirty="0" err="1">
                <a:solidFill>
                  <a:schemeClr val="bg1">
                    <a:lumMod val="75000"/>
                  </a:schemeClr>
                </a:solidFill>
              </a:rPr>
              <a:t>frame</a:t>
            </a:r>
            <a:r>
              <a:rPr lang="es-ES" sz="1200" b="1" dirty="0">
                <a:solidFill>
                  <a:schemeClr val="bg1">
                    <a:lumMod val="75000"/>
                  </a:schemeClr>
                </a:solidFill>
              </a:rPr>
              <a:t> g</a:t>
            </a:r>
          </a:p>
        </p:txBody>
      </p:sp>
      <p:sp>
        <p:nvSpPr>
          <p:cNvPr id="23615" name="TextBox 125"/>
          <p:cNvSpPr txBox="1">
            <a:spLocks noChangeArrowheads="1"/>
          </p:cNvSpPr>
          <p:nvPr/>
        </p:nvSpPr>
        <p:spPr bwMode="auto">
          <a:xfrm>
            <a:off x="5981774" y="2342157"/>
            <a:ext cx="2857500" cy="523875"/>
          </a:xfrm>
          <a:prstGeom prst="rect">
            <a:avLst/>
          </a:prstGeom>
          <a:noFill/>
          <a:ln w="9525">
            <a:noFill/>
            <a:miter lim="800000"/>
            <a:headEnd/>
            <a:tailEnd/>
          </a:ln>
        </p:spPr>
        <p:txBody>
          <a:bodyPr>
            <a:spAutoFit/>
          </a:bodyPr>
          <a:lstStyle/>
          <a:p>
            <a:r>
              <a:rPr lang="en-US" sz="1400">
                <a:solidFill>
                  <a:schemeClr val="bg1">
                    <a:lumMod val="75000"/>
                  </a:schemeClr>
                </a:solidFill>
              </a:rPr>
              <a:t>Encrypted LLC frame has also CCMP header and MIC fields</a:t>
            </a:r>
          </a:p>
        </p:txBody>
      </p:sp>
      <p:sp>
        <p:nvSpPr>
          <p:cNvPr id="65" name="Rectangle 3"/>
          <p:cNvSpPr txBox="1">
            <a:spLocks noChangeArrowheads="1"/>
          </p:cNvSpPr>
          <p:nvPr/>
        </p:nvSpPr>
        <p:spPr bwMode="auto">
          <a:xfrm>
            <a:off x="9953091" y="3537520"/>
            <a:ext cx="2283994" cy="406794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nSpc>
                <a:spcPct val="90000"/>
              </a:lnSpc>
              <a:buFont typeface="Arial" panose="020B0604020202020204" pitchFamily="34" charset="0"/>
              <a:buChar char="•"/>
            </a:pPr>
            <a:r>
              <a:rPr lang="en-US" kern="0" dirty="0" smtClean="0">
                <a:solidFill>
                  <a:schemeClr val="tx1"/>
                </a:solidFill>
              </a:rPr>
              <a:t>Replaced by 802.11 MAC</a:t>
            </a:r>
            <a:endParaRPr lang="en-US" kern="0" dirty="0">
              <a:solidFill>
                <a:schemeClr val="tx1"/>
              </a:solidFill>
            </a:endParaRPr>
          </a:p>
          <a:p>
            <a:pPr>
              <a:lnSpc>
                <a:spcPct val="90000"/>
              </a:lnSpc>
              <a:buFont typeface="Arial" panose="020B0604020202020204" pitchFamily="34" charset="0"/>
              <a:buChar char="•"/>
            </a:pPr>
            <a:endParaRPr lang="en-US" sz="2800" kern="0" dirty="0" smtClean="0">
              <a:solidFill>
                <a:schemeClr val="tx1"/>
              </a:solidFill>
            </a:endParaRPr>
          </a:p>
          <a:p>
            <a:pPr>
              <a:lnSpc>
                <a:spcPct val="90000"/>
              </a:lnSpc>
              <a:buFont typeface="Arial" panose="020B0604020202020204" pitchFamily="34" charset="0"/>
              <a:buChar char="•"/>
            </a:pPr>
            <a:endParaRPr lang="en-US" sz="2800" kern="0" dirty="0">
              <a:solidFill>
                <a:schemeClr val="tx1"/>
              </a:solidFill>
            </a:endParaRPr>
          </a:p>
          <a:p>
            <a:pPr>
              <a:lnSpc>
                <a:spcPct val="90000"/>
              </a:lnSpc>
              <a:buFont typeface="Arial" panose="020B0604020202020204" pitchFamily="34" charset="0"/>
              <a:buChar char="•"/>
            </a:pPr>
            <a:endParaRPr lang="en-US" sz="2800" kern="0" dirty="0" smtClean="0">
              <a:solidFill>
                <a:schemeClr val="tx1"/>
              </a:solidFill>
            </a:endParaRPr>
          </a:p>
          <a:p>
            <a:pPr>
              <a:lnSpc>
                <a:spcPct val="90000"/>
              </a:lnSpc>
              <a:buFont typeface="Arial" panose="020B0604020202020204" pitchFamily="34" charset="0"/>
              <a:buChar char="•"/>
            </a:pPr>
            <a:r>
              <a:rPr lang="en-US" kern="0" dirty="0" smtClean="0">
                <a:solidFill>
                  <a:srgbClr val="FF0000"/>
                </a:solidFill>
              </a:rPr>
              <a:t>From G.9960 PHY</a:t>
            </a:r>
            <a:endParaRPr lang="en-US" kern="0" dirty="0">
              <a:solidFill>
                <a:srgbClr val="FF0000"/>
              </a:solidFill>
            </a:endParaRPr>
          </a:p>
        </p:txBody>
      </p:sp>
      <p:cxnSp>
        <p:nvCxnSpPr>
          <p:cNvPr id="4" name="Gerader Verbinder 3"/>
          <p:cNvCxnSpPr/>
          <p:nvPr/>
        </p:nvCxnSpPr>
        <p:spPr bwMode="auto">
          <a:xfrm>
            <a:off x="9737662" y="1699220"/>
            <a:ext cx="368594" cy="2035968"/>
          </a:xfrm>
          <a:prstGeom prst="line">
            <a:avLst/>
          </a:prstGeom>
          <a:solidFill>
            <a:srgbClr val="00B8FF"/>
          </a:solidFill>
          <a:ln w="9525" cap="flat" cmpd="sng" algn="ctr">
            <a:solidFill>
              <a:schemeClr val="tx1"/>
            </a:solidFill>
            <a:prstDash val="lgDash"/>
            <a:round/>
            <a:headEnd type="none" w="med" len="med"/>
            <a:tailEnd type="none" w="med" len="med"/>
          </a:ln>
          <a:effectLst/>
        </p:spPr>
      </p:cxnSp>
      <p:cxnSp>
        <p:nvCxnSpPr>
          <p:cNvPr id="69" name="Gerader Verbinder 68"/>
          <p:cNvCxnSpPr/>
          <p:nvPr/>
        </p:nvCxnSpPr>
        <p:spPr bwMode="auto">
          <a:xfrm flipH="1">
            <a:off x="9764486" y="3735188"/>
            <a:ext cx="341771" cy="1909422"/>
          </a:xfrm>
          <a:prstGeom prst="line">
            <a:avLst/>
          </a:prstGeom>
          <a:solidFill>
            <a:srgbClr val="00B8FF"/>
          </a:solidFill>
          <a:ln w="9525" cap="flat" cmpd="sng" algn="ctr">
            <a:solidFill>
              <a:schemeClr val="tx1"/>
            </a:solidFill>
            <a:prstDash val="lgDash"/>
            <a:round/>
            <a:headEnd type="none" w="med" len="med"/>
            <a:tailEnd type="none" w="med" len="med"/>
          </a:ln>
          <a:effectLst/>
        </p:spPr>
      </p:cxnSp>
      <p:cxnSp>
        <p:nvCxnSpPr>
          <p:cNvPr id="74" name="Gerader Verbinder 73"/>
          <p:cNvCxnSpPr/>
          <p:nvPr/>
        </p:nvCxnSpPr>
        <p:spPr bwMode="auto">
          <a:xfrm>
            <a:off x="9746333" y="5613540"/>
            <a:ext cx="349633" cy="156029"/>
          </a:xfrm>
          <a:prstGeom prst="line">
            <a:avLst/>
          </a:prstGeom>
          <a:solidFill>
            <a:srgbClr val="00B8FF"/>
          </a:solidFill>
          <a:ln w="9525" cap="flat" cmpd="sng" algn="ctr">
            <a:solidFill>
              <a:srgbClr val="FF0000"/>
            </a:solidFill>
            <a:prstDash val="lgDash"/>
            <a:round/>
            <a:headEnd type="none" w="med" len="med"/>
            <a:tailEnd type="none" w="med" len="med"/>
          </a:ln>
          <a:effectLst/>
        </p:spPr>
      </p:cxnSp>
      <p:cxnSp>
        <p:nvCxnSpPr>
          <p:cNvPr id="80" name="Gerader Verbinder 79"/>
          <p:cNvCxnSpPr/>
          <p:nvPr/>
        </p:nvCxnSpPr>
        <p:spPr bwMode="auto">
          <a:xfrm flipH="1">
            <a:off x="9674895" y="5877972"/>
            <a:ext cx="431362" cy="431348"/>
          </a:xfrm>
          <a:prstGeom prst="line">
            <a:avLst/>
          </a:prstGeom>
          <a:solidFill>
            <a:srgbClr val="00B8FF"/>
          </a:solidFill>
          <a:ln w="9525" cap="flat" cmpd="sng" algn="ctr">
            <a:solidFill>
              <a:srgbClr val="FF0000"/>
            </a:solidFill>
            <a:prstDash val="lgDash"/>
            <a:round/>
            <a:headEnd type="none" w="med" len="med"/>
            <a:tailEnd type="none" w="med" len="med"/>
          </a:ln>
          <a:effectLst/>
        </p:spPr>
      </p:cxnSp>
      <p:sp>
        <p:nvSpPr>
          <p:cNvPr id="88" name="Date Placeholder 4">
            <a:extLst>
              <a:ext uri="{FF2B5EF4-FFF2-40B4-BE49-F238E27FC236}">
                <a16:creationId xmlns:a16="http://schemas.microsoft.com/office/drawing/2014/main" id="{B4E3A1A2-7D18-4614-9CA2-E3E3D5850406}"/>
              </a:ext>
            </a:extLst>
          </p:cNvPr>
          <p:cNvSpPr>
            <a:spLocks noGrp="1"/>
          </p:cNvSpPr>
          <p:nvPr>
            <p:ph type="dt" idx="4294967295"/>
          </p:nvPr>
        </p:nvSpPr>
        <p:spPr>
          <a:xfrm>
            <a:off x="929217" y="260648"/>
            <a:ext cx="2499764" cy="273050"/>
          </a:xfrm>
          <a:prstGeom prst="rect">
            <a:avLst/>
          </a:prstGeom>
        </p:spPr>
        <p:txBody>
          <a:bodyPr/>
          <a:lstStyle/>
          <a:p>
            <a:r>
              <a:rPr lang="de-DE" sz="1800" b="1" dirty="0" err="1" smtClean="0">
                <a:solidFill>
                  <a:schemeClr val="tx1"/>
                </a:solidFill>
              </a:rPr>
              <a:t>July</a:t>
            </a:r>
            <a:r>
              <a:rPr lang="de-DE" sz="1800" b="1" dirty="0" smtClean="0">
                <a:solidFill>
                  <a:schemeClr val="tx1"/>
                </a:solidFill>
              </a:rPr>
              <a:t> </a:t>
            </a:r>
            <a:r>
              <a:rPr lang="de-DE" sz="1800" b="1" dirty="0">
                <a:solidFill>
                  <a:schemeClr val="tx1"/>
                </a:solidFill>
              </a:rPr>
              <a:t>2019</a:t>
            </a:r>
            <a:endParaRPr lang="en-GB" sz="1800" b="1" dirty="0">
              <a:solidFill>
                <a:schemeClr val="tx1"/>
              </a:solidFill>
            </a:endParaRPr>
          </a:p>
        </p:txBody>
      </p:sp>
    </p:spTree>
    <p:extLst>
      <p:ext uri="{BB962C8B-B14F-4D97-AF65-F5344CB8AC3E}">
        <p14:creationId xmlns:p14="http://schemas.microsoft.com/office/powerpoint/2010/main" val="369938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60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6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6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3599"/>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3609"/>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36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6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6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6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5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5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57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57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5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57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5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57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57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57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358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358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358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58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358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58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58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358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358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358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359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359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361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2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361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360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356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361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359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359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0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360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360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360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360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356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355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355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P spid="23559" grpId="0" animBg="1"/>
      <p:bldP spid="12" grpId="0" animBg="1"/>
      <p:bldP spid="13" grpId="0" animBg="1"/>
      <p:bldP spid="23562" grpId="0"/>
      <p:bldP spid="23563" grpId="0"/>
      <p:bldP spid="20" grpId="0" animBg="1"/>
      <p:bldP spid="24" grpId="0" animBg="1"/>
      <p:bldP spid="23566" grpId="0"/>
      <p:bldP spid="23567" grpId="0" animBg="1"/>
      <p:bldP spid="34" grpId="0" animBg="1"/>
      <p:bldP spid="35" grpId="0" animBg="1"/>
      <p:bldP spid="36" grpId="0" animBg="1"/>
      <p:bldP spid="43" grpId="0" animBg="1"/>
      <p:bldP spid="23574" grpId="0"/>
      <p:bldP spid="23575" grpId="0" animBg="1"/>
      <p:bldP spid="23576" grpId="0" animBg="1"/>
      <p:bldP spid="23577" grpId="0" animBg="1"/>
      <p:bldP spid="23578" grpId="0" animBg="1"/>
      <p:bldP spid="23579" grpId="0" animBg="1"/>
      <p:bldP spid="23586" grpId="0"/>
      <p:bldP spid="23587" grpId="0" animBg="1"/>
      <p:bldP spid="23588" grpId="0" animBg="1"/>
      <p:bldP spid="23589" grpId="0" animBg="1"/>
      <p:bldP spid="75" grpId="0" animBg="1"/>
      <p:bldP spid="76" grpId="0" animBg="1"/>
      <p:bldP spid="77" grpId="0" animBg="1"/>
      <p:bldP spid="78" grpId="0" animBg="1"/>
      <p:bldP spid="79" grpId="0" animBg="1"/>
      <p:bldP spid="23599" grpId="0"/>
      <p:bldP spid="23599" grpId="1"/>
      <p:bldP spid="23600" grpId="0" animBg="1"/>
      <p:bldP spid="23600" grpId="1" animBg="1"/>
      <p:bldP spid="23603" grpId="0"/>
      <p:bldP spid="105" grpId="0" animBg="1"/>
      <p:bldP spid="23606" grpId="0"/>
      <p:bldP spid="23607" grpId="0"/>
      <p:bldP spid="23609" grpId="0" animBg="1"/>
      <p:bldP spid="23609" grpId="1" animBg="1"/>
      <p:bldP spid="23610" grpId="0"/>
      <p:bldP spid="23611" grpId="0"/>
      <p:bldP spid="23613" grpId="0"/>
      <p:bldP spid="125" grpId="0" animBg="1"/>
      <p:bldP spid="236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747580A0-BA81-4777-8BEC-0BF411CC2CED}"/>
              </a:ext>
            </a:extLst>
          </p:cNvPr>
          <p:cNvSpPr>
            <a:spLocks noGrp="1"/>
          </p:cNvSpPr>
          <p:nvPr>
            <p:ph type="ftr" sz="quarter" idx="11"/>
          </p:nvPr>
        </p:nvSpPr>
        <p:spPr/>
        <p:txBody>
          <a:bodyPr/>
          <a:lstStyle/>
          <a:p>
            <a:r>
              <a:rPr lang="en-US" altLang="en-US"/>
              <a:t>© 2011 Marvell Confidential </a:t>
            </a:r>
          </a:p>
        </p:txBody>
      </p:sp>
      <p:sp>
        <p:nvSpPr>
          <p:cNvPr id="6" name="Slide Number Placeholder 3">
            <a:extLst>
              <a:ext uri="{FF2B5EF4-FFF2-40B4-BE49-F238E27FC236}">
                <a16:creationId xmlns:a16="http://schemas.microsoft.com/office/drawing/2014/main" id="{9F1F4559-749D-4152-8AA5-D006F4DB28B6}"/>
              </a:ext>
            </a:extLst>
          </p:cNvPr>
          <p:cNvSpPr>
            <a:spLocks noGrp="1"/>
          </p:cNvSpPr>
          <p:nvPr>
            <p:ph type="sldNum" sz="quarter" idx="12"/>
          </p:nvPr>
        </p:nvSpPr>
        <p:spPr/>
        <p:txBody>
          <a:bodyPr/>
          <a:lstStyle/>
          <a:p>
            <a:fld id="{883FC169-4882-468F-8E1C-7BE9C9B6F23E}" type="slidenum">
              <a:rPr lang="en-US" altLang="en-US"/>
              <a:pPr/>
              <a:t>17</a:t>
            </a:fld>
            <a:endParaRPr lang="en-US" altLang="en-US"/>
          </a:p>
        </p:txBody>
      </p:sp>
      <p:sp>
        <p:nvSpPr>
          <p:cNvPr id="847874" name="Rectangle 3">
            <a:extLst>
              <a:ext uri="{FF2B5EF4-FFF2-40B4-BE49-F238E27FC236}">
                <a16:creationId xmlns:a16="http://schemas.microsoft.com/office/drawing/2014/main" id="{1B69B169-25B1-4EC3-8A67-060D18C65904}"/>
              </a:ext>
            </a:extLst>
          </p:cNvPr>
          <p:cNvSpPr>
            <a:spLocks noGrp="1" noChangeArrowheads="1"/>
          </p:cNvSpPr>
          <p:nvPr>
            <p:ph type="title" idx="4294967295"/>
          </p:nvPr>
        </p:nvSpPr>
        <p:spPr/>
        <p:txBody>
          <a:bodyPr vert="horz" wrap="square" lIns="0" tIns="45702" rIns="91402" bIns="45702" numCol="1" anchor="ctr" anchorCtr="0" compatLnSpc="1">
            <a:prstTxWarp prst="textNoShape">
              <a:avLst/>
            </a:prstTxWarp>
          </a:bodyPr>
          <a:lstStyle/>
          <a:p>
            <a:r>
              <a:rPr lang="en-US" altLang="en-US" sz="3600" dirty="0" smtClean="0"/>
              <a:t>1.2. Forward error correction</a:t>
            </a:r>
            <a:endParaRPr lang="en-US" altLang="en-US" sz="3600" dirty="0"/>
          </a:p>
        </p:txBody>
      </p:sp>
      <p:sp>
        <p:nvSpPr>
          <p:cNvPr id="847875" name="Rectangle 4">
            <a:extLst>
              <a:ext uri="{FF2B5EF4-FFF2-40B4-BE49-F238E27FC236}">
                <a16:creationId xmlns:a16="http://schemas.microsoft.com/office/drawing/2014/main" id="{B9CD6F6B-A8D8-4FFF-B994-4606D8FE1AF9}"/>
              </a:ext>
            </a:extLst>
          </p:cNvPr>
          <p:cNvSpPr>
            <a:spLocks noGrp="1" noChangeArrowheads="1"/>
          </p:cNvSpPr>
          <p:nvPr>
            <p:ph type="body" idx="4294967295"/>
          </p:nvPr>
        </p:nvSpPr>
        <p:spPr>
          <a:xfrm>
            <a:off x="839416" y="1751014"/>
            <a:ext cx="10585176" cy="3441932"/>
          </a:xfrm>
        </p:spPr>
        <p:txBody>
          <a:bodyPr vert="horz" wrap="square" lIns="0" tIns="45702" rIns="91402" bIns="45702" numCol="1" anchor="t" anchorCtr="0" compatLnSpc="1">
            <a:prstTxWarp prst="textNoShape">
              <a:avLst/>
            </a:prstTxWarp>
            <a:spAutoFit/>
          </a:bodyPr>
          <a:lstStyle/>
          <a:p>
            <a:pPr defTabSz="1300163">
              <a:buFont typeface="Arial" panose="020B0604020202020204" pitchFamily="34" charset="0"/>
              <a:buChar char="•"/>
            </a:pPr>
            <a:r>
              <a:rPr lang="en-US" altLang="en-US" b="0" dirty="0" smtClean="0"/>
              <a:t>FEC allows to </a:t>
            </a:r>
            <a:r>
              <a:rPr lang="en-US" altLang="en-US" b="0" dirty="0"/>
              <a:t>recover messages that have been affected by </a:t>
            </a:r>
            <a:r>
              <a:rPr lang="en-US" altLang="en-US" b="0" dirty="0" smtClean="0"/>
              <a:t>errors</a:t>
            </a:r>
            <a:endParaRPr lang="en-US" altLang="en-US" b="0" dirty="0"/>
          </a:p>
          <a:p>
            <a:pPr defTabSz="1300163">
              <a:buFont typeface="Arial" panose="020B0604020202020204" pitchFamily="34" charset="0"/>
              <a:buChar char="•"/>
            </a:pPr>
            <a:r>
              <a:rPr lang="en-US" altLang="en-US" b="0" dirty="0" smtClean="0"/>
              <a:t>LDPC </a:t>
            </a:r>
            <a:r>
              <a:rPr lang="en-US" altLang="en-US" b="0" dirty="0"/>
              <a:t>(Low-Density Parity Check</a:t>
            </a:r>
            <a:r>
              <a:rPr lang="en-US" altLang="en-US" b="0" dirty="0" smtClean="0"/>
              <a:t>) are used</a:t>
            </a:r>
          </a:p>
          <a:p>
            <a:pPr marL="835025" lvl="1" indent="-342900" defTabSz="1300163">
              <a:buFont typeface="Arial" panose="020B0604020202020204" pitchFamily="34" charset="0"/>
              <a:buChar char="•"/>
            </a:pPr>
            <a:r>
              <a:rPr lang="en-US" altLang="en-US" dirty="0" smtClean="0"/>
              <a:t>LDPC works better than other alternatives over a wide range of media (</a:t>
            </a:r>
            <a:r>
              <a:rPr lang="en-US" altLang="en-US" dirty="0" err="1" smtClean="0"/>
              <a:t>powerline</a:t>
            </a:r>
            <a:r>
              <a:rPr lang="en-US" altLang="en-US" dirty="0" smtClean="0"/>
              <a:t>, </a:t>
            </a:r>
            <a:r>
              <a:rPr lang="en-US" altLang="en-US" dirty="0" err="1" smtClean="0"/>
              <a:t>phoneline</a:t>
            </a:r>
            <a:r>
              <a:rPr lang="en-US" altLang="en-US" dirty="0" smtClean="0"/>
              <a:t>, coaxial and LC) and operation points (both low and high block error rates)</a:t>
            </a:r>
          </a:p>
          <a:p>
            <a:pPr marL="835025" lvl="1" indent="-342900" defTabSz="1300163">
              <a:buFont typeface="Arial" panose="020B0604020202020204" pitchFamily="34" charset="0"/>
              <a:buChar char="•"/>
            </a:pPr>
            <a:r>
              <a:rPr lang="en-US" altLang="en-US" dirty="0" smtClean="0"/>
              <a:t>LDPC </a:t>
            </a:r>
            <a:r>
              <a:rPr lang="en-US" altLang="en-US" dirty="0"/>
              <a:t>is the only </a:t>
            </a:r>
            <a:r>
              <a:rPr lang="en-US" altLang="en-US" dirty="0" smtClean="0"/>
              <a:t>code that </a:t>
            </a:r>
            <a:r>
              <a:rPr lang="en-US" altLang="en-US" dirty="0"/>
              <a:t>works well at very high data rates (hundreds of Mbps) because it is easier to parallelize</a:t>
            </a:r>
          </a:p>
          <a:p>
            <a:pPr marL="835025" lvl="1" indent="-342900" defTabSz="1300163">
              <a:buFont typeface="Arial" panose="020B0604020202020204" pitchFamily="34" charset="0"/>
              <a:buChar char="•"/>
            </a:pPr>
            <a:r>
              <a:rPr lang="en-US" altLang="en-US" dirty="0"/>
              <a:t>LDPC is </a:t>
            </a:r>
            <a:r>
              <a:rPr lang="en-US" altLang="en-US" dirty="0" smtClean="0"/>
              <a:t>used </a:t>
            </a:r>
            <a:r>
              <a:rPr lang="en-US" altLang="en-US" dirty="0"/>
              <a:t>by many </a:t>
            </a:r>
            <a:r>
              <a:rPr lang="en-US" altLang="en-US" dirty="0" smtClean="0"/>
              <a:t>other very </a:t>
            </a:r>
            <a:r>
              <a:rPr lang="en-US" altLang="en-US" dirty="0"/>
              <a:t>high </a:t>
            </a:r>
            <a:r>
              <a:rPr lang="en-US" altLang="en-US" dirty="0" smtClean="0"/>
              <a:t>data rate standards </a:t>
            </a:r>
            <a:r>
              <a:rPr lang="en-US" altLang="en-US" dirty="0"/>
              <a:t>such as 10GBase-T Ethernet (802.3an), WiMAX (802.16e</a:t>
            </a:r>
            <a:r>
              <a:rPr lang="en-US" altLang="en-US" dirty="0" smtClean="0"/>
              <a:t>), (802.11n,ac,ax) and 5G NR</a:t>
            </a:r>
          </a:p>
          <a:p>
            <a:pPr marL="835025" lvl="1" indent="-342900" defTabSz="1300163">
              <a:buFont typeface="Arial" panose="020B0604020202020204" pitchFamily="34" charset="0"/>
              <a:buChar char="•"/>
            </a:pPr>
            <a:r>
              <a:rPr lang="en-US" altLang="en-US" dirty="0" smtClean="0"/>
              <a:t>G.9960 FEC comprises Scrambler, LDPC encoder and Segmentation to OFDM symbols</a:t>
            </a:r>
            <a:endParaRPr lang="en-US" altLang="en-US" dirty="0"/>
          </a:p>
        </p:txBody>
      </p:sp>
      <p:sp>
        <p:nvSpPr>
          <p:cNvPr id="7" name="Date Placeholder 1"/>
          <p:cNvSpPr>
            <a:spLocks noGrp="1"/>
          </p:cNvSpPr>
          <p:nvPr>
            <p:ph type="dt" sz="quarter" idx="10"/>
          </p:nvPr>
        </p:nvSpPr>
        <p:spPr>
          <a:xfrm>
            <a:off x="929217" y="333375"/>
            <a:ext cx="2499764" cy="273050"/>
          </a:xfrm>
          <a:noFill/>
        </p:spPr>
        <p:txBody>
          <a:bodyPr/>
          <a:lstStyle/>
          <a:p>
            <a:r>
              <a:rPr lang="en-US" dirty="0" smtClean="0"/>
              <a:t>July 2019</a:t>
            </a:r>
            <a:endParaRPr lang="en-US" dirty="0"/>
          </a:p>
        </p:txBody>
      </p:sp>
      <p:sp>
        <p:nvSpPr>
          <p:cNvPr id="2" name="Rectangle 2"/>
          <p:cNvSpPr>
            <a:spLocks noChangeArrowheads="1"/>
          </p:cNvSpPr>
          <p:nvPr/>
        </p:nvSpPr>
        <p:spPr bwMode="auto">
          <a:xfrm>
            <a:off x="1559495" y="5490869"/>
            <a:ext cx="146803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3" name="Objekt 2"/>
          <p:cNvGraphicFramePr>
            <a:graphicFrameLocks noChangeAspect="1"/>
          </p:cNvGraphicFramePr>
          <p:nvPr>
            <p:extLst>
              <p:ext uri="{D42A27DB-BD31-4B8C-83A1-F6EECF244321}">
                <p14:modId xmlns:p14="http://schemas.microsoft.com/office/powerpoint/2010/main" val="3847856453"/>
              </p:ext>
            </p:extLst>
          </p:nvPr>
        </p:nvGraphicFramePr>
        <p:xfrm>
          <a:off x="1559495" y="5353926"/>
          <a:ext cx="8312985" cy="818450"/>
        </p:xfrm>
        <a:graphic>
          <a:graphicData uri="http://schemas.openxmlformats.org/presentationml/2006/ole">
            <mc:AlternateContent xmlns:mc="http://schemas.openxmlformats.org/markup-compatibility/2006">
              <mc:Choice xmlns:v="urn:schemas-microsoft-com:vml" Requires="v">
                <p:oleObj spid="_x0000_s13443" name="CorelDRAW" r:id="rId4" imgW="4005665" imgH="405274" progId="CorelDraw.Graphic.16">
                  <p:embed/>
                </p:oleObj>
              </mc:Choice>
              <mc:Fallback>
                <p:oleObj name="CorelDRAW" r:id="rId4" imgW="4005665" imgH="405274" progId="CorelDraw.Graphic.16">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9495" y="5353926"/>
                        <a:ext cx="8312985" cy="818450"/>
                      </a:xfrm>
                      <a:prstGeom prst="rect">
                        <a:avLst/>
                      </a:prstGeom>
                      <a:noFill/>
                    </p:spPr>
                  </p:pic>
                </p:oleObj>
              </mc:Fallback>
            </mc:AlternateContent>
          </a:graphicData>
        </a:graphic>
      </p:graphicFrame>
    </p:spTree>
    <p:extLst>
      <p:ext uri="{BB962C8B-B14F-4D97-AF65-F5344CB8AC3E}">
        <p14:creationId xmlns:p14="http://schemas.microsoft.com/office/powerpoint/2010/main" val="8691660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747580A0-BA81-4777-8BEC-0BF411CC2CED}"/>
              </a:ext>
            </a:extLst>
          </p:cNvPr>
          <p:cNvSpPr>
            <a:spLocks noGrp="1"/>
          </p:cNvSpPr>
          <p:nvPr>
            <p:ph type="ftr" sz="quarter" idx="4294967295"/>
          </p:nvPr>
        </p:nvSpPr>
        <p:spPr/>
        <p:txBody>
          <a:bodyPr/>
          <a:lstStyle/>
          <a:p>
            <a:r>
              <a:rPr lang="en-US" altLang="en-US"/>
              <a:t>© 2011 Marvell Confidential </a:t>
            </a:r>
          </a:p>
        </p:txBody>
      </p:sp>
      <p:sp>
        <p:nvSpPr>
          <p:cNvPr id="6" name="Slide Number Placeholder 3">
            <a:extLst>
              <a:ext uri="{FF2B5EF4-FFF2-40B4-BE49-F238E27FC236}">
                <a16:creationId xmlns:a16="http://schemas.microsoft.com/office/drawing/2014/main" id="{9F1F4559-749D-4152-8AA5-D006F4DB28B6}"/>
              </a:ext>
            </a:extLst>
          </p:cNvPr>
          <p:cNvSpPr>
            <a:spLocks noGrp="1"/>
          </p:cNvSpPr>
          <p:nvPr>
            <p:ph type="sldNum" sz="quarter" idx="12"/>
          </p:nvPr>
        </p:nvSpPr>
        <p:spPr/>
        <p:txBody>
          <a:bodyPr/>
          <a:lstStyle/>
          <a:p>
            <a:fld id="{883FC169-4882-468F-8E1C-7BE9C9B6F23E}" type="slidenum">
              <a:rPr lang="en-US" altLang="en-US"/>
              <a:pPr/>
              <a:t>18</a:t>
            </a:fld>
            <a:endParaRPr lang="en-US" altLang="en-US"/>
          </a:p>
        </p:txBody>
      </p:sp>
      <p:sp>
        <p:nvSpPr>
          <p:cNvPr id="847874" name="Rectangle 3">
            <a:extLst>
              <a:ext uri="{FF2B5EF4-FFF2-40B4-BE49-F238E27FC236}">
                <a16:creationId xmlns:a16="http://schemas.microsoft.com/office/drawing/2014/main" id="{1B69B169-25B1-4EC3-8A67-060D18C65904}"/>
              </a:ext>
            </a:extLst>
          </p:cNvPr>
          <p:cNvSpPr>
            <a:spLocks noGrp="1" noChangeArrowheads="1"/>
          </p:cNvSpPr>
          <p:nvPr>
            <p:ph type="title" idx="4294967295"/>
          </p:nvPr>
        </p:nvSpPr>
        <p:spPr/>
        <p:txBody>
          <a:bodyPr vert="horz" wrap="square" lIns="0" tIns="45702" rIns="91402" bIns="45702" numCol="1" anchor="ctr" anchorCtr="0" compatLnSpc="1">
            <a:prstTxWarp prst="textNoShape">
              <a:avLst/>
            </a:prstTxWarp>
          </a:bodyPr>
          <a:lstStyle/>
          <a:p>
            <a:r>
              <a:rPr lang="en-US" altLang="en-US" sz="3600" dirty="0" smtClean="0"/>
              <a:t>Scrambler</a:t>
            </a:r>
            <a:endParaRPr lang="en-US" altLang="en-US" sz="3600" dirty="0"/>
          </a:p>
        </p:txBody>
      </p:sp>
      <p:sp>
        <p:nvSpPr>
          <p:cNvPr id="847875" name="Rectangle 4">
            <a:extLst>
              <a:ext uri="{FF2B5EF4-FFF2-40B4-BE49-F238E27FC236}">
                <a16:creationId xmlns:a16="http://schemas.microsoft.com/office/drawing/2014/main" id="{B9CD6F6B-A8D8-4FFF-B994-4606D8FE1AF9}"/>
              </a:ext>
            </a:extLst>
          </p:cNvPr>
          <p:cNvSpPr>
            <a:spLocks noGrp="1" noChangeArrowheads="1"/>
          </p:cNvSpPr>
          <p:nvPr>
            <p:ph type="body" idx="4294967295"/>
          </p:nvPr>
        </p:nvSpPr>
        <p:spPr>
          <a:xfrm>
            <a:off x="1055439" y="4365104"/>
            <a:ext cx="10220045" cy="1785068"/>
          </a:xfrm>
        </p:spPr>
        <p:txBody>
          <a:bodyPr vert="horz" wrap="square" lIns="0" tIns="45702" rIns="91402" bIns="45702" numCol="1" anchor="t" anchorCtr="0" compatLnSpc="1">
            <a:prstTxWarp prst="textNoShape">
              <a:avLst/>
            </a:prstTxWarp>
            <a:spAutoFit/>
          </a:bodyPr>
          <a:lstStyle/>
          <a:p>
            <a:pPr defTabSz="1300163">
              <a:buFont typeface="Arial" panose="020B0604020202020204" pitchFamily="34" charset="0"/>
              <a:buChar char="•"/>
            </a:pPr>
            <a:r>
              <a:rPr lang="en-US" sz="2000" b="0" dirty="0"/>
              <a:t>All data starting from the first bit of the PHY-frame header and ending by the last bit of the payload </a:t>
            </a:r>
            <a:r>
              <a:rPr lang="en-US" sz="2000" b="0" dirty="0" smtClean="0"/>
              <a:t>are scrambled. </a:t>
            </a:r>
          </a:p>
          <a:p>
            <a:pPr defTabSz="1300163">
              <a:buFont typeface="Arial" panose="020B0604020202020204" pitchFamily="34" charset="0"/>
              <a:buChar char="•"/>
            </a:pPr>
            <a:r>
              <a:rPr lang="en-US" sz="2000" b="0" dirty="0" smtClean="0"/>
              <a:t>Using a </a:t>
            </a:r>
            <a:r>
              <a:rPr lang="en-US" sz="2000" b="0" dirty="0"/>
              <a:t>pseudorandom sequence generated by the linear feedback shift register (LFSR) with the polynomial </a:t>
            </a:r>
            <a:r>
              <a:rPr lang="en-US" sz="2000" b="0" i="1" dirty="0"/>
              <a:t>p</a:t>
            </a:r>
            <a:r>
              <a:rPr lang="en-US" sz="2000" b="0" dirty="0"/>
              <a:t>(</a:t>
            </a:r>
            <a:r>
              <a:rPr lang="en-US" sz="2000" b="0" i="1" dirty="0"/>
              <a:t>x</a:t>
            </a:r>
            <a:r>
              <a:rPr lang="en-US" sz="2000" b="0" dirty="0"/>
              <a:t>) </a:t>
            </a:r>
            <a:r>
              <a:rPr lang="en-US" sz="2000" b="0" i="1" dirty="0"/>
              <a:t>= x</a:t>
            </a:r>
            <a:r>
              <a:rPr lang="en-US" sz="2000" b="0" baseline="30000" dirty="0"/>
              <a:t>23</a:t>
            </a:r>
            <a:r>
              <a:rPr lang="en-US" sz="2000" b="0" dirty="0"/>
              <a:t> + </a:t>
            </a:r>
            <a:r>
              <a:rPr lang="en-US" sz="2000" b="0" i="1" dirty="0"/>
              <a:t>x</a:t>
            </a:r>
            <a:r>
              <a:rPr lang="en-US" sz="2000" b="0" baseline="30000" dirty="0"/>
              <a:t>18</a:t>
            </a:r>
            <a:r>
              <a:rPr lang="en-US" sz="2000" b="0" dirty="0"/>
              <a:t> + </a:t>
            </a:r>
            <a:r>
              <a:rPr lang="en-US" sz="2000" b="0" dirty="0" smtClean="0"/>
              <a:t>1.</a:t>
            </a:r>
          </a:p>
          <a:p>
            <a:pPr defTabSz="1300163">
              <a:buFont typeface="Arial" panose="020B0604020202020204" pitchFamily="34" charset="0"/>
              <a:buChar char="•"/>
            </a:pPr>
            <a:r>
              <a:rPr lang="en-US" altLang="en-US" sz="2000" b="0" dirty="0" smtClean="0"/>
              <a:t>There are different ways to initialize the LFSR for </a:t>
            </a:r>
            <a:r>
              <a:rPr lang="en-US" altLang="en-US" sz="2000" b="0" dirty="0" smtClean="0"/>
              <a:t>header </a:t>
            </a:r>
            <a:r>
              <a:rPr lang="en-US" altLang="en-US" sz="2000" b="0" dirty="0" smtClean="0"/>
              <a:t>and payload data. </a:t>
            </a:r>
            <a:endParaRPr lang="en-US" altLang="en-US" sz="2000" b="0" dirty="0"/>
          </a:p>
        </p:txBody>
      </p:sp>
      <p:sp>
        <p:nvSpPr>
          <p:cNvPr id="7" name="Date Placeholder 1"/>
          <p:cNvSpPr>
            <a:spLocks noGrp="1"/>
          </p:cNvSpPr>
          <p:nvPr>
            <p:ph type="dt" sz="quarter" idx="10"/>
          </p:nvPr>
        </p:nvSpPr>
        <p:spPr>
          <a:xfrm>
            <a:off x="929217" y="333375"/>
            <a:ext cx="2499764" cy="273050"/>
          </a:xfrm>
          <a:noFill/>
        </p:spPr>
        <p:txBody>
          <a:bodyPr/>
          <a:lstStyle/>
          <a:p>
            <a:r>
              <a:rPr lang="en-US" dirty="0" smtClean="0"/>
              <a:t>July 2019</a:t>
            </a:r>
            <a:endParaRPr lang="en-US" dirty="0"/>
          </a:p>
        </p:txBody>
      </p:sp>
      <p:sp>
        <p:nvSpPr>
          <p:cNvPr id="2" name="Rectangle 2"/>
          <p:cNvSpPr>
            <a:spLocks noChangeArrowheads="1"/>
          </p:cNvSpPr>
          <p:nvPr/>
        </p:nvSpPr>
        <p:spPr bwMode="auto">
          <a:xfrm>
            <a:off x="1559495" y="5490869"/>
            <a:ext cx="146803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9" name="Grafik 8"/>
          <p:cNvPicPr/>
          <p:nvPr/>
        </p:nvPicPr>
        <p:blipFill>
          <a:blip r:embed="rId3">
            <a:extLst>
              <a:ext uri="{28A0092B-C50C-407E-A947-70E740481C1C}">
                <a14:useLocalDpi xmlns:a14="http://schemas.microsoft.com/office/drawing/2010/main" val="0"/>
              </a:ext>
            </a:extLst>
          </a:blip>
          <a:srcRect/>
          <a:stretch>
            <a:fillRect/>
          </a:stretch>
        </p:blipFill>
        <p:spPr bwMode="auto">
          <a:xfrm>
            <a:off x="1844257" y="1502574"/>
            <a:ext cx="7898121" cy="2506490"/>
          </a:xfrm>
          <a:prstGeom prst="rect">
            <a:avLst/>
          </a:prstGeom>
          <a:noFill/>
          <a:ln>
            <a:noFill/>
          </a:ln>
        </p:spPr>
      </p:pic>
    </p:spTree>
    <p:extLst>
      <p:ext uri="{BB962C8B-B14F-4D97-AF65-F5344CB8AC3E}">
        <p14:creationId xmlns:p14="http://schemas.microsoft.com/office/powerpoint/2010/main" val="17451096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8664" y="693778"/>
            <a:ext cx="5859502" cy="1065213"/>
          </a:xfrm>
        </p:spPr>
        <p:txBody>
          <a:bodyPr/>
          <a:lstStyle/>
          <a:p>
            <a:r>
              <a:rPr lang="es-ES" sz="3600" dirty="0" smtClean="0"/>
              <a:t>G.9960</a:t>
            </a:r>
            <a:r>
              <a:rPr lang="es-ES" dirty="0" smtClean="0"/>
              <a:t> </a:t>
            </a:r>
            <a:r>
              <a:rPr lang="es-ES" dirty="0"/>
              <a:t>LDPC code </a:t>
            </a:r>
            <a:r>
              <a:rPr lang="es-ES" dirty="0" smtClean="0"/>
              <a:t>(</a:t>
            </a:r>
            <a:r>
              <a:rPr lang="es-ES" dirty="0"/>
              <a:t>I)</a:t>
            </a:r>
          </a:p>
        </p:txBody>
      </p:sp>
      <p:sp>
        <p:nvSpPr>
          <p:cNvPr id="3" name="Marcador de contenido 2"/>
          <p:cNvSpPr>
            <a:spLocks noGrp="1"/>
          </p:cNvSpPr>
          <p:nvPr>
            <p:ph idx="1"/>
          </p:nvPr>
        </p:nvSpPr>
        <p:spPr>
          <a:xfrm>
            <a:off x="479375" y="1916831"/>
            <a:ext cx="6018791" cy="4437889"/>
          </a:xfrm>
        </p:spPr>
        <p:txBody>
          <a:bodyPr/>
          <a:lstStyle/>
          <a:p>
            <a:pPr marL="231775" indent="-231775">
              <a:lnSpc>
                <a:spcPct val="90000"/>
              </a:lnSpc>
              <a:spcBef>
                <a:spcPct val="65000"/>
              </a:spcBef>
              <a:buClr>
                <a:srgbClr val="F15D2A"/>
              </a:buClr>
              <a:buFont typeface="Wingdings 3" pitchFamily="18" charset="2"/>
              <a:buChar char="}"/>
            </a:pPr>
            <a:r>
              <a:rPr lang="en-US" altLang="zh-TW" sz="2000" b="0" dirty="0">
                <a:ea typeface="新細明體" pitchFamily="18" charset="-120"/>
              </a:rPr>
              <a:t>3 block sizes: 168, 960 and 4320 bits</a:t>
            </a:r>
          </a:p>
          <a:p>
            <a:pPr marL="231775" indent="-231775">
              <a:lnSpc>
                <a:spcPct val="90000"/>
              </a:lnSpc>
              <a:spcBef>
                <a:spcPct val="65000"/>
              </a:spcBef>
              <a:buClr>
                <a:srgbClr val="F15D2A"/>
              </a:buClr>
              <a:buFont typeface="Wingdings 3" pitchFamily="18" charset="2"/>
              <a:buChar char="}"/>
            </a:pPr>
            <a:r>
              <a:rPr lang="en-US" altLang="zh-TW" sz="2000" b="0" dirty="0">
                <a:ea typeface="新細明體" pitchFamily="18" charset="-120"/>
              </a:rPr>
              <a:t>3 </a:t>
            </a:r>
            <a:r>
              <a:rPr lang="en-US" altLang="zh-TW" sz="2000" b="0" dirty="0" smtClean="0">
                <a:ea typeface="新細明體" pitchFamily="18" charset="-120"/>
              </a:rPr>
              <a:t>mother code rates</a:t>
            </a:r>
            <a:r>
              <a:rPr lang="en-US" altLang="zh-TW" sz="2000" b="0" dirty="0">
                <a:ea typeface="新細明體" pitchFamily="18" charset="-120"/>
              </a:rPr>
              <a:t>: 1/2, 2/3 and 5/6</a:t>
            </a:r>
          </a:p>
          <a:p>
            <a:pPr marL="231775" indent="-231775">
              <a:lnSpc>
                <a:spcPct val="90000"/>
              </a:lnSpc>
              <a:spcBef>
                <a:spcPct val="65000"/>
              </a:spcBef>
              <a:buClr>
                <a:srgbClr val="F15D2A"/>
              </a:buClr>
              <a:buFont typeface="Wingdings 3" pitchFamily="18" charset="2"/>
              <a:buChar char="}"/>
            </a:pPr>
            <a:r>
              <a:rPr lang="en-US" altLang="zh-TW" sz="2000" b="0" dirty="0">
                <a:ea typeface="新細明體" pitchFamily="18" charset="-120"/>
              </a:rPr>
              <a:t>Apart from the mother codes, 2 more rates are available by puncturing 5/6 rate (16/18 and 20/21)</a:t>
            </a:r>
            <a:endParaRPr lang="es-ES" altLang="zh-TW" sz="2800" b="0" dirty="0"/>
          </a:p>
          <a:p>
            <a:pPr marL="231775" indent="-231775">
              <a:lnSpc>
                <a:spcPct val="90000"/>
              </a:lnSpc>
              <a:spcBef>
                <a:spcPct val="65000"/>
              </a:spcBef>
              <a:buClr>
                <a:srgbClr val="F15D2A"/>
              </a:buClr>
              <a:buFont typeface="Wingdings 3" pitchFamily="18" charset="2"/>
              <a:buChar char="}"/>
            </a:pPr>
            <a:r>
              <a:rPr lang="en-GB" sz="2000" b="0" dirty="0"/>
              <a:t>Puncturing is used to generate higher rates </a:t>
            </a:r>
            <a:r>
              <a:rPr lang="en-GB" sz="2000" b="0" dirty="0" smtClean="0"/>
              <a:t>by simply </a:t>
            </a:r>
            <a:r>
              <a:rPr lang="en-GB" sz="2000" b="0" dirty="0"/>
              <a:t>discarding some of the encoded </a:t>
            </a:r>
            <a:r>
              <a:rPr lang="en-GB" sz="2000" b="0" dirty="0" smtClean="0"/>
              <a:t>bits. </a:t>
            </a:r>
            <a:r>
              <a:rPr lang="en-GB" sz="2000" b="0" dirty="0"/>
              <a:t>Puncturing is applied to both payload and parity bits.</a:t>
            </a:r>
          </a:p>
          <a:p>
            <a:pPr marL="231775" indent="-231775">
              <a:lnSpc>
                <a:spcPct val="90000"/>
              </a:lnSpc>
              <a:spcBef>
                <a:spcPct val="65000"/>
              </a:spcBef>
              <a:buClr>
                <a:srgbClr val="F15D2A"/>
              </a:buClr>
              <a:buFont typeface="Wingdings 3" pitchFamily="18" charset="2"/>
              <a:buChar char="}"/>
            </a:pPr>
            <a:r>
              <a:rPr lang="en-GB" sz="2000" b="0" dirty="0" err="1"/>
              <a:t>Unpuncturing</a:t>
            </a:r>
            <a:r>
              <a:rPr lang="en-GB" sz="2000" b="0" dirty="0"/>
              <a:t> consists of inserting a </a:t>
            </a:r>
            <a:r>
              <a:rPr lang="en-GB" sz="2000" b="0" dirty="0" smtClean="0"/>
              <a:t>zero-valued </a:t>
            </a:r>
            <a:r>
              <a:rPr lang="en-GB" sz="2000" b="0" dirty="0"/>
              <a:t>LLR in those codeword positions that were punctured at the encoder</a:t>
            </a:r>
            <a:endParaRPr lang="en-US" altLang="zh-TW" sz="2000" b="0" dirty="0">
              <a:ea typeface="新細明體" pitchFamily="18" charset="-120"/>
            </a:endParaRPr>
          </a:p>
        </p:txBody>
      </p:sp>
      <p:sp>
        <p:nvSpPr>
          <p:cNvPr id="4" name="Marcador de fecha 3"/>
          <p:cNvSpPr>
            <a:spLocks noGrp="1"/>
          </p:cNvSpPr>
          <p:nvPr>
            <p:ph type="dt" sz="half" idx="10"/>
          </p:nvPr>
        </p:nvSpPr>
        <p:spPr/>
        <p:txBody>
          <a:bodyPr/>
          <a:lstStyle/>
          <a:p>
            <a:pPr>
              <a:defRPr/>
            </a:pPr>
            <a:fld id="{8E0C9E8E-80A0-49BA-874F-15433D209ABA}" type="datetime1">
              <a:rPr lang="en-US" smtClean="0"/>
              <a:pPr>
                <a:defRPr/>
              </a:pPr>
              <a:t>7/1/2019</a:t>
            </a:fld>
            <a:endParaRPr lang="en-US"/>
          </a:p>
        </p:txBody>
      </p:sp>
      <p:sp>
        <p:nvSpPr>
          <p:cNvPr id="5" name="Marcador de pie de página 4"/>
          <p:cNvSpPr>
            <a:spLocks noGrp="1"/>
          </p:cNvSpPr>
          <p:nvPr>
            <p:ph type="ftr" sz="quarter" idx="11"/>
          </p:nvPr>
        </p:nvSpPr>
        <p:spPr/>
        <p:txBody>
          <a:bodyPr/>
          <a:lstStyle/>
          <a:p>
            <a:pPr>
              <a:defRPr/>
            </a:pPr>
            <a:r>
              <a:rPr lang="en-US" dirty="0"/>
              <a:t>© 2011 Marvell Confidential. All rights reserved.</a:t>
            </a:r>
          </a:p>
        </p:txBody>
      </p:sp>
      <p:sp>
        <p:nvSpPr>
          <p:cNvPr id="6" name="Marcador de número de diapositiva 5"/>
          <p:cNvSpPr>
            <a:spLocks noGrp="1"/>
          </p:cNvSpPr>
          <p:nvPr>
            <p:ph type="sldNum" sz="quarter" idx="12"/>
          </p:nvPr>
        </p:nvSpPr>
        <p:spPr/>
        <p:txBody>
          <a:bodyPr/>
          <a:lstStyle/>
          <a:p>
            <a:pPr>
              <a:defRPr/>
            </a:pPr>
            <a:fld id="{9803F33F-978B-4EB1-9027-E0FA17FB99CC}" type="slidenum">
              <a:rPr lang="en-US" smtClean="0"/>
              <a:pPr>
                <a:defRPr/>
              </a:pPr>
              <a:t>19</a:t>
            </a:fld>
            <a:endParaRPr lang="en-US"/>
          </a:p>
        </p:txBody>
      </p:sp>
      <p:graphicFrame>
        <p:nvGraphicFramePr>
          <p:cNvPr id="120" name="Table 7"/>
          <p:cNvGraphicFramePr>
            <a:graphicFrameLocks noGrp="1"/>
          </p:cNvGraphicFramePr>
          <p:nvPr>
            <p:extLst>
              <p:ext uri="{D42A27DB-BD31-4B8C-83A1-F6EECF244321}">
                <p14:modId xmlns:p14="http://schemas.microsoft.com/office/powerpoint/2010/main" val="1895777351"/>
              </p:ext>
            </p:extLst>
          </p:nvPr>
        </p:nvGraphicFramePr>
        <p:xfrm>
          <a:off x="7032104" y="1226385"/>
          <a:ext cx="4229099" cy="4821994"/>
        </p:xfrm>
        <a:graphic>
          <a:graphicData uri="http://schemas.openxmlformats.org/drawingml/2006/table">
            <a:tbl>
              <a:tblPr firstRow="1" bandRow="1">
                <a:tableStyleId>{5C22544A-7EE6-4342-B048-85BDC9FD1C3A}</a:tableStyleId>
              </a:tblPr>
              <a:tblGrid>
                <a:gridCol w="986391">
                  <a:extLst>
                    <a:ext uri="{9D8B030D-6E8A-4147-A177-3AD203B41FA5}">
                      <a16:colId xmlns:a16="http://schemas.microsoft.com/office/drawing/2014/main" val="20000"/>
                    </a:ext>
                  </a:extLst>
                </a:gridCol>
                <a:gridCol w="1194834">
                  <a:extLst>
                    <a:ext uri="{9D8B030D-6E8A-4147-A177-3AD203B41FA5}">
                      <a16:colId xmlns:a16="http://schemas.microsoft.com/office/drawing/2014/main" val="20001"/>
                    </a:ext>
                  </a:extLst>
                </a:gridCol>
                <a:gridCol w="937982">
                  <a:extLst>
                    <a:ext uri="{9D8B030D-6E8A-4147-A177-3AD203B41FA5}">
                      <a16:colId xmlns:a16="http://schemas.microsoft.com/office/drawing/2014/main" val="20002"/>
                    </a:ext>
                  </a:extLst>
                </a:gridCol>
                <a:gridCol w="1109892">
                  <a:extLst>
                    <a:ext uri="{9D8B030D-6E8A-4147-A177-3AD203B41FA5}">
                      <a16:colId xmlns:a16="http://schemas.microsoft.com/office/drawing/2014/main" val="20003"/>
                    </a:ext>
                  </a:extLst>
                </a:gridCol>
              </a:tblGrid>
              <a:tr h="733228">
                <a:tc>
                  <a:txBody>
                    <a:bodyPr/>
                    <a:lstStyle/>
                    <a:p>
                      <a:pPr algn="ctr"/>
                      <a:r>
                        <a:rPr lang="es-ES" sz="1400" dirty="0"/>
                        <a:t>Block </a:t>
                      </a:r>
                      <a:r>
                        <a:rPr lang="es-ES" sz="1400" dirty="0" err="1"/>
                        <a:t>length</a:t>
                      </a:r>
                      <a:r>
                        <a:rPr lang="es-ES" sz="1400" dirty="0"/>
                        <a:t> (bits)</a:t>
                      </a:r>
                    </a:p>
                  </a:txBody>
                  <a:tcPr/>
                </a:tc>
                <a:tc>
                  <a:txBody>
                    <a:bodyPr/>
                    <a:lstStyle/>
                    <a:p>
                      <a:pPr algn="ctr"/>
                      <a:r>
                        <a:rPr lang="es-ES" sz="1400" dirty="0" err="1"/>
                        <a:t>Codeword</a:t>
                      </a:r>
                      <a:r>
                        <a:rPr lang="es-ES" sz="1400" dirty="0"/>
                        <a:t> </a:t>
                      </a:r>
                      <a:r>
                        <a:rPr lang="es-ES" sz="1400" dirty="0" err="1"/>
                        <a:t>length</a:t>
                      </a:r>
                      <a:r>
                        <a:rPr lang="es-ES" sz="1400" dirty="0"/>
                        <a:t> (bits)</a:t>
                      </a:r>
                    </a:p>
                  </a:txBody>
                  <a:tcPr/>
                </a:tc>
                <a:tc>
                  <a:txBody>
                    <a:bodyPr/>
                    <a:lstStyle/>
                    <a:p>
                      <a:pPr algn="ctr"/>
                      <a:r>
                        <a:rPr lang="es-ES" sz="1400" dirty="0" err="1"/>
                        <a:t>Rate</a:t>
                      </a:r>
                      <a:endParaRPr lang="es-ES" sz="1400" dirty="0"/>
                    </a:p>
                  </a:txBody>
                  <a:tcPr/>
                </a:tc>
                <a:tc>
                  <a:txBody>
                    <a:bodyPr/>
                    <a:lstStyle/>
                    <a:p>
                      <a:pPr algn="ctr"/>
                      <a:r>
                        <a:rPr lang="es-ES" sz="1400" dirty="0" err="1"/>
                        <a:t>Expansion</a:t>
                      </a:r>
                      <a:r>
                        <a:rPr lang="es-ES" sz="1400" dirty="0"/>
                        <a:t> Factor</a:t>
                      </a:r>
                    </a:p>
                  </a:txBody>
                  <a:tcPr/>
                </a:tc>
                <a:extLst>
                  <a:ext uri="{0D108BD9-81ED-4DB2-BD59-A6C34878D82A}">
                    <a16:rowId xmlns:a16="http://schemas.microsoft.com/office/drawing/2014/main" val="10000"/>
                  </a:ext>
                </a:extLst>
              </a:tr>
              <a:tr h="371706">
                <a:tc>
                  <a:txBody>
                    <a:bodyPr/>
                    <a:lstStyle/>
                    <a:p>
                      <a:pPr algn="ctr"/>
                      <a:r>
                        <a:rPr lang="es-ES" sz="1400" dirty="0"/>
                        <a:t>168</a:t>
                      </a:r>
                    </a:p>
                  </a:txBody>
                  <a:tcPr/>
                </a:tc>
                <a:tc>
                  <a:txBody>
                    <a:bodyPr/>
                    <a:lstStyle/>
                    <a:p>
                      <a:pPr algn="ctr"/>
                      <a:r>
                        <a:rPr lang="es-ES" sz="1400" dirty="0"/>
                        <a:t>336</a:t>
                      </a:r>
                    </a:p>
                  </a:txBody>
                  <a:tcPr/>
                </a:tc>
                <a:tc>
                  <a:txBody>
                    <a:bodyPr/>
                    <a:lstStyle/>
                    <a:p>
                      <a:pPr algn="ctr"/>
                      <a:r>
                        <a:rPr lang="es-ES" sz="1400" dirty="0"/>
                        <a:t>1/2</a:t>
                      </a:r>
                    </a:p>
                  </a:txBody>
                  <a:tcPr/>
                </a:tc>
                <a:tc>
                  <a:txBody>
                    <a:bodyPr/>
                    <a:lstStyle/>
                    <a:p>
                      <a:pPr algn="ctr"/>
                      <a:r>
                        <a:rPr lang="es-ES" sz="1400" dirty="0"/>
                        <a:t>14</a:t>
                      </a:r>
                    </a:p>
                  </a:txBody>
                  <a:tcPr/>
                </a:tc>
                <a:extLst>
                  <a:ext uri="{0D108BD9-81ED-4DB2-BD59-A6C34878D82A}">
                    <a16:rowId xmlns:a16="http://schemas.microsoft.com/office/drawing/2014/main" val="10001"/>
                  </a:ext>
                </a:extLst>
              </a:tr>
              <a:tr h="371706">
                <a:tc>
                  <a:txBody>
                    <a:bodyPr/>
                    <a:lstStyle/>
                    <a:p>
                      <a:pPr algn="ctr"/>
                      <a:r>
                        <a:rPr lang="es-ES" sz="1400" dirty="0"/>
                        <a:t>960</a:t>
                      </a:r>
                    </a:p>
                  </a:txBody>
                  <a:tcPr/>
                </a:tc>
                <a:tc>
                  <a:txBody>
                    <a:bodyPr/>
                    <a:lstStyle/>
                    <a:p>
                      <a:pPr algn="ctr"/>
                      <a:r>
                        <a:rPr lang="es-ES" sz="1400" dirty="0"/>
                        <a:t>1920</a:t>
                      </a:r>
                    </a:p>
                  </a:txBody>
                  <a:tcPr/>
                </a:tc>
                <a:tc>
                  <a:txBody>
                    <a:bodyPr/>
                    <a:lstStyle/>
                    <a:p>
                      <a:pPr algn="ctr"/>
                      <a:r>
                        <a:rPr lang="es-ES" sz="1400" dirty="0"/>
                        <a:t>1/2</a:t>
                      </a:r>
                    </a:p>
                  </a:txBody>
                  <a:tcPr/>
                </a:tc>
                <a:tc>
                  <a:txBody>
                    <a:bodyPr/>
                    <a:lstStyle/>
                    <a:p>
                      <a:pPr algn="ctr"/>
                      <a:r>
                        <a:rPr lang="es-ES" sz="1400" dirty="0"/>
                        <a:t>80</a:t>
                      </a:r>
                    </a:p>
                  </a:txBody>
                  <a:tcPr/>
                </a:tc>
                <a:extLst>
                  <a:ext uri="{0D108BD9-81ED-4DB2-BD59-A6C34878D82A}">
                    <a16:rowId xmlns:a16="http://schemas.microsoft.com/office/drawing/2014/main" val="10002"/>
                  </a:ext>
                </a:extLst>
              </a:tr>
              <a:tr h="371706">
                <a:tc>
                  <a:txBody>
                    <a:bodyPr/>
                    <a:lstStyle/>
                    <a:p>
                      <a:pPr algn="ctr"/>
                      <a:r>
                        <a:rPr lang="es-ES" sz="1400" dirty="0"/>
                        <a:t>960</a:t>
                      </a:r>
                    </a:p>
                  </a:txBody>
                  <a:tcPr/>
                </a:tc>
                <a:tc>
                  <a:txBody>
                    <a:bodyPr/>
                    <a:lstStyle/>
                    <a:p>
                      <a:pPr algn="ctr"/>
                      <a:r>
                        <a:rPr lang="es-ES" sz="1400" dirty="0"/>
                        <a:t>1440</a:t>
                      </a:r>
                    </a:p>
                  </a:txBody>
                  <a:tcPr/>
                </a:tc>
                <a:tc>
                  <a:txBody>
                    <a:bodyPr/>
                    <a:lstStyle/>
                    <a:p>
                      <a:pPr algn="ctr"/>
                      <a:r>
                        <a:rPr lang="es-ES" sz="1400" dirty="0"/>
                        <a:t>2/3</a:t>
                      </a:r>
                    </a:p>
                  </a:txBody>
                  <a:tcPr/>
                </a:tc>
                <a:tc>
                  <a:txBody>
                    <a:bodyPr/>
                    <a:lstStyle/>
                    <a:p>
                      <a:pPr algn="ctr"/>
                      <a:r>
                        <a:rPr lang="es-ES" sz="1400" dirty="0"/>
                        <a:t>60</a:t>
                      </a:r>
                    </a:p>
                  </a:txBody>
                  <a:tcPr/>
                </a:tc>
                <a:extLst>
                  <a:ext uri="{0D108BD9-81ED-4DB2-BD59-A6C34878D82A}">
                    <a16:rowId xmlns:a16="http://schemas.microsoft.com/office/drawing/2014/main" val="10003"/>
                  </a:ext>
                </a:extLst>
              </a:tr>
              <a:tr h="371706">
                <a:tc>
                  <a:txBody>
                    <a:bodyPr/>
                    <a:lstStyle/>
                    <a:p>
                      <a:pPr algn="ctr"/>
                      <a:r>
                        <a:rPr lang="es-ES" sz="1400" dirty="0"/>
                        <a:t>960</a:t>
                      </a:r>
                    </a:p>
                  </a:txBody>
                  <a:tcPr/>
                </a:tc>
                <a:tc>
                  <a:txBody>
                    <a:bodyPr/>
                    <a:lstStyle/>
                    <a:p>
                      <a:pPr algn="ctr"/>
                      <a:r>
                        <a:rPr lang="es-ES" sz="1400" dirty="0"/>
                        <a:t>1152</a:t>
                      </a:r>
                    </a:p>
                  </a:txBody>
                  <a:tcPr/>
                </a:tc>
                <a:tc>
                  <a:txBody>
                    <a:bodyPr/>
                    <a:lstStyle/>
                    <a:p>
                      <a:pPr algn="ctr"/>
                      <a:r>
                        <a:rPr lang="es-ES" sz="1400" dirty="0"/>
                        <a:t>5/6</a:t>
                      </a:r>
                    </a:p>
                  </a:txBody>
                  <a:tcPr/>
                </a:tc>
                <a:tc>
                  <a:txBody>
                    <a:bodyPr/>
                    <a:lstStyle/>
                    <a:p>
                      <a:pPr algn="ctr"/>
                      <a:r>
                        <a:rPr lang="es-ES" sz="1400" dirty="0"/>
                        <a:t>48</a:t>
                      </a:r>
                    </a:p>
                  </a:txBody>
                  <a:tcPr/>
                </a:tc>
                <a:extLst>
                  <a:ext uri="{0D108BD9-81ED-4DB2-BD59-A6C34878D82A}">
                    <a16:rowId xmlns:a16="http://schemas.microsoft.com/office/drawing/2014/main" val="10004"/>
                  </a:ext>
                </a:extLst>
              </a:tr>
              <a:tr h="371706">
                <a:tc>
                  <a:txBody>
                    <a:bodyPr/>
                    <a:lstStyle/>
                    <a:p>
                      <a:pPr algn="ctr"/>
                      <a:r>
                        <a:rPr lang="es-ES" sz="1400" dirty="0"/>
                        <a:t>960</a:t>
                      </a:r>
                    </a:p>
                  </a:txBody>
                  <a:tcPr/>
                </a:tc>
                <a:tc>
                  <a:txBody>
                    <a:bodyPr/>
                    <a:lstStyle/>
                    <a:p>
                      <a:pPr algn="ctr"/>
                      <a:r>
                        <a:rPr lang="es-ES" sz="1400" dirty="0"/>
                        <a:t>1080</a:t>
                      </a:r>
                    </a:p>
                  </a:txBody>
                  <a:tcPr/>
                </a:tc>
                <a:tc>
                  <a:txBody>
                    <a:bodyPr/>
                    <a:lstStyle/>
                    <a:p>
                      <a:pPr algn="ctr"/>
                      <a:r>
                        <a:rPr lang="es-ES" sz="1400" dirty="0"/>
                        <a:t>16/18</a:t>
                      </a:r>
                    </a:p>
                  </a:txBody>
                  <a:tcPr/>
                </a:tc>
                <a:tc>
                  <a:txBody>
                    <a:bodyPr/>
                    <a:lstStyle/>
                    <a:p>
                      <a:pPr algn="ctr"/>
                      <a:r>
                        <a:rPr lang="es-ES" sz="1400" dirty="0"/>
                        <a:t>48</a:t>
                      </a:r>
                    </a:p>
                  </a:txBody>
                  <a:tcPr/>
                </a:tc>
                <a:extLst>
                  <a:ext uri="{0D108BD9-81ED-4DB2-BD59-A6C34878D82A}">
                    <a16:rowId xmlns:a16="http://schemas.microsoft.com/office/drawing/2014/main" val="10005"/>
                  </a:ext>
                </a:extLst>
              </a:tr>
              <a:tr h="371706">
                <a:tc>
                  <a:txBody>
                    <a:bodyPr/>
                    <a:lstStyle/>
                    <a:p>
                      <a:pPr algn="ctr"/>
                      <a:r>
                        <a:rPr lang="es-ES" sz="1400" dirty="0"/>
                        <a:t>960</a:t>
                      </a:r>
                    </a:p>
                  </a:txBody>
                  <a:tcPr/>
                </a:tc>
                <a:tc>
                  <a:txBody>
                    <a:bodyPr/>
                    <a:lstStyle/>
                    <a:p>
                      <a:pPr algn="ctr"/>
                      <a:r>
                        <a:rPr lang="es-ES" sz="1400" dirty="0"/>
                        <a:t>1008</a:t>
                      </a:r>
                    </a:p>
                  </a:txBody>
                  <a:tcPr/>
                </a:tc>
                <a:tc>
                  <a:txBody>
                    <a:bodyPr/>
                    <a:lstStyle/>
                    <a:p>
                      <a:pPr algn="ctr"/>
                      <a:r>
                        <a:rPr lang="es-ES" sz="1400" dirty="0"/>
                        <a:t>20/21</a:t>
                      </a:r>
                    </a:p>
                  </a:txBody>
                  <a:tcPr/>
                </a:tc>
                <a:tc>
                  <a:txBody>
                    <a:bodyPr/>
                    <a:lstStyle/>
                    <a:p>
                      <a:pPr algn="ctr"/>
                      <a:r>
                        <a:rPr lang="es-ES" sz="1400" dirty="0"/>
                        <a:t>48</a:t>
                      </a:r>
                    </a:p>
                  </a:txBody>
                  <a:tcPr/>
                </a:tc>
                <a:extLst>
                  <a:ext uri="{0D108BD9-81ED-4DB2-BD59-A6C34878D82A}">
                    <a16:rowId xmlns:a16="http://schemas.microsoft.com/office/drawing/2014/main" val="10006"/>
                  </a:ext>
                </a:extLst>
              </a:tr>
              <a:tr h="371706">
                <a:tc>
                  <a:txBody>
                    <a:bodyPr/>
                    <a:lstStyle/>
                    <a:p>
                      <a:pPr algn="ctr"/>
                      <a:r>
                        <a:rPr lang="es-ES" sz="1400" dirty="0"/>
                        <a:t>4320</a:t>
                      </a:r>
                    </a:p>
                  </a:txBody>
                  <a:tcPr/>
                </a:tc>
                <a:tc>
                  <a:txBody>
                    <a:bodyPr/>
                    <a:lstStyle/>
                    <a:p>
                      <a:pPr algn="ctr"/>
                      <a:r>
                        <a:rPr lang="es-ES" sz="1400" dirty="0"/>
                        <a:t>8640</a:t>
                      </a:r>
                    </a:p>
                  </a:txBody>
                  <a:tcPr/>
                </a:tc>
                <a:tc>
                  <a:txBody>
                    <a:bodyPr/>
                    <a:lstStyle/>
                    <a:p>
                      <a:pPr algn="ctr"/>
                      <a:r>
                        <a:rPr lang="es-ES" sz="1400" dirty="0"/>
                        <a:t>1/2</a:t>
                      </a:r>
                    </a:p>
                  </a:txBody>
                  <a:tcPr/>
                </a:tc>
                <a:tc>
                  <a:txBody>
                    <a:bodyPr/>
                    <a:lstStyle/>
                    <a:p>
                      <a:pPr algn="ctr"/>
                      <a:r>
                        <a:rPr lang="es-ES" sz="1400" dirty="0"/>
                        <a:t>360</a:t>
                      </a:r>
                    </a:p>
                  </a:txBody>
                  <a:tcPr/>
                </a:tc>
                <a:extLst>
                  <a:ext uri="{0D108BD9-81ED-4DB2-BD59-A6C34878D82A}">
                    <a16:rowId xmlns:a16="http://schemas.microsoft.com/office/drawing/2014/main" val="10007"/>
                  </a:ext>
                </a:extLst>
              </a:tr>
              <a:tr h="371706">
                <a:tc>
                  <a:txBody>
                    <a:bodyPr/>
                    <a:lstStyle/>
                    <a:p>
                      <a:pPr algn="ctr"/>
                      <a:r>
                        <a:rPr lang="es-ES" sz="1400" dirty="0"/>
                        <a:t>4320</a:t>
                      </a:r>
                    </a:p>
                  </a:txBody>
                  <a:tcPr/>
                </a:tc>
                <a:tc>
                  <a:txBody>
                    <a:bodyPr/>
                    <a:lstStyle/>
                    <a:p>
                      <a:pPr algn="ctr"/>
                      <a:r>
                        <a:rPr lang="es-ES" sz="1400" dirty="0"/>
                        <a:t>6480</a:t>
                      </a:r>
                    </a:p>
                  </a:txBody>
                  <a:tcPr/>
                </a:tc>
                <a:tc>
                  <a:txBody>
                    <a:bodyPr/>
                    <a:lstStyle/>
                    <a:p>
                      <a:pPr algn="ctr"/>
                      <a:r>
                        <a:rPr lang="es-ES" sz="1400" dirty="0"/>
                        <a:t>2/3</a:t>
                      </a:r>
                    </a:p>
                  </a:txBody>
                  <a:tcPr/>
                </a:tc>
                <a:tc>
                  <a:txBody>
                    <a:bodyPr/>
                    <a:lstStyle/>
                    <a:p>
                      <a:pPr algn="ctr"/>
                      <a:r>
                        <a:rPr lang="es-ES" sz="1400" dirty="0"/>
                        <a:t>270</a:t>
                      </a:r>
                    </a:p>
                  </a:txBody>
                  <a:tcPr/>
                </a:tc>
                <a:extLst>
                  <a:ext uri="{0D108BD9-81ED-4DB2-BD59-A6C34878D82A}">
                    <a16:rowId xmlns:a16="http://schemas.microsoft.com/office/drawing/2014/main" val="10008"/>
                  </a:ext>
                </a:extLst>
              </a:tr>
              <a:tr h="371706">
                <a:tc>
                  <a:txBody>
                    <a:bodyPr/>
                    <a:lstStyle/>
                    <a:p>
                      <a:pPr algn="ctr"/>
                      <a:r>
                        <a:rPr lang="es-ES" sz="1400" dirty="0"/>
                        <a:t>4320</a:t>
                      </a:r>
                    </a:p>
                  </a:txBody>
                  <a:tcPr/>
                </a:tc>
                <a:tc>
                  <a:txBody>
                    <a:bodyPr/>
                    <a:lstStyle/>
                    <a:p>
                      <a:pPr algn="ctr"/>
                      <a:r>
                        <a:rPr lang="es-ES" sz="1400" dirty="0"/>
                        <a:t>5184</a:t>
                      </a:r>
                    </a:p>
                  </a:txBody>
                  <a:tcPr/>
                </a:tc>
                <a:tc>
                  <a:txBody>
                    <a:bodyPr/>
                    <a:lstStyle/>
                    <a:p>
                      <a:pPr algn="ctr"/>
                      <a:r>
                        <a:rPr lang="es-ES" sz="1400" dirty="0"/>
                        <a:t>5/6</a:t>
                      </a:r>
                    </a:p>
                  </a:txBody>
                  <a:tcPr/>
                </a:tc>
                <a:tc>
                  <a:txBody>
                    <a:bodyPr/>
                    <a:lstStyle/>
                    <a:p>
                      <a:pPr algn="ctr"/>
                      <a:r>
                        <a:rPr lang="es-ES" sz="1400" dirty="0"/>
                        <a:t>216</a:t>
                      </a:r>
                    </a:p>
                  </a:txBody>
                  <a:tcPr/>
                </a:tc>
                <a:extLst>
                  <a:ext uri="{0D108BD9-81ED-4DB2-BD59-A6C34878D82A}">
                    <a16:rowId xmlns:a16="http://schemas.microsoft.com/office/drawing/2014/main" val="10009"/>
                  </a:ext>
                </a:extLst>
              </a:tr>
              <a:tr h="371706">
                <a:tc>
                  <a:txBody>
                    <a:bodyPr/>
                    <a:lstStyle/>
                    <a:p>
                      <a:pPr algn="ctr"/>
                      <a:r>
                        <a:rPr lang="es-ES" sz="1400" dirty="0"/>
                        <a:t>4320</a:t>
                      </a:r>
                    </a:p>
                  </a:txBody>
                  <a:tcPr/>
                </a:tc>
                <a:tc>
                  <a:txBody>
                    <a:bodyPr/>
                    <a:lstStyle/>
                    <a:p>
                      <a:pPr algn="ctr"/>
                      <a:r>
                        <a:rPr lang="es-ES" sz="1400" dirty="0"/>
                        <a:t>4860</a:t>
                      </a:r>
                    </a:p>
                  </a:txBody>
                  <a:tcPr/>
                </a:tc>
                <a:tc>
                  <a:txBody>
                    <a:bodyPr/>
                    <a:lstStyle/>
                    <a:p>
                      <a:pPr algn="ctr"/>
                      <a:r>
                        <a:rPr lang="es-ES" sz="1400" dirty="0"/>
                        <a:t>16/18</a:t>
                      </a:r>
                    </a:p>
                  </a:txBody>
                  <a:tcPr/>
                </a:tc>
                <a:tc>
                  <a:txBody>
                    <a:bodyPr/>
                    <a:lstStyle/>
                    <a:p>
                      <a:pPr algn="ctr"/>
                      <a:r>
                        <a:rPr lang="es-ES" sz="1400" dirty="0"/>
                        <a:t>216</a:t>
                      </a:r>
                    </a:p>
                  </a:txBody>
                  <a:tcPr/>
                </a:tc>
                <a:extLst>
                  <a:ext uri="{0D108BD9-81ED-4DB2-BD59-A6C34878D82A}">
                    <a16:rowId xmlns:a16="http://schemas.microsoft.com/office/drawing/2014/main" val="10010"/>
                  </a:ext>
                </a:extLst>
              </a:tr>
              <a:tr h="371706">
                <a:tc>
                  <a:txBody>
                    <a:bodyPr/>
                    <a:lstStyle/>
                    <a:p>
                      <a:pPr algn="ctr"/>
                      <a:r>
                        <a:rPr lang="es-ES" sz="1400" dirty="0"/>
                        <a:t>4320</a:t>
                      </a:r>
                    </a:p>
                  </a:txBody>
                  <a:tcPr/>
                </a:tc>
                <a:tc>
                  <a:txBody>
                    <a:bodyPr/>
                    <a:lstStyle/>
                    <a:p>
                      <a:pPr algn="ctr"/>
                      <a:r>
                        <a:rPr lang="es-ES" sz="1400" dirty="0"/>
                        <a:t>4536</a:t>
                      </a:r>
                    </a:p>
                  </a:txBody>
                  <a:tcPr/>
                </a:tc>
                <a:tc>
                  <a:txBody>
                    <a:bodyPr/>
                    <a:lstStyle/>
                    <a:p>
                      <a:pPr algn="ctr"/>
                      <a:r>
                        <a:rPr lang="es-ES" sz="1400" dirty="0"/>
                        <a:t>20/21</a:t>
                      </a:r>
                    </a:p>
                  </a:txBody>
                  <a:tcPr/>
                </a:tc>
                <a:tc>
                  <a:txBody>
                    <a:bodyPr/>
                    <a:lstStyle/>
                    <a:p>
                      <a:pPr algn="ctr"/>
                      <a:r>
                        <a:rPr lang="es-ES" sz="1400" dirty="0"/>
                        <a:t>216</a:t>
                      </a:r>
                    </a:p>
                  </a:txBody>
                  <a:tcPr/>
                </a:tc>
                <a:extLst>
                  <a:ext uri="{0D108BD9-81ED-4DB2-BD59-A6C34878D82A}">
                    <a16:rowId xmlns:a16="http://schemas.microsoft.com/office/drawing/2014/main" val="10011"/>
                  </a:ext>
                </a:extLst>
              </a:tr>
            </a:tbl>
          </a:graphicData>
        </a:graphic>
      </p:graphicFrame>
      <p:sp>
        <p:nvSpPr>
          <p:cNvPr id="9" name="Date Placeholder 1"/>
          <p:cNvSpPr>
            <a:spLocks noGrp="1"/>
          </p:cNvSpPr>
          <p:nvPr>
            <p:ph type="dt" sz="quarter" idx="4294967295"/>
          </p:nvPr>
        </p:nvSpPr>
        <p:spPr>
          <a:xfrm>
            <a:off x="839416" y="300034"/>
            <a:ext cx="2499764" cy="273050"/>
          </a:xfrm>
          <a:prstGeom prst="rect">
            <a:avLst/>
          </a:prstGeom>
          <a:noFill/>
        </p:spPr>
        <p:txBody>
          <a:bodyPr/>
          <a:lstStyle/>
          <a:p>
            <a:r>
              <a:rPr lang="en-US" sz="1800" b="1" dirty="0" smtClean="0">
                <a:solidFill>
                  <a:schemeClr val="tx1"/>
                </a:solidFill>
              </a:rPr>
              <a:t>July 2019</a:t>
            </a:r>
            <a:endParaRPr lang="en-US" sz="1800" b="1" dirty="0">
              <a:solidFill>
                <a:schemeClr val="tx1"/>
              </a:solidFill>
            </a:endParaRPr>
          </a:p>
        </p:txBody>
      </p:sp>
    </p:spTree>
    <p:extLst>
      <p:ext uri="{BB962C8B-B14F-4D97-AF65-F5344CB8AC3E}">
        <p14:creationId xmlns:p14="http://schemas.microsoft.com/office/powerpoint/2010/main" val="3270295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Rectangle 1"/>
          <p:cNvSpPr>
            <a:spLocks noGrp="1" noChangeArrowheads="1"/>
          </p:cNvSpPr>
          <p:nvPr>
            <p:ph type="title"/>
          </p:nvPr>
        </p:nvSpPr>
        <p:spPr>
          <a:xfrm>
            <a:off x="914401" y="685801"/>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a:t>Abstract</a:t>
            </a:r>
          </a:p>
        </p:txBody>
      </p:sp>
      <p:sp>
        <p:nvSpPr>
          <p:cNvPr id="9" name="Rectangle 2"/>
          <p:cNvSpPr>
            <a:spLocks noGrp="1" noChangeArrowheads="1"/>
          </p:cNvSpPr>
          <p:nvPr>
            <p:ph idx="1"/>
          </p:nvPr>
        </p:nvSpPr>
        <p:spPr>
          <a:xfrm>
            <a:off x="914401" y="1981201"/>
            <a:ext cx="10361084" cy="4113213"/>
          </a:xfrm>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The submission presents the proposal of an LC-optimized PHY for </a:t>
            </a:r>
            <a:r>
              <a:rPr lang="en-GB" dirty="0" err="1"/>
              <a:t>TGbb</a:t>
            </a:r>
            <a:r>
              <a:rPr lang="en-GB" dirty="0"/>
              <a:t> based on G.9991 PHY 1 [1].</a:t>
            </a:r>
          </a:p>
        </p:txBody>
      </p:sp>
    </p:spTree>
    <p:extLst>
      <p:ext uri="{BB962C8B-B14F-4D97-AF65-F5344CB8AC3E}">
        <p14:creationId xmlns:p14="http://schemas.microsoft.com/office/powerpoint/2010/main" val="2069814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1" y="685802"/>
            <a:ext cx="10361084" cy="504162"/>
          </a:xfrm>
        </p:spPr>
        <p:txBody>
          <a:bodyPr/>
          <a:lstStyle/>
          <a:p>
            <a:r>
              <a:rPr lang="es-ES" sz="3600" dirty="0" smtClean="0"/>
              <a:t>G.9960 </a:t>
            </a:r>
            <a:r>
              <a:rPr lang="es-ES" sz="3600" dirty="0"/>
              <a:t>LDPC code </a:t>
            </a:r>
            <a:r>
              <a:rPr lang="es-ES" sz="3600" dirty="0" smtClean="0"/>
              <a:t>(</a:t>
            </a:r>
            <a:r>
              <a:rPr lang="es-ES" sz="3600" dirty="0"/>
              <a:t>II)</a:t>
            </a:r>
          </a:p>
        </p:txBody>
      </p:sp>
      <p:sp>
        <p:nvSpPr>
          <p:cNvPr id="3" name="Marcador de contenido 2"/>
          <p:cNvSpPr>
            <a:spLocks noGrp="1"/>
          </p:cNvSpPr>
          <p:nvPr>
            <p:ph idx="1"/>
          </p:nvPr>
        </p:nvSpPr>
        <p:spPr>
          <a:xfrm>
            <a:off x="551384" y="1289894"/>
            <a:ext cx="9866362" cy="1162169"/>
          </a:xfrm>
        </p:spPr>
        <p:txBody>
          <a:bodyPr/>
          <a:lstStyle/>
          <a:p>
            <a:pPr marL="231775" indent="-231775">
              <a:lnSpc>
                <a:spcPct val="90000"/>
              </a:lnSpc>
              <a:spcBef>
                <a:spcPct val="65000"/>
              </a:spcBef>
              <a:buClr>
                <a:srgbClr val="F15D2A"/>
              </a:buClr>
              <a:buFont typeface="Wingdings 3" pitchFamily="18" charset="2"/>
              <a:buChar char="}"/>
            </a:pPr>
            <a:r>
              <a:rPr lang="en-US" altLang="zh-TW" sz="2000" dirty="0">
                <a:ea typeface="新細明體" pitchFamily="18" charset="-120"/>
              </a:rPr>
              <a:t>All the parity-check matrices in their compact form have 24 columns; depending on the rate, they have 12 rows (1/2), 8 rows (2/3) and 4 rows (5/6)</a:t>
            </a:r>
          </a:p>
          <a:p>
            <a:pPr marL="231775" indent="-231775">
              <a:lnSpc>
                <a:spcPct val="90000"/>
              </a:lnSpc>
              <a:spcBef>
                <a:spcPct val="65000"/>
              </a:spcBef>
              <a:buClr>
                <a:srgbClr val="F15D2A"/>
              </a:buClr>
              <a:buFont typeface="Wingdings 3" pitchFamily="18" charset="2"/>
              <a:buChar char="}"/>
            </a:pPr>
            <a:r>
              <a:rPr lang="en-US" altLang="zh-TW" sz="2000" dirty="0">
                <a:ea typeface="新細明體" pitchFamily="18" charset="-120"/>
              </a:rPr>
              <a:t>The parity-check matrices for the 1/2 and 2/3 rate are quite sparse. However, the ones for the 5/6 rate are pretty dense (see the examples below).</a:t>
            </a:r>
            <a:endParaRPr lang="en-US" altLang="zh-TW" sz="3200" dirty="0">
              <a:ea typeface="新細明體" pitchFamily="18" charset="-120"/>
            </a:endParaRPr>
          </a:p>
          <a:p>
            <a:endParaRPr lang="es-ES" sz="2800" dirty="0"/>
          </a:p>
        </p:txBody>
      </p:sp>
      <p:sp>
        <p:nvSpPr>
          <p:cNvPr id="4" name="Marcador de fecha 3"/>
          <p:cNvSpPr>
            <a:spLocks noGrp="1"/>
          </p:cNvSpPr>
          <p:nvPr>
            <p:ph type="dt" sz="half" idx="10"/>
          </p:nvPr>
        </p:nvSpPr>
        <p:spPr/>
        <p:txBody>
          <a:bodyPr/>
          <a:lstStyle/>
          <a:p>
            <a:pPr>
              <a:defRPr/>
            </a:pPr>
            <a:fld id="{8E0C9E8E-80A0-49BA-874F-15433D209ABA}" type="datetime1">
              <a:rPr lang="en-US" smtClean="0"/>
              <a:pPr>
                <a:defRPr/>
              </a:pPr>
              <a:t>7/1/2019</a:t>
            </a:fld>
            <a:endParaRPr lang="en-US"/>
          </a:p>
        </p:txBody>
      </p:sp>
      <p:sp>
        <p:nvSpPr>
          <p:cNvPr id="5" name="Marcador de pie de página 4"/>
          <p:cNvSpPr>
            <a:spLocks noGrp="1"/>
          </p:cNvSpPr>
          <p:nvPr>
            <p:ph type="ftr" sz="quarter" idx="11"/>
          </p:nvPr>
        </p:nvSpPr>
        <p:spPr/>
        <p:txBody>
          <a:bodyPr/>
          <a:lstStyle/>
          <a:p>
            <a:pPr>
              <a:defRPr/>
            </a:pPr>
            <a:r>
              <a:rPr lang="en-US"/>
              <a:t>© 2011 Marvell Confidential. All rights reserved.</a:t>
            </a:r>
          </a:p>
        </p:txBody>
      </p:sp>
      <p:sp>
        <p:nvSpPr>
          <p:cNvPr id="6" name="Marcador de número de diapositiva 5"/>
          <p:cNvSpPr>
            <a:spLocks noGrp="1"/>
          </p:cNvSpPr>
          <p:nvPr>
            <p:ph type="sldNum" sz="quarter" idx="12"/>
          </p:nvPr>
        </p:nvSpPr>
        <p:spPr/>
        <p:txBody>
          <a:bodyPr/>
          <a:lstStyle/>
          <a:p>
            <a:pPr>
              <a:defRPr/>
            </a:pPr>
            <a:fld id="{9803F33F-978B-4EB1-9027-E0FA17FB99CC}" type="slidenum">
              <a:rPr lang="en-US" smtClean="0"/>
              <a:pPr>
                <a:defRPr/>
              </a:pPr>
              <a:t>20</a:t>
            </a:fld>
            <a:endParaRPr lang="en-US"/>
          </a:p>
        </p:txBody>
      </p:sp>
      <p:pic>
        <p:nvPicPr>
          <p:cNvPr id="7" name="Picture 2"/>
          <p:cNvPicPr>
            <a:picLocks noChangeAspect="1" noChangeArrowheads="1"/>
          </p:cNvPicPr>
          <p:nvPr/>
        </p:nvPicPr>
        <p:blipFill>
          <a:blip r:embed="rId2" cstate="print"/>
          <a:srcRect/>
          <a:stretch>
            <a:fillRect/>
          </a:stretch>
        </p:blipFill>
        <p:spPr bwMode="auto">
          <a:xfrm>
            <a:off x="1415480" y="2806388"/>
            <a:ext cx="8448675" cy="2276475"/>
          </a:xfrm>
          <a:prstGeom prst="rect">
            <a:avLst/>
          </a:prstGeom>
          <a:noFill/>
          <a:ln w="9525" cap="flat" cmpd="sng" algn="ctr">
            <a:solidFill>
              <a:schemeClr val="tx1"/>
            </a:solidFill>
            <a:prstDash val="solid"/>
            <a:miter lim="800000"/>
            <a:headEnd type="none" w="lg" len="med"/>
            <a:tailEnd type="none" w="lg" len="med"/>
          </a:ln>
          <a:effectLst/>
        </p:spPr>
      </p:pic>
      <p:pic>
        <p:nvPicPr>
          <p:cNvPr id="8" name="Picture 3"/>
          <p:cNvPicPr>
            <a:picLocks noChangeAspect="1" noChangeArrowheads="1"/>
          </p:cNvPicPr>
          <p:nvPr/>
        </p:nvPicPr>
        <p:blipFill>
          <a:blip r:embed="rId3" cstate="print"/>
          <a:srcRect/>
          <a:stretch>
            <a:fillRect/>
          </a:stretch>
        </p:blipFill>
        <p:spPr bwMode="auto">
          <a:xfrm>
            <a:off x="1415481" y="5273364"/>
            <a:ext cx="8467725" cy="847725"/>
          </a:xfrm>
          <a:prstGeom prst="rect">
            <a:avLst/>
          </a:prstGeom>
          <a:noFill/>
          <a:ln w="9525" cap="flat" cmpd="sng" algn="ctr">
            <a:solidFill>
              <a:schemeClr val="tx1"/>
            </a:solidFill>
            <a:prstDash val="solid"/>
            <a:miter lim="800000"/>
            <a:headEnd type="none" w="lg" len="med"/>
            <a:tailEnd type="none" w="lg" len="med"/>
          </a:ln>
          <a:effectLst/>
        </p:spPr>
      </p:pic>
      <p:sp>
        <p:nvSpPr>
          <p:cNvPr id="9" name="Rectangle 3"/>
          <p:cNvSpPr>
            <a:spLocks noChangeArrowheads="1"/>
          </p:cNvSpPr>
          <p:nvPr/>
        </p:nvSpPr>
        <p:spPr bwMode="auto">
          <a:xfrm>
            <a:off x="1415480" y="4968563"/>
            <a:ext cx="1219200" cy="228600"/>
          </a:xfrm>
          <a:prstGeom prst="rect">
            <a:avLst/>
          </a:prstGeom>
          <a:noFill/>
          <a:ln w="9525">
            <a:noFill/>
            <a:miter lim="800000"/>
            <a:headEnd/>
            <a:tailEnd/>
          </a:ln>
        </p:spPr>
        <p:txBody>
          <a:bodyPr/>
          <a:lstStyle/>
          <a:p>
            <a:pPr marL="231775" indent="-231775">
              <a:lnSpc>
                <a:spcPct val="90000"/>
              </a:lnSpc>
              <a:spcBef>
                <a:spcPct val="65000"/>
              </a:spcBef>
              <a:buClr>
                <a:srgbClr val="F15D2A"/>
              </a:buClr>
            </a:pPr>
            <a:r>
              <a:rPr lang="en-US" altLang="zh-TW" sz="1000" dirty="0">
                <a:ea typeface="新細明體" pitchFamily="18" charset="-120"/>
              </a:rPr>
              <a:t>N = 1920 ; R = 1/2</a:t>
            </a:r>
          </a:p>
        </p:txBody>
      </p:sp>
      <p:sp>
        <p:nvSpPr>
          <p:cNvPr id="10" name="Rectangle 3"/>
          <p:cNvSpPr>
            <a:spLocks noChangeArrowheads="1"/>
          </p:cNvSpPr>
          <p:nvPr/>
        </p:nvSpPr>
        <p:spPr bwMode="auto">
          <a:xfrm>
            <a:off x="1828800" y="6157488"/>
            <a:ext cx="1219200" cy="228600"/>
          </a:xfrm>
          <a:prstGeom prst="rect">
            <a:avLst/>
          </a:prstGeom>
          <a:noFill/>
          <a:ln w="9525">
            <a:noFill/>
            <a:miter lim="800000"/>
            <a:headEnd/>
            <a:tailEnd/>
          </a:ln>
        </p:spPr>
        <p:txBody>
          <a:bodyPr/>
          <a:lstStyle/>
          <a:p>
            <a:pPr marL="231775" indent="-231775">
              <a:lnSpc>
                <a:spcPct val="90000"/>
              </a:lnSpc>
              <a:spcBef>
                <a:spcPct val="65000"/>
              </a:spcBef>
              <a:buClr>
                <a:srgbClr val="F15D2A"/>
              </a:buClr>
            </a:pPr>
            <a:r>
              <a:rPr lang="en-US" altLang="zh-TW" sz="1000" dirty="0">
                <a:ea typeface="新細明體" pitchFamily="18" charset="-120"/>
              </a:rPr>
              <a:t>N = 5184 ; R = 5/6</a:t>
            </a:r>
          </a:p>
        </p:txBody>
      </p:sp>
      <p:sp>
        <p:nvSpPr>
          <p:cNvPr id="11" name="Date Placeholder 1"/>
          <p:cNvSpPr>
            <a:spLocks noGrp="1"/>
          </p:cNvSpPr>
          <p:nvPr>
            <p:ph type="dt" sz="quarter" idx="4294967295"/>
          </p:nvPr>
        </p:nvSpPr>
        <p:spPr>
          <a:xfrm>
            <a:off x="929217" y="347638"/>
            <a:ext cx="2499764" cy="273050"/>
          </a:xfrm>
          <a:prstGeom prst="rect">
            <a:avLst/>
          </a:prstGeom>
          <a:noFill/>
        </p:spPr>
        <p:txBody>
          <a:bodyPr/>
          <a:lstStyle/>
          <a:p>
            <a:r>
              <a:rPr lang="en-US" sz="1800" b="1" dirty="0" smtClean="0">
                <a:solidFill>
                  <a:schemeClr val="tx1"/>
                </a:solidFill>
              </a:rPr>
              <a:t>July 2019</a:t>
            </a:r>
            <a:endParaRPr lang="en-US" sz="1800" b="1" dirty="0">
              <a:solidFill>
                <a:schemeClr val="tx1"/>
              </a:solidFill>
            </a:endParaRPr>
          </a:p>
        </p:txBody>
      </p:sp>
    </p:spTree>
    <p:extLst>
      <p:ext uri="{BB962C8B-B14F-4D97-AF65-F5344CB8AC3E}">
        <p14:creationId xmlns:p14="http://schemas.microsoft.com/office/powerpoint/2010/main" val="3219765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5" descr="V:\2016\2016_CSNDSP_Wilke_Rate_Adaptation_for_VLC\figures\fec.eps"/>
          <p:cNvPicPr/>
          <p:nvPr/>
        </p:nvPicPr>
        <p:blipFill rotWithShape="1">
          <a:blip r:embed="rId2">
            <a:extLst>
              <a:ext uri="{28A0092B-C50C-407E-A947-70E740481C1C}">
                <a14:useLocalDpi xmlns:a14="http://schemas.microsoft.com/office/drawing/2010/main" val="0"/>
              </a:ext>
            </a:extLst>
          </a:blip>
          <a:srcRect l="-38968" t="-6749" r="38968" b="6749"/>
          <a:stretch/>
        </p:blipFill>
        <p:spPr bwMode="auto">
          <a:xfrm>
            <a:off x="-4057128" y="1484784"/>
            <a:ext cx="11377264" cy="4267295"/>
          </a:xfrm>
          <a:prstGeom prst="rect">
            <a:avLst/>
          </a:prstGeom>
          <a:noFill/>
          <a:ln>
            <a:noFill/>
          </a:ln>
        </p:spPr>
      </p:pic>
      <p:sp>
        <p:nvSpPr>
          <p:cNvPr id="2" name="Title 1"/>
          <p:cNvSpPr>
            <a:spLocks noGrp="1"/>
          </p:cNvSpPr>
          <p:nvPr>
            <p:ph type="title"/>
          </p:nvPr>
        </p:nvSpPr>
        <p:spPr>
          <a:xfrm>
            <a:off x="551384" y="692696"/>
            <a:ext cx="11305256" cy="1065213"/>
          </a:xfrm>
        </p:spPr>
        <p:txBody>
          <a:bodyPr/>
          <a:lstStyle/>
          <a:p>
            <a:r>
              <a:rPr lang="en-US" dirty="0" smtClean="0"/>
              <a:t>G.9960 LDPC performance: pre-FEC BER vs. post-FEC BLER</a:t>
            </a:r>
            <a:endParaRPr lang="en-US" dirty="0"/>
          </a:p>
        </p:txBody>
      </p:sp>
      <p:sp>
        <p:nvSpPr>
          <p:cNvPr id="9" name="Rectangle 4">
            <a:extLst>
              <a:ext uri="{FF2B5EF4-FFF2-40B4-BE49-F238E27FC236}">
                <a16:creationId xmlns:a16="http://schemas.microsoft.com/office/drawing/2014/main" id="{B9CD6F6B-A8D8-4FFF-B994-4606D8FE1AF9}"/>
              </a:ext>
            </a:extLst>
          </p:cNvPr>
          <p:cNvSpPr txBox="1">
            <a:spLocks noChangeArrowheads="1"/>
          </p:cNvSpPr>
          <p:nvPr/>
        </p:nvSpPr>
        <p:spPr bwMode="auto">
          <a:xfrm>
            <a:off x="7680176" y="2244384"/>
            <a:ext cx="4273152" cy="3200840"/>
          </a:xfrm>
          <a:prstGeom prst="rect">
            <a:avLst/>
          </a:prstGeom>
          <a:noFill/>
          <a:ln w="9525">
            <a:noFill/>
            <a:round/>
            <a:headEnd/>
            <a:tailEnd/>
          </a:ln>
          <a:effectLst/>
        </p:spPr>
        <p:txBody>
          <a:bodyPr vert="horz" wrap="square" lIns="0" tIns="45702" rIns="91402" bIns="45702" numCol="1" anchor="t" anchorCtr="0" compatLnSpc="1">
            <a:prstTxWarp prst="textNoShape">
              <a:avLst/>
            </a:prstTxWarp>
            <a:spAutoFit/>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defTabSz="1300163">
              <a:buFont typeface="Arial" panose="020B0604020202020204" pitchFamily="34" charset="0"/>
              <a:buChar char="•"/>
            </a:pPr>
            <a:r>
              <a:rPr lang="en-US" altLang="en-US" b="0" kern="0" dirty="0" smtClean="0"/>
              <a:t>code rate 1/2 allows robust  transmission for small block size (header)</a:t>
            </a:r>
          </a:p>
          <a:p>
            <a:pPr defTabSz="1300163">
              <a:buFont typeface="Arial" panose="020B0604020202020204" pitchFamily="34" charset="0"/>
              <a:buChar char="•"/>
            </a:pPr>
            <a:r>
              <a:rPr lang="en-US" altLang="en-US" b="0" kern="0" dirty="0" smtClean="0"/>
              <a:t>code rate 5/6 maximizes the throughput for large block size (payload)</a:t>
            </a:r>
          </a:p>
          <a:p>
            <a:pPr defTabSz="1300163">
              <a:buFont typeface="Arial" panose="020B0604020202020204" pitchFamily="34" charset="0"/>
              <a:buChar char="•"/>
            </a:pPr>
            <a:r>
              <a:rPr lang="en-US" altLang="en-US" b="0" kern="0" dirty="0" smtClean="0"/>
              <a:t>further resilience is reached through fast repetition</a:t>
            </a:r>
          </a:p>
        </p:txBody>
      </p:sp>
      <p:sp>
        <p:nvSpPr>
          <p:cNvPr id="10" name="Date Placeholder 1"/>
          <p:cNvSpPr>
            <a:spLocks noGrp="1"/>
          </p:cNvSpPr>
          <p:nvPr>
            <p:ph type="dt" sz="quarter" idx="4294967295"/>
          </p:nvPr>
        </p:nvSpPr>
        <p:spPr>
          <a:xfrm>
            <a:off x="929217" y="275630"/>
            <a:ext cx="2499764" cy="273050"/>
          </a:xfrm>
          <a:prstGeom prst="rect">
            <a:avLst/>
          </a:prstGeom>
          <a:noFill/>
        </p:spPr>
        <p:txBody>
          <a:bodyPr/>
          <a:lstStyle/>
          <a:p>
            <a:r>
              <a:rPr lang="en-US" sz="1800" b="1" dirty="0" smtClean="0">
                <a:solidFill>
                  <a:schemeClr val="tx1"/>
                </a:solidFill>
              </a:rPr>
              <a:t>July 2019</a:t>
            </a:r>
            <a:endParaRPr lang="en-US" sz="1800" b="1" dirty="0">
              <a:solidFill>
                <a:schemeClr val="tx1"/>
              </a:solidFill>
            </a:endParaRPr>
          </a:p>
        </p:txBody>
      </p:sp>
      <p:sp>
        <p:nvSpPr>
          <p:cNvPr id="11" name="Rechteck 10"/>
          <p:cNvSpPr/>
          <p:nvPr/>
        </p:nvSpPr>
        <p:spPr>
          <a:xfrm>
            <a:off x="442392" y="5842393"/>
            <a:ext cx="11414248" cy="584775"/>
          </a:xfrm>
          <a:prstGeom prst="rect">
            <a:avLst/>
          </a:prstGeom>
        </p:spPr>
        <p:txBody>
          <a:bodyPr wrap="square">
            <a:spAutoFit/>
          </a:bodyPr>
          <a:lstStyle/>
          <a:p>
            <a:r>
              <a:rPr lang="en-US" sz="1600" dirty="0">
                <a:solidFill>
                  <a:srgbClr val="000000"/>
                </a:solidFill>
                <a:latin typeface="Times New Roman" panose="02020603050405020304" pitchFamily="18" charset="0"/>
              </a:rPr>
              <a:t>P. W. </a:t>
            </a:r>
            <a:r>
              <a:rPr lang="en-US" sz="1600" dirty="0" smtClean="0">
                <a:solidFill>
                  <a:srgbClr val="000000"/>
                </a:solidFill>
                <a:latin typeface="Times New Roman" panose="02020603050405020304" pitchFamily="18" charset="0"/>
              </a:rPr>
              <a:t>Berenguer et al., </a:t>
            </a:r>
            <a:r>
              <a:rPr lang="en-US" sz="1600" dirty="0">
                <a:solidFill>
                  <a:srgbClr val="000000"/>
                </a:solidFill>
                <a:latin typeface="Times New Roman" panose="02020603050405020304" pitchFamily="18" charset="0"/>
              </a:rPr>
              <a:t>"The benefit of frequency-selective rate adaptation for optical wireless communications," </a:t>
            </a:r>
            <a:r>
              <a:rPr lang="en-US" sz="1600" i="1" dirty="0">
                <a:solidFill>
                  <a:srgbClr val="000000"/>
                </a:solidFill>
                <a:latin typeface="Times New Roman" panose="02020603050405020304" pitchFamily="18" charset="0"/>
              </a:rPr>
              <a:t>2016 10th International Symposium on Communication Systems, Networks and Digital Signal Processing (CSNDSP)</a:t>
            </a:r>
            <a:r>
              <a:rPr lang="en-US" sz="1600" dirty="0">
                <a:solidFill>
                  <a:srgbClr val="000000"/>
                </a:solidFill>
                <a:latin typeface="Times New Roman" panose="02020603050405020304" pitchFamily="18" charset="0"/>
              </a:rPr>
              <a:t>, Prague, </a:t>
            </a:r>
            <a:r>
              <a:rPr lang="en-US" sz="1600" dirty="0" smtClean="0">
                <a:solidFill>
                  <a:srgbClr val="000000"/>
                </a:solidFill>
                <a:latin typeface="Times New Roman" panose="02020603050405020304" pitchFamily="18" charset="0"/>
              </a:rPr>
              <a:t>2016.</a:t>
            </a:r>
            <a:endParaRPr lang="de-DE" sz="1600" dirty="0"/>
          </a:p>
        </p:txBody>
      </p:sp>
    </p:spTree>
    <p:extLst>
      <p:ext uri="{BB962C8B-B14F-4D97-AF65-F5344CB8AC3E}">
        <p14:creationId xmlns:p14="http://schemas.microsoft.com/office/powerpoint/2010/main" val="3132603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4317503" cy="1065213"/>
          </a:xfrm>
        </p:spPr>
        <p:txBody>
          <a:bodyPr/>
          <a:lstStyle/>
          <a:p>
            <a:r>
              <a:rPr lang="en-US" dirty="0" smtClean="0"/>
              <a:t>G.9960 LDPC </a:t>
            </a:r>
            <a:r>
              <a:rPr lang="en-US" dirty="0"/>
              <a:t>and Shannon bound</a:t>
            </a:r>
          </a:p>
        </p:txBody>
      </p:sp>
      <p:pic>
        <p:nvPicPr>
          <p:cNvPr id="4" name="Content Placeholder 3"/>
          <p:cNvPicPr>
            <a:picLocks noGrp="1"/>
          </p:cNvPicPr>
          <p:nvPr>
            <p:ph idx="1"/>
          </p:nvPr>
        </p:nvPicPr>
        <p:blipFill>
          <a:blip r:embed="rId2"/>
          <a:srcRect/>
          <a:stretch>
            <a:fillRect/>
          </a:stretch>
        </p:blipFill>
        <p:spPr bwMode="auto">
          <a:xfrm>
            <a:off x="263352" y="1844824"/>
            <a:ext cx="5582861" cy="4262324"/>
          </a:xfrm>
          <a:prstGeom prst="rect">
            <a:avLst/>
          </a:prstGeom>
          <a:noFill/>
          <a:ln w="9525">
            <a:noFill/>
            <a:miter lim="800000"/>
            <a:headEnd/>
            <a:tailEnd/>
          </a:ln>
        </p:spPr>
      </p:pic>
      <p:sp>
        <p:nvSpPr>
          <p:cNvPr id="6" name="TextBox 5"/>
          <p:cNvSpPr txBox="1"/>
          <p:nvPr/>
        </p:nvSpPr>
        <p:spPr bwMode="auto">
          <a:xfrm>
            <a:off x="2584058" y="5680609"/>
            <a:ext cx="7626743"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rtlCol="0">
            <a:spAutoFit/>
          </a:bodyPr>
          <a:lstStyle/>
          <a:p>
            <a:pPr eaLnBrk="1" hangingPunct="1"/>
            <a:r>
              <a:rPr lang="en-US" sz="1800" dirty="0"/>
              <a:t>Points marked with “o” in the curve of each code rate represent 4QAM, 16QAM, 64QAM, 256QAM and 1024 QAM constellations respectively</a:t>
            </a:r>
            <a:endParaRPr lang="en-US" sz="1800" b="1" dirty="0"/>
          </a:p>
        </p:txBody>
      </p:sp>
      <p:sp>
        <p:nvSpPr>
          <p:cNvPr id="5" name="Title 1">
            <a:extLst>
              <a:ext uri="{FF2B5EF4-FFF2-40B4-BE49-F238E27FC236}">
                <a16:creationId xmlns:a16="http://schemas.microsoft.com/office/drawing/2014/main" id="{1A8D5A03-41AA-40F2-A910-505FBBE31566}"/>
              </a:ext>
            </a:extLst>
          </p:cNvPr>
          <p:cNvSpPr txBox="1">
            <a:spLocks/>
          </p:cNvSpPr>
          <p:nvPr/>
        </p:nvSpPr>
        <p:spPr bwMode="auto">
          <a:xfrm>
            <a:off x="3514699" y="734195"/>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smtClean="0"/>
              <a:t>minimal </a:t>
            </a:r>
            <a:r>
              <a:rPr lang="en-US" kern="0" dirty="0"/>
              <a:t>SNR </a:t>
            </a:r>
            <a:r>
              <a:rPr lang="en-US" kern="0" dirty="0" smtClean="0"/>
              <a:t>for BLER </a:t>
            </a:r>
            <a:r>
              <a:rPr lang="en-US" kern="0" dirty="0"/>
              <a:t>1e-3</a:t>
            </a:r>
          </a:p>
        </p:txBody>
      </p:sp>
      <p:graphicFrame>
        <p:nvGraphicFramePr>
          <p:cNvPr id="7" name="Content Placeholder 3">
            <a:extLst>
              <a:ext uri="{FF2B5EF4-FFF2-40B4-BE49-F238E27FC236}">
                <a16:creationId xmlns:a16="http://schemas.microsoft.com/office/drawing/2014/main" id="{060441A7-A422-4EFD-8183-F57DE83A35F6}"/>
              </a:ext>
            </a:extLst>
          </p:cNvPr>
          <p:cNvGraphicFramePr>
            <a:graphicFrameLocks/>
          </p:cNvGraphicFramePr>
          <p:nvPr>
            <p:extLst/>
          </p:nvPr>
        </p:nvGraphicFramePr>
        <p:xfrm>
          <a:off x="6096000" y="1844824"/>
          <a:ext cx="5197842" cy="3900362"/>
        </p:xfrm>
        <a:graphic>
          <a:graphicData uri="http://schemas.openxmlformats.org/drawingml/2006/table">
            <a:tbl>
              <a:tblPr/>
              <a:tblGrid>
                <a:gridCol w="835511">
                  <a:extLst>
                    <a:ext uri="{9D8B030D-6E8A-4147-A177-3AD203B41FA5}">
                      <a16:colId xmlns:a16="http://schemas.microsoft.com/office/drawing/2014/main" val="20000"/>
                    </a:ext>
                  </a:extLst>
                </a:gridCol>
                <a:gridCol w="795343">
                  <a:extLst>
                    <a:ext uri="{9D8B030D-6E8A-4147-A177-3AD203B41FA5}">
                      <a16:colId xmlns:a16="http://schemas.microsoft.com/office/drawing/2014/main" val="20001"/>
                    </a:ext>
                  </a:extLst>
                </a:gridCol>
                <a:gridCol w="843543">
                  <a:extLst>
                    <a:ext uri="{9D8B030D-6E8A-4147-A177-3AD203B41FA5}">
                      <a16:colId xmlns:a16="http://schemas.microsoft.com/office/drawing/2014/main" val="20002"/>
                    </a:ext>
                  </a:extLst>
                </a:gridCol>
                <a:gridCol w="843543">
                  <a:extLst>
                    <a:ext uri="{9D8B030D-6E8A-4147-A177-3AD203B41FA5}">
                      <a16:colId xmlns:a16="http://schemas.microsoft.com/office/drawing/2014/main" val="20003"/>
                    </a:ext>
                  </a:extLst>
                </a:gridCol>
                <a:gridCol w="939951">
                  <a:extLst>
                    <a:ext uri="{9D8B030D-6E8A-4147-A177-3AD203B41FA5}">
                      <a16:colId xmlns:a16="http://schemas.microsoft.com/office/drawing/2014/main" val="20004"/>
                    </a:ext>
                  </a:extLst>
                </a:gridCol>
                <a:gridCol w="939951">
                  <a:extLst>
                    <a:ext uri="{9D8B030D-6E8A-4147-A177-3AD203B41FA5}">
                      <a16:colId xmlns:a16="http://schemas.microsoft.com/office/drawing/2014/main" val="20005"/>
                    </a:ext>
                  </a:extLst>
                </a:gridCol>
              </a:tblGrid>
              <a:tr h="385501">
                <a:tc rowSpan="2">
                  <a:txBody>
                    <a:bodyPr/>
                    <a:lstStyle/>
                    <a:p>
                      <a:pPr algn="ctr" fontAlgn="b"/>
                      <a:r>
                        <a:rPr lang="en-US" sz="1000" b="1" i="0" u="none" strike="noStrike" dirty="0">
                          <a:latin typeface="Arial"/>
                        </a:rPr>
                        <a:t>BPC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gridSpan="5">
                  <a:txBody>
                    <a:bodyPr/>
                    <a:lstStyle/>
                    <a:p>
                      <a:pPr algn="ctr" fontAlgn="b"/>
                      <a:r>
                        <a:rPr lang="en-US" sz="1000" b="1" i="0" u="none" strike="noStrike">
                          <a:latin typeface="Arial"/>
                        </a:rPr>
                        <a:t>FEC RATE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8177">
                <a:tc vMerge="1">
                  <a:txBody>
                    <a:bodyPr/>
                    <a:lstStyle/>
                    <a:p>
                      <a:endParaRPr lang="en-US"/>
                    </a:p>
                  </a:txBody>
                  <a:tcPr/>
                </a:tc>
                <a:tc>
                  <a:txBody>
                    <a:bodyPr/>
                    <a:lstStyle/>
                    <a:p>
                      <a:pPr algn="ctr" fontAlgn="b"/>
                      <a:r>
                        <a:rPr lang="en-US" sz="1000" b="1" i="0" u="none" strike="noStrike" dirty="0">
                          <a:latin typeface="Arial"/>
                        </a:rPr>
                        <a:t>  1/2</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1" i="0" u="none" strike="noStrike">
                          <a:latin typeface="Arial"/>
                        </a:rPr>
                        <a:t>  2/3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1" i="0" u="none" strike="noStrike">
                          <a:latin typeface="Arial"/>
                        </a:rPr>
                        <a:t>  5/6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1" i="0" u="none" strike="noStrike">
                          <a:latin typeface="Arial"/>
                        </a:rPr>
                        <a:t>16/18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1" i="0" u="none" strike="noStrike">
                          <a:latin typeface="Arial"/>
                        </a:rPr>
                        <a:t>20/21</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385501">
                <a:tc>
                  <a:txBody>
                    <a:bodyPr/>
                    <a:lstStyle/>
                    <a:p>
                      <a:pPr algn="ctr" fontAlgn="b"/>
                      <a:r>
                        <a:rPr lang="en-US" sz="1000" b="1" i="0" u="none" strike="noStrike" dirty="0">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ctr" fontAlgn="b"/>
                      <a:r>
                        <a:rPr lang="en-US" sz="1000" b="0" i="0" u="none" strike="noStrike" dirty="0">
                          <a:latin typeface="Arial"/>
                        </a:rPr>
                        <a:t>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38.2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5501">
                <a:tc>
                  <a:txBody>
                    <a:bodyPr/>
                    <a:lstStyle/>
                    <a:p>
                      <a:pPr algn="ctr" fontAlgn="b"/>
                      <a:r>
                        <a:rPr lang="en-US" sz="1000" b="1" i="0" u="none" strike="noStrike">
                          <a:latin typeface="Arial"/>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ctr" fontAlgn="b"/>
                      <a:r>
                        <a:rPr lang="en-US" sz="1000" b="0" i="0" u="none" strike="noStrike">
                          <a:latin typeface="Arial"/>
                        </a:rPr>
                        <a:t>19.9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5501">
                <a:tc>
                  <a:txBody>
                    <a:bodyPr/>
                    <a:lstStyle/>
                    <a:p>
                      <a:pPr algn="ctr" fontAlgn="b"/>
                      <a:r>
                        <a:rPr lang="en-US" sz="1000" b="1" i="0" u="none" strike="noStrike">
                          <a:latin typeface="Arial"/>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ctr" fontAlgn="b"/>
                      <a:r>
                        <a:rPr lang="en-US" sz="1000" b="0" i="0" u="none" strike="noStrike">
                          <a:latin typeface="Arial"/>
                        </a:rPr>
                        <a:t>15.6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22.9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24.6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26.7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5501">
                <a:tc>
                  <a:txBody>
                    <a:bodyPr/>
                    <a:lstStyle/>
                    <a:p>
                      <a:pPr algn="ctr" fontAlgn="b"/>
                      <a:r>
                        <a:rPr lang="en-US" sz="1000" b="1" i="0" u="none" strike="noStrike">
                          <a:latin typeface="Arial"/>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ctr" fontAlgn="b"/>
                      <a:r>
                        <a:rPr lang="en-US" sz="1000" b="0" i="0" u="none" strike="noStrike">
                          <a:latin typeface="Arial"/>
                        </a:rPr>
                        <a:t>11.3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5501">
                <a:tc>
                  <a:txBody>
                    <a:bodyPr/>
                    <a:lstStyle/>
                    <a:p>
                      <a:pPr algn="ctr" fontAlgn="b"/>
                      <a:r>
                        <a:rPr lang="en-US" sz="1000" b="1" i="0" u="none" strike="noStrike">
                          <a:latin typeface="Arial"/>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ctr" fontAlgn="b"/>
                      <a:r>
                        <a:rPr lang="en-US" sz="1000" b="0" i="0" u="none" strike="noStrike">
                          <a:latin typeface="Arial"/>
                        </a:rPr>
                        <a:t>6.75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5501">
                <a:tc>
                  <a:txBody>
                    <a:bodyPr/>
                    <a:lstStyle/>
                    <a:p>
                      <a:pPr algn="ctr" fontAlgn="b"/>
                      <a:r>
                        <a:rPr lang="en-US" sz="1000" b="1" i="0" u="none" strike="noStrike">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ctr" fontAlgn="b"/>
                      <a:r>
                        <a:rPr lang="en-US" sz="1000" b="0" i="0" u="none" strike="noStrike">
                          <a:latin typeface="Arial"/>
                        </a:rPr>
                        <a:t>4.1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latin typeface="Arial"/>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latin typeface="Arial"/>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dirty="0">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latin typeface="Arial"/>
                        </a:rPr>
                        <a:t>11.7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7"/>
                  </a:ext>
                </a:extLst>
              </a:tr>
              <a:tr h="385501">
                <a:tc>
                  <a:txBody>
                    <a:bodyPr/>
                    <a:lstStyle/>
                    <a:p>
                      <a:pPr algn="ctr" fontAlgn="b"/>
                      <a:r>
                        <a:rPr lang="en-US" sz="1000" b="1" i="0" u="none" strike="noStrike">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ctr" fontAlgn="b"/>
                      <a:r>
                        <a:rPr lang="en-US" sz="1000" b="0" i="0" u="none" strike="noStrike">
                          <a:latin typeface="Arial"/>
                        </a:rPr>
                        <a:t>1.44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8.4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08177">
                <a:tc>
                  <a:txBody>
                    <a:bodyPr/>
                    <a:lstStyle/>
                    <a:p>
                      <a:pPr algn="ctr" fontAlgn="b"/>
                      <a:r>
                        <a:rPr lang="en-US" sz="1000" b="1" i="0" u="none" strike="noStrike">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000" b="0" i="0" u="none" strike="noStrike">
                          <a:latin typeface="Arial"/>
                        </a:rPr>
                        <a:t>-1.5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latin typeface="Arial"/>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latin typeface="Arial"/>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dirty="0">
                          <a:latin typeface="Arial"/>
                        </a:rPr>
                        <a:t>5.4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9"/>
                  </a:ext>
                </a:extLst>
              </a:tr>
            </a:tbl>
          </a:graphicData>
        </a:graphic>
      </p:graphicFrame>
      <p:sp>
        <p:nvSpPr>
          <p:cNvPr id="8" name="Date Placeholder 1"/>
          <p:cNvSpPr>
            <a:spLocks noGrp="1"/>
          </p:cNvSpPr>
          <p:nvPr>
            <p:ph type="dt" sz="quarter" idx="4294967295"/>
          </p:nvPr>
        </p:nvSpPr>
        <p:spPr>
          <a:xfrm>
            <a:off x="929217" y="347638"/>
            <a:ext cx="2499764" cy="273050"/>
          </a:xfrm>
          <a:prstGeom prst="rect">
            <a:avLst/>
          </a:prstGeom>
          <a:noFill/>
        </p:spPr>
        <p:txBody>
          <a:bodyPr/>
          <a:lstStyle/>
          <a:p>
            <a:r>
              <a:rPr lang="en-US" sz="1800" b="1" dirty="0" smtClean="0">
                <a:solidFill>
                  <a:schemeClr val="tx1"/>
                </a:solidFill>
              </a:rPr>
              <a:t>July 2019</a:t>
            </a:r>
            <a:endParaRPr lang="en-US" sz="1800" b="1" dirty="0">
              <a:solidFill>
                <a:schemeClr val="tx1"/>
              </a:solidFill>
            </a:endParaRPr>
          </a:p>
        </p:txBody>
      </p:sp>
    </p:spTree>
    <p:extLst>
      <p:ext uri="{BB962C8B-B14F-4D97-AF65-F5344CB8AC3E}">
        <p14:creationId xmlns:p14="http://schemas.microsoft.com/office/powerpoint/2010/main" val="3981461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20396-962B-430F-A685-61EC828B748C}"/>
              </a:ext>
            </a:extLst>
          </p:cNvPr>
          <p:cNvSpPr>
            <a:spLocks noGrp="1"/>
          </p:cNvSpPr>
          <p:nvPr>
            <p:ph type="title"/>
          </p:nvPr>
        </p:nvSpPr>
        <p:spPr/>
        <p:txBody>
          <a:bodyPr/>
          <a:lstStyle/>
          <a:p>
            <a:r>
              <a:rPr lang="en-US" dirty="0"/>
              <a:t>Repetition encoding</a:t>
            </a:r>
          </a:p>
        </p:txBody>
      </p:sp>
      <p:sp>
        <p:nvSpPr>
          <p:cNvPr id="4" name="Slide Number Placeholder 3">
            <a:extLst>
              <a:ext uri="{FF2B5EF4-FFF2-40B4-BE49-F238E27FC236}">
                <a16:creationId xmlns:a16="http://schemas.microsoft.com/office/drawing/2014/main" id="{7EB69371-3C19-4D98-9324-178D88FFEE3A}"/>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Date Placeholder 4">
            <a:extLst>
              <a:ext uri="{FF2B5EF4-FFF2-40B4-BE49-F238E27FC236}">
                <a16:creationId xmlns:a16="http://schemas.microsoft.com/office/drawing/2014/main" id="{7DC05861-81E5-4E55-93F2-78552F15AE77}"/>
              </a:ext>
            </a:extLst>
          </p:cNvPr>
          <p:cNvSpPr>
            <a:spLocks noGrp="1"/>
          </p:cNvSpPr>
          <p:nvPr>
            <p:ph type="dt" idx="15"/>
          </p:nvPr>
        </p:nvSpPr>
        <p:spPr/>
        <p:txBody>
          <a:bodyPr/>
          <a:lstStyle/>
          <a:p>
            <a:r>
              <a:rPr lang="de-DE" dirty="0" err="1" smtClean="0"/>
              <a:t>July</a:t>
            </a:r>
            <a:r>
              <a:rPr lang="de-DE" dirty="0" smtClean="0"/>
              <a:t> </a:t>
            </a:r>
            <a:r>
              <a:rPr lang="de-DE" dirty="0"/>
              <a:t>2019</a:t>
            </a:r>
            <a:endParaRPr lang="en-GB" dirty="0"/>
          </a:p>
        </p:txBody>
      </p:sp>
      <p:pic>
        <p:nvPicPr>
          <p:cNvPr id="6" name="Picture 5">
            <a:extLst>
              <a:ext uri="{FF2B5EF4-FFF2-40B4-BE49-F238E27FC236}">
                <a16:creationId xmlns:a16="http://schemas.microsoft.com/office/drawing/2014/main" id="{6C4B2934-4591-48FE-9E3B-82D5954B6FD8}"/>
              </a:ext>
            </a:extLst>
          </p:cNvPr>
          <p:cNvPicPr>
            <a:picLocks noChangeAspect="1"/>
          </p:cNvPicPr>
          <p:nvPr/>
        </p:nvPicPr>
        <p:blipFill>
          <a:blip r:embed="rId2"/>
          <a:stretch>
            <a:fillRect/>
          </a:stretch>
        </p:blipFill>
        <p:spPr>
          <a:xfrm>
            <a:off x="864617" y="3670329"/>
            <a:ext cx="10386138" cy="2664296"/>
          </a:xfrm>
          <a:prstGeom prst="rect">
            <a:avLst/>
          </a:prstGeom>
        </p:spPr>
      </p:pic>
      <p:pic>
        <p:nvPicPr>
          <p:cNvPr id="7" name="Picture 6">
            <a:extLst>
              <a:ext uri="{FF2B5EF4-FFF2-40B4-BE49-F238E27FC236}">
                <a16:creationId xmlns:a16="http://schemas.microsoft.com/office/drawing/2014/main" id="{E28777A4-56E7-4F95-8ED1-28B1335A0C50}"/>
              </a:ext>
            </a:extLst>
          </p:cNvPr>
          <p:cNvPicPr>
            <a:picLocks noChangeAspect="1"/>
          </p:cNvPicPr>
          <p:nvPr/>
        </p:nvPicPr>
        <p:blipFill>
          <a:blip r:embed="rId3"/>
          <a:stretch>
            <a:fillRect/>
          </a:stretch>
        </p:blipFill>
        <p:spPr>
          <a:xfrm>
            <a:off x="1957753" y="1751014"/>
            <a:ext cx="8199866" cy="1787695"/>
          </a:xfrm>
          <a:prstGeom prst="rect">
            <a:avLst/>
          </a:prstGeom>
        </p:spPr>
      </p:pic>
    </p:spTree>
    <p:extLst>
      <p:ext uri="{BB962C8B-B14F-4D97-AF65-F5344CB8AC3E}">
        <p14:creationId xmlns:p14="http://schemas.microsoft.com/office/powerpoint/2010/main" val="4186332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563" y="673949"/>
            <a:ext cx="10974622" cy="939526"/>
          </a:xfrm>
        </p:spPr>
        <p:txBody>
          <a:bodyPr/>
          <a:lstStyle/>
          <a:p>
            <a:r>
              <a:rPr lang="en-US" sz="3600" dirty="0" smtClean="0">
                <a:latin typeface="+mj-lt"/>
              </a:rPr>
              <a:t>                1.3. Adaptive </a:t>
            </a:r>
            <a:r>
              <a:rPr lang="en-US" sz="3600" dirty="0" err="1" smtClean="0">
                <a:latin typeface="+mj-lt"/>
              </a:rPr>
              <a:t>Bitloading</a:t>
            </a:r>
            <a:endParaRPr lang="en-US" sz="3600" dirty="0">
              <a:latin typeface="+mj-lt"/>
            </a:endParaRPr>
          </a:p>
        </p:txBody>
      </p:sp>
      <p:sp>
        <p:nvSpPr>
          <p:cNvPr id="24" name="TextBox 23"/>
          <p:cNvSpPr txBox="1"/>
          <p:nvPr/>
        </p:nvSpPr>
        <p:spPr>
          <a:xfrm>
            <a:off x="-47930" y="3366245"/>
            <a:ext cx="833883" cy="461665"/>
          </a:xfrm>
          <a:prstGeom prst="rect">
            <a:avLst/>
          </a:prstGeom>
          <a:noFill/>
        </p:spPr>
        <p:txBody>
          <a:bodyPr wrap="none" rtlCol="0">
            <a:spAutoFit/>
          </a:bodyPr>
          <a:lstStyle/>
          <a:p>
            <a:pPr algn="ctr"/>
            <a:r>
              <a:rPr lang="en-US" sz="1200" dirty="0"/>
              <a:t>PSD</a:t>
            </a:r>
          </a:p>
          <a:p>
            <a:pPr algn="ctr"/>
            <a:r>
              <a:rPr lang="en-US" sz="1200" dirty="0"/>
              <a:t>(</a:t>
            </a:r>
            <a:r>
              <a:rPr lang="en-US" sz="1200" dirty="0" err="1"/>
              <a:t>dBm</a:t>
            </a:r>
            <a:r>
              <a:rPr lang="en-US" sz="1200" dirty="0"/>
              <a:t>/Hz)</a:t>
            </a:r>
          </a:p>
        </p:txBody>
      </p:sp>
      <p:grpSp>
        <p:nvGrpSpPr>
          <p:cNvPr id="5" name="Group 4">
            <a:extLst>
              <a:ext uri="{FF2B5EF4-FFF2-40B4-BE49-F238E27FC236}">
                <a16:creationId xmlns:a16="http://schemas.microsoft.com/office/drawing/2014/main" id="{9D88BD83-A4A4-4115-B713-9B86FD622B45}"/>
              </a:ext>
            </a:extLst>
          </p:cNvPr>
          <p:cNvGrpSpPr/>
          <p:nvPr/>
        </p:nvGrpSpPr>
        <p:grpSpPr>
          <a:xfrm>
            <a:off x="3359696" y="1613475"/>
            <a:ext cx="8154631" cy="4548464"/>
            <a:chOff x="256685" y="811852"/>
            <a:chExt cx="11567455" cy="5695031"/>
          </a:xfrm>
        </p:grpSpPr>
        <p:grpSp>
          <p:nvGrpSpPr>
            <p:cNvPr id="25" name="Group 24"/>
            <p:cNvGrpSpPr/>
            <p:nvPr/>
          </p:nvGrpSpPr>
          <p:grpSpPr>
            <a:xfrm>
              <a:off x="645456" y="3240740"/>
              <a:ext cx="2232212" cy="1214720"/>
              <a:chOff x="632009" y="2743200"/>
              <a:chExt cx="2232212" cy="1214719"/>
            </a:xfrm>
          </p:grpSpPr>
          <p:sp>
            <p:nvSpPr>
              <p:cNvPr id="4" name="Trapezoid 3"/>
              <p:cNvSpPr/>
              <p:nvPr/>
            </p:nvSpPr>
            <p:spPr>
              <a:xfrm>
                <a:off x="793373" y="2944906"/>
                <a:ext cx="1815353" cy="927847"/>
              </a:xfrm>
              <a:prstGeom prst="trapezoid">
                <a:avLst>
                  <a:gd name="adj" fmla="val 7609"/>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cxnSp>
            <p:nvCxnSpPr>
              <p:cNvPr id="19" name="Straight Arrow Connector 18"/>
              <p:cNvCxnSpPr/>
              <p:nvPr/>
            </p:nvCxnSpPr>
            <p:spPr>
              <a:xfrm>
                <a:off x="632009" y="3886201"/>
                <a:ext cx="22322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30620" y="2743200"/>
                <a:ext cx="0" cy="12147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2314267" y="4410634"/>
              <a:ext cx="846339" cy="317923"/>
            </a:xfrm>
            <a:prstGeom prst="rect">
              <a:avLst/>
            </a:prstGeom>
            <a:noFill/>
          </p:spPr>
          <p:txBody>
            <a:bodyPr wrap="none" rtlCol="0">
              <a:spAutoFit/>
            </a:bodyPr>
            <a:lstStyle/>
            <a:p>
              <a:r>
                <a:rPr lang="en-US" sz="1050"/>
                <a:t>f(MHz)</a:t>
              </a:r>
            </a:p>
          </p:txBody>
        </p:sp>
        <p:sp>
          <p:nvSpPr>
            <p:cNvPr id="31" name="Freeform 30"/>
            <p:cNvSpPr/>
            <p:nvPr/>
          </p:nvSpPr>
          <p:spPr>
            <a:xfrm>
              <a:off x="3742761" y="1649462"/>
              <a:ext cx="1815353" cy="856174"/>
            </a:xfrm>
            <a:custGeom>
              <a:avLst/>
              <a:gdLst>
                <a:gd name="connsiteX0" fmla="*/ 65147 w 1815353"/>
                <a:gd name="connsiteY0" fmla="*/ 0 h 856173"/>
                <a:gd name="connsiteX1" fmla="*/ 1761179 w 1815353"/>
                <a:gd name="connsiteY1" fmla="*/ 144203 h 856173"/>
                <a:gd name="connsiteX2" fmla="*/ 1815353 w 1815353"/>
                <a:gd name="connsiteY2" fmla="*/ 856173 h 856173"/>
                <a:gd name="connsiteX3" fmla="*/ 0 w 1815353"/>
                <a:gd name="connsiteY3" fmla="*/ 856173 h 856173"/>
              </a:gdLst>
              <a:ahLst/>
              <a:cxnLst>
                <a:cxn ang="0">
                  <a:pos x="connsiteX0" y="connsiteY0"/>
                </a:cxn>
                <a:cxn ang="0">
                  <a:pos x="connsiteX1" y="connsiteY1"/>
                </a:cxn>
                <a:cxn ang="0">
                  <a:pos x="connsiteX2" y="connsiteY2"/>
                </a:cxn>
                <a:cxn ang="0">
                  <a:pos x="connsiteX3" y="connsiteY3"/>
                </a:cxn>
              </a:cxnLst>
              <a:rect l="l" t="t" r="r" b="b"/>
              <a:pathLst>
                <a:path w="1815353" h="856173">
                  <a:moveTo>
                    <a:pt x="65147" y="0"/>
                  </a:moveTo>
                  <a:lnTo>
                    <a:pt x="1761179" y="144203"/>
                  </a:lnTo>
                  <a:lnTo>
                    <a:pt x="1815353" y="856173"/>
                  </a:lnTo>
                  <a:lnTo>
                    <a:pt x="0" y="856173"/>
                  </a:lnTo>
                  <a:close/>
                </a:path>
              </a:pathLst>
            </a:cu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cxnSp>
          <p:nvCxnSpPr>
            <p:cNvPr id="28" name="Straight Arrow Connector 27"/>
            <p:cNvCxnSpPr/>
            <p:nvPr/>
          </p:nvCxnSpPr>
          <p:spPr>
            <a:xfrm>
              <a:off x="3581396" y="2519083"/>
              <a:ext cx="22322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680009" y="1376082"/>
              <a:ext cx="0" cy="1214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3742761" y="5163017"/>
              <a:ext cx="1815353" cy="852295"/>
            </a:xfrm>
            <a:custGeom>
              <a:avLst/>
              <a:gdLst>
                <a:gd name="connsiteX0" fmla="*/ 64851 w 1815353"/>
                <a:gd name="connsiteY0" fmla="*/ 0 h 852295"/>
                <a:gd name="connsiteX1" fmla="*/ 1771392 w 1815353"/>
                <a:gd name="connsiteY1" fmla="*/ 274539 h 852295"/>
                <a:gd name="connsiteX2" fmla="*/ 1815353 w 1815353"/>
                <a:gd name="connsiteY2" fmla="*/ 852295 h 852295"/>
                <a:gd name="connsiteX3" fmla="*/ 0 w 1815353"/>
                <a:gd name="connsiteY3" fmla="*/ 852295 h 852295"/>
              </a:gdLst>
              <a:ahLst/>
              <a:cxnLst>
                <a:cxn ang="0">
                  <a:pos x="connsiteX0" y="connsiteY0"/>
                </a:cxn>
                <a:cxn ang="0">
                  <a:pos x="connsiteX1" y="connsiteY1"/>
                </a:cxn>
                <a:cxn ang="0">
                  <a:pos x="connsiteX2" y="connsiteY2"/>
                </a:cxn>
                <a:cxn ang="0">
                  <a:pos x="connsiteX3" y="connsiteY3"/>
                </a:cxn>
              </a:cxnLst>
              <a:rect l="l" t="t" r="r" b="b"/>
              <a:pathLst>
                <a:path w="1815353" h="852295">
                  <a:moveTo>
                    <a:pt x="64851" y="0"/>
                  </a:moveTo>
                  <a:lnTo>
                    <a:pt x="1771392" y="274539"/>
                  </a:lnTo>
                  <a:lnTo>
                    <a:pt x="1815353" y="852295"/>
                  </a:lnTo>
                  <a:lnTo>
                    <a:pt x="0" y="852295"/>
                  </a:lnTo>
                  <a:close/>
                </a:path>
              </a:pathLst>
            </a:cu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cxnSp>
          <p:nvCxnSpPr>
            <p:cNvPr id="34" name="Straight Arrow Connector 33"/>
            <p:cNvCxnSpPr/>
            <p:nvPr/>
          </p:nvCxnSpPr>
          <p:spPr>
            <a:xfrm>
              <a:off x="3581396" y="6028760"/>
              <a:ext cx="22322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680009" y="4885759"/>
              <a:ext cx="0" cy="1214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riangle 37"/>
            <p:cNvSpPr/>
            <p:nvPr/>
          </p:nvSpPr>
          <p:spPr>
            <a:xfrm>
              <a:off x="3993776" y="2155969"/>
              <a:ext cx="174811" cy="349624"/>
            </a:xfrm>
            <a:prstGeom prst="triangle">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39" name="Triangle 38"/>
            <p:cNvSpPr/>
            <p:nvPr/>
          </p:nvSpPr>
          <p:spPr>
            <a:xfrm>
              <a:off x="4470496" y="2155217"/>
              <a:ext cx="174811" cy="349624"/>
            </a:xfrm>
            <a:prstGeom prst="triangle">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40" name="Triangle 39"/>
            <p:cNvSpPr/>
            <p:nvPr/>
          </p:nvSpPr>
          <p:spPr>
            <a:xfrm>
              <a:off x="5267030" y="2154466"/>
              <a:ext cx="174811" cy="349624"/>
            </a:xfrm>
            <a:prstGeom prst="triangle">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41" name="Triangle 40"/>
            <p:cNvSpPr/>
            <p:nvPr/>
          </p:nvSpPr>
          <p:spPr>
            <a:xfrm>
              <a:off x="4142765" y="5659353"/>
              <a:ext cx="174811" cy="349624"/>
            </a:xfrm>
            <a:prstGeom prst="triangle">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42" name="Triangle 41"/>
            <p:cNvSpPr/>
            <p:nvPr/>
          </p:nvSpPr>
          <p:spPr>
            <a:xfrm>
              <a:off x="5279827" y="5657850"/>
              <a:ext cx="174811" cy="349624"/>
            </a:xfrm>
            <a:prstGeom prst="triangle">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51" name="Freeform 50"/>
            <p:cNvSpPr/>
            <p:nvPr/>
          </p:nvSpPr>
          <p:spPr>
            <a:xfrm>
              <a:off x="6541083" y="1646219"/>
              <a:ext cx="1815353" cy="856174"/>
            </a:xfrm>
            <a:custGeom>
              <a:avLst/>
              <a:gdLst>
                <a:gd name="connsiteX0" fmla="*/ 65147 w 1815353"/>
                <a:gd name="connsiteY0" fmla="*/ 0 h 856173"/>
                <a:gd name="connsiteX1" fmla="*/ 267305 w 1815353"/>
                <a:gd name="connsiteY1" fmla="*/ 17188 h 856173"/>
                <a:gd name="connsiteX2" fmla="*/ 338421 w 1815353"/>
                <a:gd name="connsiteY2" fmla="*/ 301653 h 856173"/>
                <a:gd name="connsiteX3" fmla="*/ 406576 w 1815353"/>
                <a:gd name="connsiteY3" fmla="*/ 29030 h 856173"/>
                <a:gd name="connsiteX4" fmla="*/ 754570 w 1815353"/>
                <a:gd name="connsiteY4" fmla="*/ 58618 h 856173"/>
                <a:gd name="connsiteX5" fmla="*/ 815141 w 1815353"/>
                <a:gd name="connsiteY5" fmla="*/ 300902 h 856173"/>
                <a:gd name="connsiteX6" fmla="*/ 873190 w 1815353"/>
                <a:gd name="connsiteY6" fmla="*/ 68703 h 856173"/>
                <a:gd name="connsiteX7" fmla="*/ 1536292 w 1815353"/>
                <a:gd name="connsiteY7" fmla="*/ 125082 h 856173"/>
                <a:gd name="connsiteX8" fmla="*/ 1611675 w 1815353"/>
                <a:gd name="connsiteY8" fmla="*/ 426614 h 856173"/>
                <a:gd name="connsiteX9" fmla="*/ 1683919 w 1815353"/>
                <a:gd name="connsiteY9" fmla="*/ 137634 h 856173"/>
                <a:gd name="connsiteX10" fmla="*/ 1761179 w 1815353"/>
                <a:gd name="connsiteY10" fmla="*/ 144203 h 856173"/>
                <a:gd name="connsiteX11" fmla="*/ 1815353 w 1815353"/>
                <a:gd name="connsiteY11" fmla="*/ 856173 h 856173"/>
                <a:gd name="connsiteX12" fmla="*/ 0 w 1815353"/>
                <a:gd name="connsiteY12" fmla="*/ 856173 h 85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353" h="856173">
                  <a:moveTo>
                    <a:pt x="65147" y="0"/>
                  </a:moveTo>
                  <a:lnTo>
                    <a:pt x="267305" y="17188"/>
                  </a:lnTo>
                  <a:lnTo>
                    <a:pt x="338421" y="301653"/>
                  </a:lnTo>
                  <a:lnTo>
                    <a:pt x="406576" y="29030"/>
                  </a:lnTo>
                  <a:lnTo>
                    <a:pt x="754570" y="58618"/>
                  </a:lnTo>
                  <a:lnTo>
                    <a:pt x="815141" y="300902"/>
                  </a:lnTo>
                  <a:lnTo>
                    <a:pt x="873190" y="68703"/>
                  </a:lnTo>
                  <a:lnTo>
                    <a:pt x="1536292" y="125082"/>
                  </a:lnTo>
                  <a:lnTo>
                    <a:pt x="1611675" y="426614"/>
                  </a:lnTo>
                  <a:lnTo>
                    <a:pt x="1683919" y="137634"/>
                  </a:lnTo>
                  <a:lnTo>
                    <a:pt x="1761179" y="144203"/>
                  </a:lnTo>
                  <a:lnTo>
                    <a:pt x="1815353" y="856173"/>
                  </a:lnTo>
                  <a:lnTo>
                    <a:pt x="0" y="856173"/>
                  </a:lnTo>
                  <a:close/>
                </a:path>
              </a:pathLst>
            </a:custGeom>
            <a:solidFill>
              <a:srgbClr val="006CC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cxnSp>
          <p:nvCxnSpPr>
            <p:cNvPr id="44" name="Straight Arrow Connector 43"/>
            <p:cNvCxnSpPr/>
            <p:nvPr/>
          </p:nvCxnSpPr>
          <p:spPr>
            <a:xfrm>
              <a:off x="6379719" y="2515840"/>
              <a:ext cx="22322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6478330" y="1372839"/>
              <a:ext cx="0" cy="1214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Freeform 57"/>
            <p:cNvSpPr/>
            <p:nvPr/>
          </p:nvSpPr>
          <p:spPr>
            <a:xfrm>
              <a:off x="6541084" y="5150047"/>
              <a:ext cx="1815353" cy="852295"/>
            </a:xfrm>
            <a:custGeom>
              <a:avLst/>
              <a:gdLst>
                <a:gd name="connsiteX0" fmla="*/ 64851 w 1815353"/>
                <a:gd name="connsiteY0" fmla="*/ 0 h 852295"/>
                <a:gd name="connsiteX1" fmla="*/ 434262 w 1815353"/>
                <a:gd name="connsiteY1" fmla="*/ 59429 h 852295"/>
                <a:gd name="connsiteX2" fmla="*/ 487410 w 1815353"/>
                <a:gd name="connsiteY2" fmla="*/ 272021 h 852295"/>
                <a:gd name="connsiteX3" fmla="*/ 536448 w 1815353"/>
                <a:gd name="connsiteY3" fmla="*/ 75868 h 852295"/>
                <a:gd name="connsiteX4" fmla="*/ 1553481 w 1815353"/>
                <a:gd name="connsiteY4" fmla="*/ 239483 h 852295"/>
                <a:gd name="connsiteX5" fmla="*/ 1624472 w 1815353"/>
                <a:gd name="connsiteY5" fmla="*/ 523447 h 852295"/>
                <a:gd name="connsiteX6" fmla="*/ 1689973 w 1815353"/>
                <a:gd name="connsiteY6" fmla="*/ 261441 h 852295"/>
                <a:gd name="connsiteX7" fmla="*/ 1771392 w 1815353"/>
                <a:gd name="connsiteY7" fmla="*/ 274539 h 852295"/>
                <a:gd name="connsiteX8" fmla="*/ 1815353 w 1815353"/>
                <a:gd name="connsiteY8" fmla="*/ 852295 h 852295"/>
                <a:gd name="connsiteX9" fmla="*/ 0 w 1815353"/>
                <a:gd name="connsiteY9" fmla="*/ 852295 h 85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353" h="852295">
                  <a:moveTo>
                    <a:pt x="64851" y="0"/>
                  </a:moveTo>
                  <a:lnTo>
                    <a:pt x="434262" y="59429"/>
                  </a:lnTo>
                  <a:lnTo>
                    <a:pt x="487410" y="272021"/>
                  </a:lnTo>
                  <a:lnTo>
                    <a:pt x="536448" y="75868"/>
                  </a:lnTo>
                  <a:lnTo>
                    <a:pt x="1553481" y="239483"/>
                  </a:lnTo>
                  <a:lnTo>
                    <a:pt x="1624472" y="523447"/>
                  </a:lnTo>
                  <a:lnTo>
                    <a:pt x="1689973" y="261441"/>
                  </a:lnTo>
                  <a:lnTo>
                    <a:pt x="1771392" y="274539"/>
                  </a:lnTo>
                  <a:lnTo>
                    <a:pt x="1815353" y="852295"/>
                  </a:lnTo>
                  <a:lnTo>
                    <a:pt x="0" y="852295"/>
                  </a:lnTo>
                  <a:close/>
                </a:path>
              </a:pathLst>
            </a:custGeom>
            <a:solidFill>
              <a:srgbClr val="006CC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cxnSp>
          <p:nvCxnSpPr>
            <p:cNvPr id="53" name="Straight Arrow Connector 52"/>
            <p:cNvCxnSpPr/>
            <p:nvPr/>
          </p:nvCxnSpPr>
          <p:spPr>
            <a:xfrm>
              <a:off x="6379720" y="6015790"/>
              <a:ext cx="22322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6478331" y="4872789"/>
              <a:ext cx="0" cy="1214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911604" y="2929509"/>
              <a:ext cx="1981005" cy="462432"/>
            </a:xfrm>
            <a:prstGeom prst="rect">
              <a:avLst/>
            </a:prstGeom>
            <a:noFill/>
          </p:spPr>
          <p:txBody>
            <a:bodyPr wrap="none" rtlCol="0">
              <a:spAutoFit/>
            </a:bodyPr>
            <a:lstStyle/>
            <a:p>
              <a:r>
                <a:rPr lang="en-US" sz="1800" dirty="0">
                  <a:solidFill>
                    <a:srgbClr val="C00000"/>
                  </a:solidFill>
                </a:rPr>
                <a:t>TX spectrum</a:t>
              </a:r>
            </a:p>
          </p:txBody>
        </p:sp>
        <p:sp>
          <p:nvSpPr>
            <p:cNvPr id="60" name="TextBox 59"/>
            <p:cNvSpPr txBox="1"/>
            <p:nvPr/>
          </p:nvSpPr>
          <p:spPr>
            <a:xfrm>
              <a:off x="4705480" y="811852"/>
              <a:ext cx="1999196" cy="809257"/>
            </a:xfrm>
            <a:prstGeom prst="rect">
              <a:avLst/>
            </a:prstGeom>
            <a:noFill/>
          </p:spPr>
          <p:txBody>
            <a:bodyPr wrap="none" rtlCol="0">
              <a:spAutoFit/>
            </a:bodyPr>
            <a:lstStyle/>
            <a:p>
              <a:r>
                <a:rPr lang="en-US" sz="1800" dirty="0">
                  <a:solidFill>
                    <a:srgbClr val="C00000"/>
                  </a:solidFill>
                </a:rPr>
                <a:t>RX spectrum</a:t>
              </a:r>
            </a:p>
            <a:p>
              <a:r>
                <a:rPr lang="en-US" sz="1800" dirty="0">
                  <a:solidFill>
                    <a:srgbClr val="C00000"/>
                  </a:solidFill>
                </a:rPr>
                <a:t>in </a:t>
              </a:r>
              <a:r>
                <a:rPr lang="en-US" sz="1800" dirty="0" smtClean="0">
                  <a:solidFill>
                    <a:srgbClr val="C00000"/>
                  </a:solidFill>
                </a:rPr>
                <a:t>STA </a:t>
              </a:r>
              <a:r>
                <a:rPr lang="en-US" sz="1800" dirty="0">
                  <a:solidFill>
                    <a:srgbClr val="C00000"/>
                  </a:solidFill>
                </a:rPr>
                <a:t>#1</a:t>
              </a:r>
            </a:p>
          </p:txBody>
        </p:sp>
        <p:sp>
          <p:nvSpPr>
            <p:cNvPr id="61" name="TextBox 60"/>
            <p:cNvSpPr txBox="1"/>
            <p:nvPr/>
          </p:nvSpPr>
          <p:spPr>
            <a:xfrm>
              <a:off x="4200210" y="4416097"/>
              <a:ext cx="1999196" cy="809257"/>
            </a:xfrm>
            <a:prstGeom prst="rect">
              <a:avLst/>
            </a:prstGeom>
            <a:noFill/>
          </p:spPr>
          <p:txBody>
            <a:bodyPr wrap="none" rtlCol="0">
              <a:spAutoFit/>
            </a:bodyPr>
            <a:lstStyle/>
            <a:p>
              <a:r>
                <a:rPr lang="en-US" sz="1800" dirty="0">
                  <a:solidFill>
                    <a:srgbClr val="C00000"/>
                  </a:solidFill>
                </a:rPr>
                <a:t>RX spectrum</a:t>
              </a:r>
            </a:p>
            <a:p>
              <a:r>
                <a:rPr lang="en-US" sz="1800" dirty="0">
                  <a:solidFill>
                    <a:srgbClr val="C00000"/>
                  </a:solidFill>
                </a:rPr>
                <a:t>in </a:t>
              </a:r>
              <a:r>
                <a:rPr lang="en-US" sz="1800" dirty="0" smtClean="0">
                  <a:solidFill>
                    <a:srgbClr val="C00000"/>
                  </a:solidFill>
                </a:rPr>
                <a:t>STA </a:t>
              </a:r>
              <a:r>
                <a:rPr lang="en-US" sz="1800" dirty="0">
                  <a:solidFill>
                    <a:srgbClr val="C00000"/>
                  </a:solidFill>
                </a:rPr>
                <a:t>#2</a:t>
              </a:r>
            </a:p>
          </p:txBody>
        </p:sp>
        <p:sp>
          <p:nvSpPr>
            <p:cNvPr id="62" name="TextBox 61"/>
            <p:cNvSpPr txBox="1"/>
            <p:nvPr/>
          </p:nvSpPr>
          <p:spPr>
            <a:xfrm>
              <a:off x="3959821" y="6044451"/>
              <a:ext cx="2308445" cy="462432"/>
            </a:xfrm>
            <a:prstGeom prst="rect">
              <a:avLst/>
            </a:prstGeom>
            <a:noFill/>
          </p:spPr>
          <p:txBody>
            <a:bodyPr wrap="none" rtlCol="0">
              <a:spAutoFit/>
            </a:bodyPr>
            <a:lstStyle/>
            <a:p>
              <a:r>
                <a:rPr lang="en-US" sz="1800" dirty="0">
                  <a:solidFill>
                    <a:schemeClr val="bg1">
                      <a:lumMod val="50000"/>
                    </a:schemeClr>
                  </a:solidFill>
                </a:rPr>
                <a:t>Noise spectrum</a:t>
              </a:r>
            </a:p>
          </p:txBody>
        </p:sp>
        <p:sp>
          <p:nvSpPr>
            <p:cNvPr id="63" name="TextBox 62"/>
            <p:cNvSpPr txBox="1"/>
            <p:nvPr/>
          </p:nvSpPr>
          <p:spPr>
            <a:xfrm>
              <a:off x="3848752" y="2558512"/>
              <a:ext cx="2308445" cy="462432"/>
            </a:xfrm>
            <a:prstGeom prst="rect">
              <a:avLst/>
            </a:prstGeom>
            <a:noFill/>
          </p:spPr>
          <p:txBody>
            <a:bodyPr wrap="none" rtlCol="0">
              <a:spAutoFit/>
            </a:bodyPr>
            <a:lstStyle/>
            <a:p>
              <a:r>
                <a:rPr lang="en-US" sz="1800" dirty="0">
                  <a:solidFill>
                    <a:schemeClr val="bg1">
                      <a:lumMod val="50000"/>
                    </a:schemeClr>
                  </a:solidFill>
                </a:rPr>
                <a:t>Noise spectrum</a:t>
              </a:r>
            </a:p>
          </p:txBody>
        </p:sp>
        <p:sp>
          <p:nvSpPr>
            <p:cNvPr id="64" name="TextBox 63"/>
            <p:cNvSpPr txBox="1"/>
            <p:nvPr/>
          </p:nvSpPr>
          <p:spPr>
            <a:xfrm>
              <a:off x="7588023" y="835901"/>
              <a:ext cx="1393388" cy="809257"/>
            </a:xfrm>
            <a:prstGeom prst="rect">
              <a:avLst/>
            </a:prstGeom>
            <a:noFill/>
          </p:spPr>
          <p:txBody>
            <a:bodyPr wrap="square" rtlCol="0">
              <a:spAutoFit/>
            </a:bodyPr>
            <a:lstStyle/>
            <a:p>
              <a:r>
                <a:rPr lang="en-US" sz="1800" dirty="0">
                  <a:solidFill>
                    <a:srgbClr val="006CC1"/>
                  </a:solidFill>
                </a:rPr>
                <a:t>SNR </a:t>
              </a:r>
              <a:r>
                <a:rPr lang="en-US" sz="1800" dirty="0" smtClean="0">
                  <a:solidFill>
                    <a:srgbClr val="006CC1"/>
                  </a:solidFill>
                </a:rPr>
                <a:t>at</a:t>
              </a:r>
              <a:endParaRPr lang="en-US" sz="1800" dirty="0">
                <a:solidFill>
                  <a:srgbClr val="006CC1"/>
                </a:solidFill>
              </a:endParaRPr>
            </a:p>
            <a:p>
              <a:r>
                <a:rPr lang="en-US" sz="1800" dirty="0" smtClean="0">
                  <a:solidFill>
                    <a:srgbClr val="006CC1"/>
                  </a:solidFill>
                </a:rPr>
                <a:t>STA </a:t>
              </a:r>
              <a:r>
                <a:rPr lang="en-US" sz="1800" dirty="0">
                  <a:solidFill>
                    <a:srgbClr val="006CC1"/>
                  </a:solidFill>
                </a:rPr>
                <a:t>#1</a:t>
              </a:r>
            </a:p>
          </p:txBody>
        </p:sp>
        <p:sp>
          <p:nvSpPr>
            <p:cNvPr id="65" name="TextBox 64"/>
            <p:cNvSpPr txBox="1"/>
            <p:nvPr/>
          </p:nvSpPr>
          <p:spPr>
            <a:xfrm>
              <a:off x="7480271" y="4438447"/>
              <a:ext cx="1245451" cy="809257"/>
            </a:xfrm>
            <a:prstGeom prst="rect">
              <a:avLst/>
            </a:prstGeom>
            <a:noFill/>
          </p:spPr>
          <p:txBody>
            <a:bodyPr wrap="none" rtlCol="0">
              <a:spAutoFit/>
            </a:bodyPr>
            <a:lstStyle/>
            <a:p>
              <a:r>
                <a:rPr lang="en-US" sz="1800" dirty="0">
                  <a:solidFill>
                    <a:srgbClr val="006CC1"/>
                  </a:solidFill>
                </a:rPr>
                <a:t>SNR </a:t>
              </a:r>
              <a:r>
                <a:rPr lang="en-US" sz="1800" dirty="0" smtClean="0">
                  <a:solidFill>
                    <a:srgbClr val="006CC1"/>
                  </a:solidFill>
                </a:rPr>
                <a:t>at</a:t>
              </a:r>
              <a:endParaRPr lang="en-US" sz="1800" dirty="0">
                <a:solidFill>
                  <a:srgbClr val="006CC1"/>
                </a:solidFill>
              </a:endParaRPr>
            </a:p>
            <a:p>
              <a:r>
                <a:rPr lang="en-US" sz="1800" dirty="0" smtClean="0">
                  <a:solidFill>
                    <a:srgbClr val="006CC1"/>
                  </a:solidFill>
                </a:rPr>
                <a:t>STA #2</a:t>
              </a:r>
              <a:endParaRPr lang="en-US" sz="1800" dirty="0">
                <a:solidFill>
                  <a:srgbClr val="006CC1"/>
                </a:solidFill>
              </a:endParaRPr>
            </a:p>
          </p:txBody>
        </p:sp>
        <p:sp>
          <p:nvSpPr>
            <p:cNvPr id="66" name="Freeform 65"/>
            <p:cNvSpPr/>
            <p:nvPr/>
          </p:nvSpPr>
          <p:spPr>
            <a:xfrm>
              <a:off x="9700154" y="1643636"/>
              <a:ext cx="1815353" cy="856174"/>
            </a:xfrm>
            <a:custGeom>
              <a:avLst/>
              <a:gdLst>
                <a:gd name="connsiteX0" fmla="*/ 65147 w 1815353"/>
                <a:gd name="connsiteY0" fmla="*/ 0 h 856173"/>
                <a:gd name="connsiteX1" fmla="*/ 267305 w 1815353"/>
                <a:gd name="connsiteY1" fmla="*/ 17188 h 856173"/>
                <a:gd name="connsiteX2" fmla="*/ 338421 w 1815353"/>
                <a:gd name="connsiteY2" fmla="*/ 301653 h 856173"/>
                <a:gd name="connsiteX3" fmla="*/ 406576 w 1815353"/>
                <a:gd name="connsiteY3" fmla="*/ 29030 h 856173"/>
                <a:gd name="connsiteX4" fmla="*/ 754570 w 1815353"/>
                <a:gd name="connsiteY4" fmla="*/ 58618 h 856173"/>
                <a:gd name="connsiteX5" fmla="*/ 815141 w 1815353"/>
                <a:gd name="connsiteY5" fmla="*/ 300902 h 856173"/>
                <a:gd name="connsiteX6" fmla="*/ 873190 w 1815353"/>
                <a:gd name="connsiteY6" fmla="*/ 68703 h 856173"/>
                <a:gd name="connsiteX7" fmla="*/ 1536292 w 1815353"/>
                <a:gd name="connsiteY7" fmla="*/ 125082 h 856173"/>
                <a:gd name="connsiteX8" fmla="*/ 1611675 w 1815353"/>
                <a:gd name="connsiteY8" fmla="*/ 426614 h 856173"/>
                <a:gd name="connsiteX9" fmla="*/ 1683919 w 1815353"/>
                <a:gd name="connsiteY9" fmla="*/ 137634 h 856173"/>
                <a:gd name="connsiteX10" fmla="*/ 1761179 w 1815353"/>
                <a:gd name="connsiteY10" fmla="*/ 144203 h 856173"/>
                <a:gd name="connsiteX11" fmla="*/ 1815353 w 1815353"/>
                <a:gd name="connsiteY11" fmla="*/ 856173 h 856173"/>
                <a:gd name="connsiteX12" fmla="*/ 0 w 1815353"/>
                <a:gd name="connsiteY12" fmla="*/ 856173 h 85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353" h="856173">
                  <a:moveTo>
                    <a:pt x="65147" y="0"/>
                  </a:moveTo>
                  <a:lnTo>
                    <a:pt x="267305" y="17188"/>
                  </a:lnTo>
                  <a:lnTo>
                    <a:pt x="338421" y="301653"/>
                  </a:lnTo>
                  <a:lnTo>
                    <a:pt x="406576" y="29030"/>
                  </a:lnTo>
                  <a:lnTo>
                    <a:pt x="754570" y="58618"/>
                  </a:lnTo>
                  <a:lnTo>
                    <a:pt x="815141" y="300902"/>
                  </a:lnTo>
                  <a:lnTo>
                    <a:pt x="873190" y="68703"/>
                  </a:lnTo>
                  <a:lnTo>
                    <a:pt x="1536292" y="125082"/>
                  </a:lnTo>
                  <a:lnTo>
                    <a:pt x="1611675" y="426614"/>
                  </a:lnTo>
                  <a:lnTo>
                    <a:pt x="1683919" y="137634"/>
                  </a:lnTo>
                  <a:lnTo>
                    <a:pt x="1761179" y="144203"/>
                  </a:lnTo>
                  <a:lnTo>
                    <a:pt x="1815353" y="856173"/>
                  </a:lnTo>
                  <a:lnTo>
                    <a:pt x="0" y="856173"/>
                  </a:lnTo>
                  <a:close/>
                </a:path>
              </a:pathLst>
            </a:custGeom>
            <a:solidFill>
              <a:srgbClr val="006CC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cxnSp>
          <p:nvCxnSpPr>
            <p:cNvPr id="67" name="Straight Arrow Connector 66"/>
            <p:cNvCxnSpPr/>
            <p:nvPr/>
          </p:nvCxnSpPr>
          <p:spPr>
            <a:xfrm>
              <a:off x="9538791" y="2513257"/>
              <a:ext cx="22322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9637401" y="1370255"/>
              <a:ext cx="0" cy="1214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0114817" y="811852"/>
              <a:ext cx="1709323" cy="809257"/>
            </a:xfrm>
            <a:prstGeom prst="rect">
              <a:avLst/>
            </a:prstGeom>
            <a:noFill/>
          </p:spPr>
          <p:txBody>
            <a:bodyPr wrap="none" rtlCol="0">
              <a:spAutoFit/>
            </a:bodyPr>
            <a:lstStyle/>
            <a:p>
              <a:r>
                <a:rPr lang="en-US" sz="1800" dirty="0" err="1">
                  <a:solidFill>
                    <a:srgbClr val="7030A0"/>
                  </a:solidFill>
                </a:rPr>
                <a:t>Bitloading</a:t>
              </a:r>
              <a:endParaRPr lang="en-US" sz="1800" dirty="0">
                <a:solidFill>
                  <a:srgbClr val="7030A0"/>
                </a:solidFill>
              </a:endParaRPr>
            </a:p>
            <a:p>
              <a:r>
                <a:rPr lang="en-US" sz="1800" dirty="0" smtClean="0">
                  <a:solidFill>
                    <a:srgbClr val="7030A0"/>
                  </a:solidFill>
                </a:rPr>
                <a:t>for STA </a:t>
              </a:r>
              <a:r>
                <a:rPr lang="en-US" sz="1800" dirty="0">
                  <a:solidFill>
                    <a:srgbClr val="7030A0"/>
                  </a:solidFill>
                </a:rPr>
                <a:t>#1</a:t>
              </a:r>
            </a:p>
          </p:txBody>
        </p:sp>
        <p:sp>
          <p:nvSpPr>
            <p:cNvPr id="70" name="Rectangle 69"/>
            <p:cNvSpPr/>
            <p:nvPr/>
          </p:nvSpPr>
          <p:spPr>
            <a:xfrm flipV="1">
              <a:off x="9714169" y="2323421"/>
              <a:ext cx="45719" cy="165335"/>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1" name="Rectangle 70"/>
            <p:cNvSpPr/>
            <p:nvPr/>
          </p:nvSpPr>
          <p:spPr>
            <a:xfrm flipV="1">
              <a:off x="9767253"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2" name="Rectangle 71"/>
            <p:cNvSpPr/>
            <p:nvPr/>
          </p:nvSpPr>
          <p:spPr>
            <a:xfrm flipV="1">
              <a:off x="9820336"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3" name="Rectangle 72"/>
            <p:cNvSpPr/>
            <p:nvPr/>
          </p:nvSpPr>
          <p:spPr>
            <a:xfrm flipV="1">
              <a:off x="9873419"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4" name="Rectangle 73"/>
            <p:cNvSpPr/>
            <p:nvPr/>
          </p:nvSpPr>
          <p:spPr>
            <a:xfrm flipV="1">
              <a:off x="9926502"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5" name="Rectangle 74"/>
            <p:cNvSpPr/>
            <p:nvPr/>
          </p:nvSpPr>
          <p:spPr>
            <a:xfrm flipV="1">
              <a:off x="9979585" y="1949201"/>
              <a:ext cx="45719" cy="539558"/>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6" name="Rectangle 75"/>
            <p:cNvSpPr/>
            <p:nvPr/>
          </p:nvSpPr>
          <p:spPr>
            <a:xfrm flipV="1">
              <a:off x="10032668" y="2001267"/>
              <a:ext cx="45719" cy="487492"/>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7" name="Rectangle 76"/>
            <p:cNvSpPr/>
            <p:nvPr/>
          </p:nvSpPr>
          <p:spPr>
            <a:xfrm flipV="1">
              <a:off x="10085751"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8" name="Rectangle 77"/>
            <p:cNvSpPr/>
            <p:nvPr/>
          </p:nvSpPr>
          <p:spPr>
            <a:xfrm flipV="1">
              <a:off x="10138834"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9" name="Rectangle 78"/>
            <p:cNvSpPr/>
            <p:nvPr/>
          </p:nvSpPr>
          <p:spPr>
            <a:xfrm flipV="1">
              <a:off x="10191917"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0" name="Rectangle 79"/>
            <p:cNvSpPr/>
            <p:nvPr/>
          </p:nvSpPr>
          <p:spPr>
            <a:xfrm flipV="1">
              <a:off x="10245000"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1" name="Rectangle 80"/>
            <p:cNvSpPr/>
            <p:nvPr/>
          </p:nvSpPr>
          <p:spPr>
            <a:xfrm flipV="1">
              <a:off x="10298083"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2" name="Rectangle 81"/>
            <p:cNvSpPr/>
            <p:nvPr/>
          </p:nvSpPr>
          <p:spPr>
            <a:xfrm flipV="1">
              <a:off x="10351166"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3" name="Rectangle 82"/>
            <p:cNvSpPr/>
            <p:nvPr/>
          </p:nvSpPr>
          <p:spPr>
            <a:xfrm flipV="1">
              <a:off x="10404248"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4" name="Rectangle 83"/>
            <p:cNvSpPr/>
            <p:nvPr/>
          </p:nvSpPr>
          <p:spPr>
            <a:xfrm flipV="1">
              <a:off x="10457332" y="1955709"/>
              <a:ext cx="45719" cy="533048"/>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5" name="Rectangle 84"/>
            <p:cNvSpPr/>
            <p:nvPr/>
          </p:nvSpPr>
          <p:spPr>
            <a:xfrm flipV="1">
              <a:off x="10510415" y="2004521"/>
              <a:ext cx="45861" cy="484237"/>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6" name="Rectangle 85"/>
            <p:cNvSpPr/>
            <p:nvPr/>
          </p:nvSpPr>
          <p:spPr>
            <a:xfrm flipV="1">
              <a:off x="10563498"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7" name="Rectangle 86"/>
            <p:cNvSpPr/>
            <p:nvPr/>
          </p:nvSpPr>
          <p:spPr>
            <a:xfrm flipV="1">
              <a:off x="10616581"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8" name="Rectangle 87"/>
            <p:cNvSpPr/>
            <p:nvPr/>
          </p:nvSpPr>
          <p:spPr>
            <a:xfrm flipV="1">
              <a:off x="10669664"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9" name="Rectangle 88"/>
            <p:cNvSpPr/>
            <p:nvPr/>
          </p:nvSpPr>
          <p:spPr>
            <a:xfrm flipV="1">
              <a:off x="10722747"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0" name="Rectangle 89"/>
            <p:cNvSpPr/>
            <p:nvPr/>
          </p:nvSpPr>
          <p:spPr>
            <a:xfrm flipV="1">
              <a:off x="10775829"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1" name="Rectangle 90"/>
            <p:cNvSpPr/>
            <p:nvPr/>
          </p:nvSpPr>
          <p:spPr>
            <a:xfrm flipV="1">
              <a:off x="10828913"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2" name="Rectangle 91"/>
            <p:cNvSpPr/>
            <p:nvPr/>
          </p:nvSpPr>
          <p:spPr>
            <a:xfrm flipV="1">
              <a:off x="10881996"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3" name="Rectangle 92"/>
            <p:cNvSpPr/>
            <p:nvPr/>
          </p:nvSpPr>
          <p:spPr>
            <a:xfrm flipV="1">
              <a:off x="10935079"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4" name="Rectangle 93"/>
            <p:cNvSpPr/>
            <p:nvPr/>
          </p:nvSpPr>
          <p:spPr>
            <a:xfrm flipV="1">
              <a:off x="10988162"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5" name="Rectangle 94"/>
            <p:cNvSpPr/>
            <p:nvPr/>
          </p:nvSpPr>
          <p:spPr>
            <a:xfrm flipV="1">
              <a:off x="11041245"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6" name="Rectangle 95"/>
            <p:cNvSpPr/>
            <p:nvPr/>
          </p:nvSpPr>
          <p:spPr>
            <a:xfrm flipV="1">
              <a:off x="11094328"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7" name="Rectangle 96"/>
            <p:cNvSpPr/>
            <p:nvPr/>
          </p:nvSpPr>
          <p:spPr>
            <a:xfrm flipV="1">
              <a:off x="11147411"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8" name="Rectangle 97"/>
            <p:cNvSpPr/>
            <p:nvPr/>
          </p:nvSpPr>
          <p:spPr>
            <a:xfrm flipV="1">
              <a:off x="11200494"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9" name="Rectangle 98"/>
            <p:cNvSpPr/>
            <p:nvPr/>
          </p:nvSpPr>
          <p:spPr>
            <a:xfrm flipV="1">
              <a:off x="11253577" y="2059840"/>
              <a:ext cx="45719" cy="428917"/>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00" name="Rectangle 99"/>
            <p:cNvSpPr/>
            <p:nvPr/>
          </p:nvSpPr>
          <p:spPr>
            <a:xfrm flipV="1">
              <a:off x="11306660" y="2176988"/>
              <a:ext cx="63139" cy="311770"/>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01" name="Rectangle 100"/>
            <p:cNvSpPr/>
            <p:nvPr/>
          </p:nvSpPr>
          <p:spPr>
            <a:xfrm flipV="1">
              <a:off x="11359743" y="1971980"/>
              <a:ext cx="45719" cy="516779"/>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02" name="Rectangle 101"/>
            <p:cNvSpPr/>
            <p:nvPr/>
          </p:nvSpPr>
          <p:spPr>
            <a:xfrm flipV="1">
              <a:off x="11412826"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03" name="Rectangle 102"/>
            <p:cNvSpPr/>
            <p:nvPr/>
          </p:nvSpPr>
          <p:spPr>
            <a:xfrm flipV="1">
              <a:off x="11465908" y="2352709"/>
              <a:ext cx="45719" cy="136049"/>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04" name="Freeform 103"/>
            <p:cNvSpPr/>
            <p:nvPr/>
          </p:nvSpPr>
          <p:spPr>
            <a:xfrm>
              <a:off x="9705626" y="5073846"/>
              <a:ext cx="1815353" cy="852295"/>
            </a:xfrm>
            <a:custGeom>
              <a:avLst/>
              <a:gdLst>
                <a:gd name="connsiteX0" fmla="*/ 64851 w 1815353"/>
                <a:gd name="connsiteY0" fmla="*/ 0 h 852295"/>
                <a:gd name="connsiteX1" fmla="*/ 434262 w 1815353"/>
                <a:gd name="connsiteY1" fmla="*/ 59429 h 852295"/>
                <a:gd name="connsiteX2" fmla="*/ 487410 w 1815353"/>
                <a:gd name="connsiteY2" fmla="*/ 272021 h 852295"/>
                <a:gd name="connsiteX3" fmla="*/ 536448 w 1815353"/>
                <a:gd name="connsiteY3" fmla="*/ 75868 h 852295"/>
                <a:gd name="connsiteX4" fmla="*/ 1553481 w 1815353"/>
                <a:gd name="connsiteY4" fmla="*/ 239483 h 852295"/>
                <a:gd name="connsiteX5" fmla="*/ 1624472 w 1815353"/>
                <a:gd name="connsiteY5" fmla="*/ 523447 h 852295"/>
                <a:gd name="connsiteX6" fmla="*/ 1689973 w 1815353"/>
                <a:gd name="connsiteY6" fmla="*/ 261441 h 852295"/>
                <a:gd name="connsiteX7" fmla="*/ 1771392 w 1815353"/>
                <a:gd name="connsiteY7" fmla="*/ 274539 h 852295"/>
                <a:gd name="connsiteX8" fmla="*/ 1815353 w 1815353"/>
                <a:gd name="connsiteY8" fmla="*/ 852295 h 852295"/>
                <a:gd name="connsiteX9" fmla="*/ 0 w 1815353"/>
                <a:gd name="connsiteY9" fmla="*/ 852295 h 85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353" h="852295">
                  <a:moveTo>
                    <a:pt x="64851" y="0"/>
                  </a:moveTo>
                  <a:lnTo>
                    <a:pt x="434262" y="59429"/>
                  </a:lnTo>
                  <a:lnTo>
                    <a:pt x="487410" y="272021"/>
                  </a:lnTo>
                  <a:lnTo>
                    <a:pt x="536448" y="75868"/>
                  </a:lnTo>
                  <a:lnTo>
                    <a:pt x="1553481" y="239483"/>
                  </a:lnTo>
                  <a:lnTo>
                    <a:pt x="1624472" y="523447"/>
                  </a:lnTo>
                  <a:lnTo>
                    <a:pt x="1689973" y="261441"/>
                  </a:lnTo>
                  <a:lnTo>
                    <a:pt x="1771392" y="274539"/>
                  </a:lnTo>
                  <a:lnTo>
                    <a:pt x="1815353" y="852295"/>
                  </a:lnTo>
                  <a:lnTo>
                    <a:pt x="0" y="852295"/>
                  </a:lnTo>
                  <a:close/>
                </a:path>
              </a:pathLst>
            </a:custGeom>
            <a:solidFill>
              <a:srgbClr val="006CC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cxnSp>
          <p:nvCxnSpPr>
            <p:cNvPr id="105" name="Straight Arrow Connector 104"/>
            <p:cNvCxnSpPr/>
            <p:nvPr/>
          </p:nvCxnSpPr>
          <p:spPr>
            <a:xfrm>
              <a:off x="9544262" y="5939590"/>
              <a:ext cx="22322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9642873" y="4796588"/>
              <a:ext cx="0" cy="1214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9767251" y="4305180"/>
              <a:ext cx="1709323" cy="809257"/>
            </a:xfrm>
            <a:prstGeom prst="rect">
              <a:avLst/>
            </a:prstGeom>
            <a:noFill/>
          </p:spPr>
          <p:txBody>
            <a:bodyPr wrap="none" rtlCol="0">
              <a:spAutoFit/>
            </a:bodyPr>
            <a:lstStyle/>
            <a:p>
              <a:r>
                <a:rPr lang="en-US" sz="1800" dirty="0" err="1">
                  <a:solidFill>
                    <a:srgbClr val="7030A0"/>
                  </a:solidFill>
                </a:rPr>
                <a:t>Bitloading</a:t>
              </a:r>
              <a:endParaRPr lang="en-US" sz="1800" dirty="0">
                <a:solidFill>
                  <a:srgbClr val="7030A0"/>
                </a:solidFill>
              </a:endParaRPr>
            </a:p>
            <a:p>
              <a:r>
                <a:rPr lang="en-US" sz="1800" dirty="0" smtClean="0">
                  <a:solidFill>
                    <a:srgbClr val="7030A0"/>
                  </a:solidFill>
                </a:rPr>
                <a:t>for STA #2</a:t>
              </a:r>
              <a:endParaRPr lang="en-US" sz="1800" dirty="0">
                <a:solidFill>
                  <a:srgbClr val="7030A0"/>
                </a:solidFill>
              </a:endParaRPr>
            </a:p>
          </p:txBody>
        </p:sp>
        <p:sp>
          <p:nvSpPr>
            <p:cNvPr id="108" name="Rectangle 107"/>
            <p:cNvSpPr/>
            <p:nvPr/>
          </p:nvSpPr>
          <p:spPr>
            <a:xfrm>
              <a:off x="9706912" y="5713175"/>
              <a:ext cx="45719" cy="194761"/>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09" name="Rectangle 108"/>
            <p:cNvSpPr/>
            <p:nvPr/>
          </p:nvSpPr>
          <p:spPr>
            <a:xfrm>
              <a:off x="9759995"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0" name="Rectangle 109"/>
            <p:cNvSpPr/>
            <p:nvPr/>
          </p:nvSpPr>
          <p:spPr>
            <a:xfrm>
              <a:off x="9813077"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1" name="Rectangle 110"/>
            <p:cNvSpPr/>
            <p:nvPr/>
          </p:nvSpPr>
          <p:spPr>
            <a:xfrm>
              <a:off x="9866160"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2" name="Rectangle 111"/>
            <p:cNvSpPr/>
            <p:nvPr/>
          </p:nvSpPr>
          <p:spPr>
            <a:xfrm>
              <a:off x="9919244"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3" name="Rectangle 112"/>
            <p:cNvSpPr/>
            <p:nvPr/>
          </p:nvSpPr>
          <p:spPr>
            <a:xfrm>
              <a:off x="9972327"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4" name="Rectangle 113"/>
            <p:cNvSpPr/>
            <p:nvPr/>
          </p:nvSpPr>
          <p:spPr>
            <a:xfrm>
              <a:off x="10025410"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5" name="Rectangle 114"/>
            <p:cNvSpPr/>
            <p:nvPr/>
          </p:nvSpPr>
          <p:spPr>
            <a:xfrm>
              <a:off x="10078493"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6" name="Rectangle 115"/>
            <p:cNvSpPr/>
            <p:nvPr/>
          </p:nvSpPr>
          <p:spPr>
            <a:xfrm>
              <a:off x="10131576" y="5379960"/>
              <a:ext cx="45719" cy="52797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7" name="Rectangle 116"/>
            <p:cNvSpPr/>
            <p:nvPr/>
          </p:nvSpPr>
          <p:spPr>
            <a:xfrm>
              <a:off x="10184658" y="5418706"/>
              <a:ext cx="48097" cy="489230"/>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8" name="Rectangle 117"/>
            <p:cNvSpPr/>
            <p:nvPr/>
          </p:nvSpPr>
          <p:spPr>
            <a:xfrm>
              <a:off x="10237742"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9" name="Rectangle 118"/>
            <p:cNvSpPr/>
            <p:nvPr/>
          </p:nvSpPr>
          <p:spPr>
            <a:xfrm>
              <a:off x="10290825"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0" name="Rectangle 119"/>
            <p:cNvSpPr/>
            <p:nvPr/>
          </p:nvSpPr>
          <p:spPr>
            <a:xfrm>
              <a:off x="10343908"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1" name="Rectangle 120"/>
            <p:cNvSpPr/>
            <p:nvPr/>
          </p:nvSpPr>
          <p:spPr>
            <a:xfrm>
              <a:off x="10396991"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2" name="Rectangle 121"/>
            <p:cNvSpPr/>
            <p:nvPr/>
          </p:nvSpPr>
          <p:spPr>
            <a:xfrm>
              <a:off x="10450074"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3" name="Rectangle 122"/>
            <p:cNvSpPr/>
            <p:nvPr/>
          </p:nvSpPr>
          <p:spPr>
            <a:xfrm>
              <a:off x="10503156"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4" name="Rectangle 123"/>
            <p:cNvSpPr/>
            <p:nvPr/>
          </p:nvSpPr>
          <p:spPr>
            <a:xfrm>
              <a:off x="10556239"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5" name="Rectangle 124"/>
            <p:cNvSpPr/>
            <p:nvPr/>
          </p:nvSpPr>
          <p:spPr>
            <a:xfrm>
              <a:off x="10609323"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6" name="Rectangle 125"/>
            <p:cNvSpPr/>
            <p:nvPr/>
          </p:nvSpPr>
          <p:spPr>
            <a:xfrm>
              <a:off x="10662406"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7" name="Rectangle 126"/>
            <p:cNvSpPr/>
            <p:nvPr/>
          </p:nvSpPr>
          <p:spPr>
            <a:xfrm>
              <a:off x="10715489"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8" name="Rectangle 127"/>
            <p:cNvSpPr/>
            <p:nvPr/>
          </p:nvSpPr>
          <p:spPr>
            <a:xfrm>
              <a:off x="10768572"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9" name="Rectangle 128"/>
            <p:cNvSpPr/>
            <p:nvPr/>
          </p:nvSpPr>
          <p:spPr>
            <a:xfrm>
              <a:off x="10821655"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0" name="Rectangle 129"/>
            <p:cNvSpPr/>
            <p:nvPr/>
          </p:nvSpPr>
          <p:spPr>
            <a:xfrm>
              <a:off x="10874737"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1" name="Rectangle 130"/>
            <p:cNvSpPr/>
            <p:nvPr/>
          </p:nvSpPr>
          <p:spPr>
            <a:xfrm>
              <a:off x="10927820" y="5356713"/>
              <a:ext cx="45719" cy="551223"/>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2" name="Rectangle 131"/>
            <p:cNvSpPr/>
            <p:nvPr/>
          </p:nvSpPr>
          <p:spPr>
            <a:xfrm>
              <a:off x="10980904" y="5368337"/>
              <a:ext cx="45719" cy="539600"/>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3" name="Rectangle 132"/>
            <p:cNvSpPr/>
            <p:nvPr/>
          </p:nvSpPr>
          <p:spPr>
            <a:xfrm>
              <a:off x="11033987" y="5372211"/>
              <a:ext cx="45719" cy="535725"/>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4" name="Rectangle 133"/>
            <p:cNvSpPr/>
            <p:nvPr/>
          </p:nvSpPr>
          <p:spPr>
            <a:xfrm>
              <a:off x="11087070" y="5364463"/>
              <a:ext cx="45719" cy="543475"/>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5" name="Rectangle 134"/>
            <p:cNvSpPr/>
            <p:nvPr/>
          </p:nvSpPr>
          <p:spPr>
            <a:xfrm>
              <a:off x="11140153" y="5399333"/>
              <a:ext cx="49623" cy="508603"/>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6" name="Rectangle 135"/>
            <p:cNvSpPr/>
            <p:nvPr/>
          </p:nvSpPr>
          <p:spPr>
            <a:xfrm>
              <a:off x="11193235" y="5469075"/>
              <a:ext cx="46911" cy="438861"/>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7" name="Rectangle 136"/>
            <p:cNvSpPr/>
            <p:nvPr/>
          </p:nvSpPr>
          <p:spPr>
            <a:xfrm>
              <a:off x="11246318" y="5523320"/>
              <a:ext cx="45719" cy="384617"/>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8" name="Rectangle 137"/>
            <p:cNvSpPr/>
            <p:nvPr/>
          </p:nvSpPr>
          <p:spPr>
            <a:xfrm>
              <a:off x="11299402" y="5662804"/>
              <a:ext cx="45719" cy="245132"/>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9" name="Rectangle 138"/>
            <p:cNvSpPr/>
            <p:nvPr/>
          </p:nvSpPr>
          <p:spPr>
            <a:xfrm>
              <a:off x="11352485" y="5662804"/>
              <a:ext cx="45719" cy="245132"/>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40" name="Rectangle 139"/>
            <p:cNvSpPr/>
            <p:nvPr/>
          </p:nvSpPr>
          <p:spPr>
            <a:xfrm>
              <a:off x="11405568" y="5426456"/>
              <a:ext cx="45719" cy="481481"/>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41" name="Rectangle 140"/>
            <p:cNvSpPr/>
            <p:nvPr/>
          </p:nvSpPr>
          <p:spPr>
            <a:xfrm>
              <a:off x="11458651" y="5821663"/>
              <a:ext cx="48841" cy="86274"/>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42" name="Bent Arrow 141"/>
            <p:cNvSpPr/>
            <p:nvPr/>
          </p:nvSpPr>
          <p:spPr>
            <a:xfrm>
              <a:off x="1653988" y="1775012"/>
              <a:ext cx="1385047" cy="1062317"/>
            </a:xfrm>
            <a:prstGeom prst="bentArrow">
              <a:avLst/>
            </a:prstGeom>
            <a:solidFill>
              <a:schemeClr val="tx1">
                <a:lumMod val="95000"/>
                <a:lumOff val="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43" name="Bent Arrow 142"/>
            <p:cNvSpPr/>
            <p:nvPr/>
          </p:nvSpPr>
          <p:spPr>
            <a:xfrm flipV="1">
              <a:off x="1645023" y="4778190"/>
              <a:ext cx="1385047" cy="1062317"/>
            </a:xfrm>
            <a:prstGeom prst="bentArrow">
              <a:avLst/>
            </a:prstGeom>
            <a:solidFill>
              <a:schemeClr val="tx1">
                <a:lumMod val="95000"/>
                <a:lumOff val="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44" name="TextBox 143"/>
            <p:cNvSpPr txBox="1"/>
            <p:nvPr/>
          </p:nvSpPr>
          <p:spPr>
            <a:xfrm>
              <a:off x="266033" y="1136303"/>
              <a:ext cx="2399400" cy="809257"/>
            </a:xfrm>
            <a:prstGeom prst="rect">
              <a:avLst/>
            </a:prstGeom>
            <a:noFill/>
          </p:spPr>
          <p:txBody>
            <a:bodyPr wrap="none" rtlCol="0">
              <a:spAutoFit/>
            </a:bodyPr>
            <a:lstStyle/>
            <a:p>
              <a:r>
                <a:rPr lang="en-US" sz="1800" dirty="0">
                  <a:solidFill>
                    <a:schemeClr val="bg1">
                      <a:lumMod val="50000"/>
                    </a:schemeClr>
                  </a:solidFill>
                </a:rPr>
                <a:t>Signal Received</a:t>
              </a:r>
            </a:p>
            <a:p>
              <a:r>
                <a:rPr lang="en-US" sz="1800" dirty="0">
                  <a:solidFill>
                    <a:schemeClr val="bg1">
                      <a:lumMod val="50000"/>
                    </a:schemeClr>
                  </a:solidFill>
                </a:rPr>
                <a:t>by </a:t>
              </a:r>
              <a:r>
                <a:rPr lang="en-US" sz="1800" dirty="0" smtClean="0">
                  <a:solidFill>
                    <a:schemeClr val="bg1">
                      <a:lumMod val="50000"/>
                    </a:schemeClr>
                  </a:solidFill>
                </a:rPr>
                <a:t>STA </a:t>
              </a:r>
              <a:r>
                <a:rPr lang="en-US" sz="1800" dirty="0">
                  <a:solidFill>
                    <a:schemeClr val="bg1">
                      <a:lumMod val="50000"/>
                    </a:schemeClr>
                  </a:solidFill>
                </a:rPr>
                <a:t>#1</a:t>
              </a:r>
            </a:p>
          </p:txBody>
        </p:sp>
        <p:sp>
          <p:nvSpPr>
            <p:cNvPr id="145" name="TextBox 144"/>
            <p:cNvSpPr txBox="1"/>
            <p:nvPr/>
          </p:nvSpPr>
          <p:spPr>
            <a:xfrm>
              <a:off x="256685" y="5689176"/>
              <a:ext cx="2399400" cy="809257"/>
            </a:xfrm>
            <a:prstGeom prst="rect">
              <a:avLst/>
            </a:prstGeom>
            <a:noFill/>
          </p:spPr>
          <p:txBody>
            <a:bodyPr wrap="none" rtlCol="0">
              <a:spAutoFit/>
            </a:bodyPr>
            <a:lstStyle/>
            <a:p>
              <a:r>
                <a:rPr lang="en-US" sz="1800" dirty="0">
                  <a:solidFill>
                    <a:schemeClr val="bg1">
                      <a:lumMod val="50000"/>
                    </a:schemeClr>
                  </a:solidFill>
                </a:rPr>
                <a:t>Signal Received</a:t>
              </a:r>
            </a:p>
            <a:p>
              <a:r>
                <a:rPr lang="en-US" sz="1800" dirty="0">
                  <a:solidFill>
                    <a:schemeClr val="bg1">
                      <a:lumMod val="50000"/>
                    </a:schemeClr>
                  </a:solidFill>
                </a:rPr>
                <a:t>by </a:t>
              </a:r>
              <a:r>
                <a:rPr lang="en-US" sz="1800" dirty="0" smtClean="0">
                  <a:solidFill>
                    <a:schemeClr val="bg1">
                      <a:lumMod val="50000"/>
                    </a:schemeClr>
                  </a:solidFill>
                </a:rPr>
                <a:t>STA </a:t>
              </a:r>
              <a:r>
                <a:rPr lang="en-US" sz="1800" dirty="0">
                  <a:solidFill>
                    <a:schemeClr val="bg1">
                      <a:lumMod val="50000"/>
                    </a:schemeClr>
                  </a:solidFill>
                </a:rPr>
                <a:t>#2</a:t>
              </a:r>
            </a:p>
          </p:txBody>
        </p:sp>
        <p:sp>
          <p:nvSpPr>
            <p:cNvPr id="146" name="Bent Arrow 145"/>
            <p:cNvSpPr/>
            <p:nvPr/>
          </p:nvSpPr>
          <p:spPr>
            <a:xfrm rot="10800000" flipV="1">
              <a:off x="10080810" y="3697942"/>
              <a:ext cx="1385047" cy="1062317"/>
            </a:xfrm>
            <a:prstGeom prst="bentArrow">
              <a:avLst/>
            </a:prstGeom>
            <a:solidFill>
              <a:schemeClr val="tx1">
                <a:lumMod val="95000"/>
                <a:lumOff val="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47" name="Bent Arrow 146"/>
            <p:cNvSpPr/>
            <p:nvPr/>
          </p:nvSpPr>
          <p:spPr>
            <a:xfrm rot="10800000">
              <a:off x="10085292" y="2604246"/>
              <a:ext cx="1385047" cy="1062317"/>
            </a:xfrm>
            <a:prstGeom prst="bentArrow">
              <a:avLst/>
            </a:prstGeom>
            <a:solidFill>
              <a:schemeClr val="tx1">
                <a:lumMod val="95000"/>
                <a:lumOff val="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48" name="Rectangle 147"/>
            <p:cNvSpPr/>
            <p:nvPr/>
          </p:nvSpPr>
          <p:spPr>
            <a:xfrm>
              <a:off x="7436224" y="3106271"/>
              <a:ext cx="2554941" cy="1122829"/>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ea typeface="Gill Sans" charset="0"/>
                  <a:cs typeface="Gill Sans" charset="0"/>
                </a:rPr>
                <a:t>Different </a:t>
              </a:r>
              <a:r>
                <a:rPr lang="en-US" sz="1800" b="1" dirty="0" smtClean="0">
                  <a:solidFill>
                    <a:schemeClr val="tx1"/>
                  </a:solidFill>
                  <a:ea typeface="Gill Sans" charset="0"/>
                  <a:cs typeface="Gill Sans" charset="0"/>
                </a:rPr>
                <a:t>STAs </a:t>
              </a:r>
              <a:r>
                <a:rPr lang="en-US" sz="1800" b="1" dirty="0">
                  <a:solidFill>
                    <a:schemeClr val="tx1"/>
                  </a:solidFill>
                  <a:ea typeface="Gill Sans" charset="0"/>
                  <a:cs typeface="Gill Sans" charset="0"/>
                </a:rPr>
                <a:t>are using different modulations!!</a:t>
              </a:r>
            </a:p>
          </p:txBody>
        </p:sp>
      </p:grpSp>
      <p:grpSp>
        <p:nvGrpSpPr>
          <p:cNvPr id="166" name="Gruppieren 165"/>
          <p:cNvGrpSpPr/>
          <p:nvPr/>
        </p:nvGrpSpPr>
        <p:grpSpPr>
          <a:xfrm>
            <a:off x="551384" y="1340767"/>
            <a:ext cx="2730399" cy="4899064"/>
            <a:chOff x="407368" y="1009407"/>
            <a:chExt cx="2874415" cy="5234898"/>
          </a:xfrm>
        </p:grpSpPr>
        <p:sp>
          <p:nvSpPr>
            <p:cNvPr id="167" name="Rechteck 166"/>
            <p:cNvSpPr/>
            <p:nvPr/>
          </p:nvSpPr>
          <p:spPr bwMode="auto">
            <a:xfrm rot="16200000">
              <a:off x="-1057237" y="3440937"/>
              <a:ext cx="3396835" cy="46762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de-DE" sz="1800" b="0" i="0" u="none" strike="noStrike" cap="none" normalizeH="0" baseline="0" dirty="0" smtClean="0">
                  <a:ln>
                    <a:noFill/>
                  </a:ln>
                  <a:solidFill>
                    <a:schemeClr val="tx1"/>
                  </a:solidFill>
                  <a:effectLst/>
                  <a:latin typeface="Times New Roman" pitchFamily="16" charset="0"/>
                  <a:ea typeface="MS Gothic" charset="-128"/>
                </a:rPr>
                <a:t>Adaptive </a:t>
              </a:r>
              <a:r>
                <a:rPr kumimoji="0" lang="de-DE" sz="1800" b="0" i="0" u="none" strike="noStrike" cap="none" normalizeH="0" baseline="0" dirty="0" err="1" smtClean="0">
                  <a:ln>
                    <a:noFill/>
                  </a:ln>
                  <a:solidFill>
                    <a:schemeClr val="tx1"/>
                  </a:solidFill>
                  <a:effectLst/>
                  <a:latin typeface="Times New Roman" pitchFamily="16" charset="0"/>
                  <a:ea typeface="MS Gothic" charset="-128"/>
                </a:rPr>
                <a:t>bitloading</a:t>
              </a:r>
              <a:r>
                <a:rPr kumimoji="0" lang="de-DE" sz="1800" b="0" i="0" u="none" strike="noStrike" cap="none" normalizeH="0" baseline="0" dirty="0" smtClean="0">
                  <a:ln>
                    <a:noFill/>
                  </a:ln>
                  <a:solidFill>
                    <a:schemeClr val="tx1"/>
                  </a:solidFill>
                  <a:effectLst/>
                  <a:latin typeface="Times New Roman" pitchFamily="16" charset="0"/>
                  <a:ea typeface="MS Gothic" charset="-128"/>
                </a:rPr>
                <a:t> </a:t>
              </a:r>
              <a:r>
                <a:rPr kumimoji="0" lang="de-DE" sz="1800" b="0" i="0" u="none" strike="noStrike" cap="none" normalizeH="0" baseline="0" dirty="0" err="1" smtClean="0">
                  <a:ln>
                    <a:noFill/>
                  </a:ln>
                  <a:solidFill>
                    <a:schemeClr val="tx1"/>
                  </a:solidFill>
                  <a:effectLst/>
                  <a:latin typeface="Times New Roman" pitchFamily="16" charset="0"/>
                  <a:ea typeface="MS Gothic" charset="-128"/>
                </a:rPr>
                <a:t>algorithm</a:t>
              </a:r>
              <a:endParaRPr kumimoji="0" lang="de-DE" sz="18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68" name="Rechteck 167"/>
            <p:cNvSpPr/>
            <p:nvPr/>
          </p:nvSpPr>
          <p:spPr bwMode="auto">
            <a:xfrm>
              <a:off x="1188278" y="1976333"/>
              <a:ext cx="2039929" cy="46130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ts val="600"/>
                </a:spcBef>
                <a:spcAft>
                  <a:spcPct val="0"/>
                </a:spcAft>
                <a:buClr>
                  <a:srgbClr val="000000"/>
                </a:buClr>
                <a:buSzPct val="100000"/>
                <a:buFont typeface="Times New Roman" pitchFamily="16" charset="0"/>
                <a:buNone/>
                <a:tabLst/>
              </a:pPr>
              <a:r>
                <a:rPr kumimoji="0" lang="de-DE" sz="1800" b="0" i="0" u="none" strike="noStrike" cap="none" normalizeH="0" baseline="0" dirty="0" smtClean="0">
                  <a:ln>
                    <a:noFill/>
                  </a:ln>
                  <a:solidFill>
                    <a:schemeClr val="tx1"/>
                  </a:solidFill>
                  <a:effectLst/>
                  <a:latin typeface="Times New Roman" pitchFamily="16" charset="0"/>
                  <a:ea typeface="MS Gothic" charset="-128"/>
                </a:rPr>
                <a:t>Tone </a:t>
              </a:r>
              <a:r>
                <a:rPr kumimoji="0" lang="de-DE" sz="1800" b="0" i="0" u="none" strike="noStrike" cap="none" normalizeH="0" baseline="0" dirty="0" err="1" smtClean="0">
                  <a:ln>
                    <a:noFill/>
                  </a:ln>
                  <a:solidFill>
                    <a:schemeClr val="tx1"/>
                  </a:solidFill>
                  <a:effectLst/>
                  <a:latin typeface="Times New Roman" pitchFamily="16" charset="0"/>
                  <a:ea typeface="MS Gothic" charset="-128"/>
                </a:rPr>
                <a:t>mapping</a:t>
              </a:r>
              <a:endParaRPr kumimoji="0" lang="de-DE" sz="18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69" name="Rechteck 168"/>
            <p:cNvSpPr/>
            <p:nvPr/>
          </p:nvSpPr>
          <p:spPr bwMode="auto">
            <a:xfrm>
              <a:off x="1188277" y="2642301"/>
              <a:ext cx="2039929" cy="68221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de-DE" sz="1800" b="0" i="0" u="none" strike="noStrike" cap="none" normalizeH="0" baseline="0" dirty="0" err="1" smtClean="0">
                  <a:ln>
                    <a:noFill/>
                  </a:ln>
                  <a:solidFill>
                    <a:schemeClr val="tx1"/>
                  </a:solidFill>
                  <a:effectLst/>
                  <a:latin typeface="Times New Roman" pitchFamily="16" charset="0"/>
                  <a:ea typeface="MS Gothic" charset="-128"/>
                </a:rPr>
                <a:t>Constellation</a:t>
              </a:r>
              <a:r>
                <a:rPr kumimoji="0" lang="de-DE" sz="1800" b="0" i="0" u="none" strike="noStrike" cap="none" normalizeH="0" baseline="0" dirty="0" smtClean="0">
                  <a:ln>
                    <a:noFill/>
                  </a:ln>
                  <a:solidFill>
                    <a:schemeClr val="tx1"/>
                  </a:solidFill>
                  <a:effectLst/>
                  <a:latin typeface="Times New Roman" pitchFamily="16" charset="0"/>
                  <a:ea typeface="MS Gothic" charset="-128"/>
                </a:rPr>
                <a:t> </a:t>
              </a:r>
              <a:r>
                <a:rPr kumimoji="0" lang="de-DE" sz="1800" b="0" i="0" u="none" strike="noStrike" cap="none" normalizeH="0" baseline="0" dirty="0" err="1" smtClean="0">
                  <a:ln>
                    <a:noFill/>
                  </a:ln>
                  <a:solidFill>
                    <a:schemeClr val="tx1"/>
                  </a:solidFill>
                  <a:effectLst/>
                  <a:latin typeface="Times New Roman" pitchFamily="16" charset="0"/>
                  <a:ea typeface="MS Gothic" charset="-128"/>
                </a:rPr>
                <a:t>encoding</a:t>
              </a:r>
              <a:endParaRPr kumimoji="0" lang="de-DE" sz="18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70" name="Rechteck 169"/>
            <p:cNvSpPr/>
            <p:nvPr/>
          </p:nvSpPr>
          <p:spPr bwMode="auto">
            <a:xfrm>
              <a:off x="1201146" y="3529177"/>
              <a:ext cx="2039929" cy="94715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800" dirty="0" smtClean="0">
                  <a:solidFill>
                    <a:schemeClr val="tx1"/>
                  </a:solidFill>
                </a:rPr>
                <a:t>Frequency-domain transmit power shaping</a:t>
              </a:r>
              <a:endParaRPr kumimoji="0" lang="de-DE" sz="1800" b="0" i="0" u="none" strike="noStrike" cap="none" normalizeH="0" baseline="0" dirty="0" smtClean="0">
                <a:ln>
                  <a:noFill/>
                </a:ln>
                <a:solidFill>
                  <a:schemeClr val="tx1"/>
                </a:solidFill>
                <a:effectLst/>
              </a:endParaRPr>
            </a:p>
          </p:txBody>
        </p:sp>
        <p:sp>
          <p:nvSpPr>
            <p:cNvPr id="171" name="Rechteck 170"/>
            <p:cNvSpPr/>
            <p:nvPr/>
          </p:nvSpPr>
          <p:spPr bwMode="auto">
            <a:xfrm>
              <a:off x="1214015" y="4677738"/>
              <a:ext cx="2039929" cy="69543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de-DE" sz="1800" b="0" i="0" u="none" strike="noStrike" cap="none" normalizeH="0" baseline="0" dirty="0" err="1" smtClean="0">
                  <a:ln>
                    <a:noFill/>
                  </a:ln>
                  <a:solidFill>
                    <a:schemeClr val="tx1"/>
                  </a:solidFill>
                  <a:effectLst/>
                </a:rPr>
                <a:t>Constellation</a:t>
              </a:r>
              <a:r>
                <a:rPr kumimoji="0" lang="de-DE" sz="1800" b="0" i="0" u="none" strike="noStrike" cap="none" normalizeH="0" baseline="0" dirty="0" smtClean="0">
                  <a:ln>
                    <a:noFill/>
                  </a:ln>
                  <a:solidFill>
                    <a:schemeClr val="tx1"/>
                  </a:solidFill>
                  <a:effectLst/>
                </a:rPr>
                <a:t> </a:t>
              </a:r>
              <a:r>
                <a:rPr lang="de-DE" sz="1800" dirty="0" err="1" smtClean="0">
                  <a:solidFill>
                    <a:schemeClr val="tx1"/>
                  </a:solidFill>
                </a:rPr>
                <a:t>s</a:t>
              </a:r>
              <a:r>
                <a:rPr kumimoji="0" lang="de-DE" sz="1800" b="0" i="0" u="none" strike="noStrike" cap="none" normalizeH="0" baseline="0" dirty="0" err="1" smtClean="0">
                  <a:ln>
                    <a:noFill/>
                  </a:ln>
                  <a:solidFill>
                    <a:schemeClr val="tx1"/>
                  </a:solidFill>
                  <a:effectLst/>
                </a:rPr>
                <a:t>crambling</a:t>
              </a:r>
              <a:endParaRPr kumimoji="0" lang="de-DE" sz="1800" b="0" i="0" u="none" strike="noStrike" cap="none" normalizeH="0" baseline="0" dirty="0" smtClean="0">
                <a:ln>
                  <a:noFill/>
                </a:ln>
                <a:solidFill>
                  <a:schemeClr val="tx1"/>
                </a:solidFill>
                <a:effectLst/>
              </a:endParaRPr>
            </a:p>
          </p:txBody>
        </p:sp>
        <p:cxnSp>
          <p:nvCxnSpPr>
            <p:cNvPr id="172" name="Gerade Verbindung mit Pfeil 171"/>
            <p:cNvCxnSpPr/>
            <p:nvPr/>
          </p:nvCxnSpPr>
          <p:spPr bwMode="auto">
            <a:xfrm>
              <a:off x="874994" y="2983407"/>
              <a:ext cx="30041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3" name="Gerade Verbindung mit Pfeil 172"/>
            <p:cNvCxnSpPr/>
            <p:nvPr/>
          </p:nvCxnSpPr>
          <p:spPr bwMode="auto">
            <a:xfrm>
              <a:off x="874994" y="3938504"/>
              <a:ext cx="30041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4" name="Gerade Verbindung mit Pfeil 173"/>
            <p:cNvCxnSpPr/>
            <p:nvPr/>
          </p:nvCxnSpPr>
          <p:spPr bwMode="auto">
            <a:xfrm>
              <a:off x="874994" y="4893602"/>
              <a:ext cx="30041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5" name="Gerade Verbindung mit Pfeil 174"/>
            <p:cNvCxnSpPr/>
            <p:nvPr/>
          </p:nvCxnSpPr>
          <p:spPr bwMode="auto">
            <a:xfrm>
              <a:off x="2233790" y="1727245"/>
              <a:ext cx="1671" cy="26159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6" name="Gerade Verbindung mit Pfeil 175"/>
            <p:cNvCxnSpPr>
              <a:endCxn id="169" idx="0"/>
            </p:cNvCxnSpPr>
            <p:nvPr/>
          </p:nvCxnSpPr>
          <p:spPr bwMode="auto">
            <a:xfrm flipH="1">
              <a:off x="2208243" y="2437637"/>
              <a:ext cx="1671" cy="204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7" name="Gerade Verbindung mit Pfeil 176"/>
            <p:cNvCxnSpPr/>
            <p:nvPr/>
          </p:nvCxnSpPr>
          <p:spPr bwMode="auto">
            <a:xfrm flipH="1">
              <a:off x="2233790" y="3324513"/>
              <a:ext cx="1671" cy="204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8" name="Gerade Verbindung mit Pfeil 177"/>
            <p:cNvCxnSpPr/>
            <p:nvPr/>
          </p:nvCxnSpPr>
          <p:spPr bwMode="auto">
            <a:xfrm flipH="1">
              <a:off x="2212450" y="4473074"/>
              <a:ext cx="1671" cy="204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9" name="Gerade Verbindung mit Pfeil 178"/>
            <p:cNvCxnSpPr/>
            <p:nvPr/>
          </p:nvCxnSpPr>
          <p:spPr bwMode="auto">
            <a:xfrm flipH="1">
              <a:off x="2157116" y="5373216"/>
              <a:ext cx="1671" cy="204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80" name="Textfeld 179"/>
            <p:cNvSpPr txBox="1"/>
            <p:nvPr/>
          </p:nvSpPr>
          <p:spPr>
            <a:xfrm>
              <a:off x="1574094" y="1009407"/>
              <a:ext cx="1268296" cy="646331"/>
            </a:xfrm>
            <a:prstGeom prst="rect">
              <a:avLst/>
            </a:prstGeom>
            <a:noFill/>
          </p:spPr>
          <p:txBody>
            <a:bodyPr wrap="none" rtlCol="0">
              <a:spAutoFit/>
            </a:bodyPr>
            <a:lstStyle/>
            <a:p>
              <a:pPr algn="ctr"/>
              <a:r>
                <a:rPr lang="de-DE" sz="1800" dirty="0" err="1" smtClean="0">
                  <a:solidFill>
                    <a:schemeClr val="tx1"/>
                  </a:solidFill>
                </a:rPr>
                <a:t>data</a:t>
              </a:r>
              <a:r>
                <a:rPr lang="de-DE" sz="1800" dirty="0" smtClean="0">
                  <a:solidFill>
                    <a:schemeClr val="tx1"/>
                  </a:solidFill>
                </a:rPr>
                <a:t> </a:t>
              </a:r>
            </a:p>
            <a:p>
              <a:pPr algn="ctr"/>
              <a:r>
                <a:rPr lang="de-DE" sz="1800" dirty="0" smtClean="0">
                  <a:solidFill>
                    <a:schemeClr val="tx1"/>
                  </a:solidFill>
                </a:rPr>
                <a:t>(</a:t>
              </a:r>
              <a:r>
                <a:rPr lang="de-DE" sz="1800" dirty="0" err="1" smtClean="0">
                  <a:solidFill>
                    <a:schemeClr val="tx1"/>
                  </a:solidFill>
                </a:rPr>
                <a:t>from</a:t>
              </a:r>
              <a:r>
                <a:rPr lang="de-DE" sz="1800" dirty="0" smtClean="0">
                  <a:solidFill>
                    <a:schemeClr val="tx1"/>
                  </a:solidFill>
                </a:rPr>
                <a:t> FEC)</a:t>
              </a:r>
              <a:endParaRPr lang="de-DE" sz="1800" dirty="0">
                <a:solidFill>
                  <a:schemeClr val="tx1"/>
                </a:solidFill>
              </a:endParaRPr>
            </a:p>
          </p:txBody>
        </p:sp>
        <p:sp>
          <p:nvSpPr>
            <p:cNvPr id="181" name="Textfeld 180"/>
            <p:cNvSpPr txBox="1"/>
            <p:nvPr/>
          </p:nvSpPr>
          <p:spPr>
            <a:xfrm>
              <a:off x="1032449" y="5597974"/>
              <a:ext cx="2249334" cy="646331"/>
            </a:xfrm>
            <a:prstGeom prst="rect">
              <a:avLst/>
            </a:prstGeom>
            <a:noFill/>
          </p:spPr>
          <p:txBody>
            <a:bodyPr wrap="none" rtlCol="0">
              <a:spAutoFit/>
            </a:bodyPr>
            <a:lstStyle/>
            <a:p>
              <a:pPr algn="ctr"/>
              <a:r>
                <a:rPr lang="de-DE" sz="1800" dirty="0" err="1" smtClean="0">
                  <a:solidFill>
                    <a:schemeClr val="tx1"/>
                  </a:solidFill>
                </a:rPr>
                <a:t>symbols</a:t>
              </a:r>
              <a:r>
                <a:rPr lang="de-DE" sz="1800" dirty="0" smtClean="0">
                  <a:solidFill>
                    <a:schemeClr val="tx1"/>
                  </a:solidFill>
                </a:rPr>
                <a:t>/</a:t>
              </a:r>
              <a:r>
                <a:rPr lang="de-DE" sz="1800" dirty="0" err="1" smtClean="0">
                  <a:solidFill>
                    <a:schemeClr val="tx1"/>
                  </a:solidFill>
                </a:rPr>
                <a:t>subcarrier</a:t>
              </a:r>
              <a:endParaRPr lang="de-DE" sz="1800" dirty="0" smtClean="0">
                <a:solidFill>
                  <a:schemeClr val="tx1"/>
                </a:solidFill>
              </a:endParaRPr>
            </a:p>
            <a:p>
              <a:pPr algn="ctr"/>
              <a:r>
                <a:rPr lang="de-DE" sz="1800" dirty="0" smtClean="0">
                  <a:solidFill>
                    <a:schemeClr val="tx1"/>
                  </a:solidFill>
                </a:rPr>
                <a:t>(</a:t>
              </a:r>
              <a:r>
                <a:rPr lang="de-DE" sz="1800" dirty="0" err="1" smtClean="0">
                  <a:solidFill>
                    <a:schemeClr val="tx1"/>
                  </a:solidFill>
                </a:rPr>
                <a:t>to</a:t>
              </a:r>
              <a:r>
                <a:rPr lang="de-DE" sz="1800" dirty="0" smtClean="0">
                  <a:solidFill>
                    <a:schemeClr val="tx1"/>
                  </a:solidFill>
                </a:rPr>
                <a:t> OFDM </a:t>
              </a:r>
              <a:r>
                <a:rPr lang="de-DE" sz="1800" dirty="0" err="1" smtClean="0">
                  <a:solidFill>
                    <a:schemeClr val="tx1"/>
                  </a:solidFill>
                </a:rPr>
                <a:t>modulator</a:t>
              </a:r>
              <a:r>
                <a:rPr lang="de-DE" sz="1800" dirty="0" smtClean="0">
                  <a:solidFill>
                    <a:schemeClr val="tx1"/>
                  </a:solidFill>
                </a:rPr>
                <a:t>)</a:t>
              </a:r>
              <a:endParaRPr lang="de-DE" sz="1800" dirty="0">
                <a:solidFill>
                  <a:schemeClr val="tx1"/>
                </a:solidFill>
              </a:endParaRPr>
            </a:p>
          </p:txBody>
        </p:sp>
        <p:cxnSp>
          <p:nvCxnSpPr>
            <p:cNvPr id="182" name="Gerade Verbindung mit Pfeil 181"/>
            <p:cNvCxnSpPr/>
            <p:nvPr/>
          </p:nvCxnSpPr>
          <p:spPr bwMode="auto">
            <a:xfrm>
              <a:off x="874994" y="2204864"/>
              <a:ext cx="30041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sp>
        <p:nvSpPr>
          <p:cNvPr id="149" name="Date Placeholder 1"/>
          <p:cNvSpPr txBox="1">
            <a:spLocks/>
          </p:cNvSpPr>
          <p:nvPr/>
        </p:nvSpPr>
        <p:spPr bwMode="auto">
          <a:xfrm>
            <a:off x="929217" y="34763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smtClean="0">
                <a:solidFill>
                  <a:schemeClr val="tx1"/>
                </a:solidFill>
              </a:rPr>
              <a:t>July 2019</a:t>
            </a:r>
            <a:endParaRPr lang="en-US" dirty="0">
              <a:solidFill>
                <a:schemeClr val="tx1"/>
              </a:solidFill>
            </a:endParaRPr>
          </a:p>
        </p:txBody>
      </p:sp>
    </p:spTree>
    <p:extLst>
      <p:ext uri="{BB962C8B-B14F-4D97-AF65-F5344CB8AC3E}">
        <p14:creationId xmlns:p14="http://schemas.microsoft.com/office/powerpoint/2010/main" val="1239129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83432" y="1844824"/>
            <a:ext cx="10297144" cy="4738345"/>
          </a:xfrm>
        </p:spPr>
        <p:txBody>
          <a:bodyPr/>
          <a:lstStyle/>
          <a:p>
            <a:pPr>
              <a:spcAft>
                <a:spcPts val="600"/>
              </a:spcAft>
              <a:buFont typeface="Arial" panose="020B0604020202020204" pitchFamily="34" charset="0"/>
              <a:buChar char="•"/>
            </a:pPr>
            <a:r>
              <a:rPr lang="en-US" b="0" dirty="0">
                <a:latin typeface="+mn-lt"/>
              </a:rPr>
              <a:t>System is constantly measuring SNR between all nodes (in both directions) and adapting the bit-loading in real-time. </a:t>
            </a:r>
            <a:endParaRPr lang="en-US" b="0" dirty="0" smtClean="0">
              <a:latin typeface="+mn-lt"/>
            </a:endParaRPr>
          </a:p>
          <a:p>
            <a:pPr>
              <a:spcAft>
                <a:spcPts val="600"/>
              </a:spcAft>
              <a:buFont typeface="Arial" panose="020B0604020202020204" pitchFamily="34" charset="0"/>
              <a:buChar char="•"/>
            </a:pPr>
            <a:r>
              <a:rPr lang="en-US" b="0" dirty="0" smtClean="0">
                <a:latin typeface="+mn-lt"/>
              </a:rPr>
              <a:t>In this way, the system becomes resilient </a:t>
            </a:r>
            <a:r>
              <a:rPr lang="en-US" b="0" dirty="0">
                <a:latin typeface="+mn-lt"/>
              </a:rPr>
              <a:t>against </a:t>
            </a:r>
            <a:r>
              <a:rPr lang="en-US" b="0" dirty="0" smtClean="0">
                <a:latin typeface="+mn-lt"/>
              </a:rPr>
              <a:t>any problems </a:t>
            </a:r>
            <a:r>
              <a:rPr lang="en-US" b="0" dirty="0">
                <a:latin typeface="+mn-lt"/>
              </a:rPr>
              <a:t>in the </a:t>
            </a:r>
            <a:r>
              <a:rPr lang="en-US" b="0" dirty="0" smtClean="0">
                <a:latin typeface="+mn-lt"/>
              </a:rPr>
              <a:t>medium.</a:t>
            </a:r>
          </a:p>
          <a:p>
            <a:pPr lvl="1">
              <a:spcAft>
                <a:spcPts val="600"/>
              </a:spcAft>
              <a:buFont typeface="Arial" panose="020B0604020202020204" pitchFamily="34" charset="0"/>
              <a:buChar char="•"/>
            </a:pPr>
            <a:r>
              <a:rPr lang="en-US" sz="2000" b="0" dirty="0" smtClean="0">
                <a:latin typeface="+mn-lt"/>
              </a:rPr>
              <a:t>Works well despite severe frontend impairments (high-pass and low-pass, non-linear LED and driver characteristics). </a:t>
            </a:r>
          </a:p>
          <a:p>
            <a:pPr lvl="1">
              <a:spcAft>
                <a:spcPts val="600"/>
              </a:spcAft>
              <a:buFont typeface="Arial" panose="020B0604020202020204" pitchFamily="34" charset="0"/>
              <a:buChar char="•"/>
            </a:pPr>
            <a:r>
              <a:rPr lang="en-US" sz="2000" b="0" dirty="0" smtClean="0">
                <a:latin typeface="+mn-lt"/>
              </a:rPr>
              <a:t>Works well despite severe multipath propagation in some LC channels (LOS+NLOS).</a:t>
            </a:r>
            <a:endParaRPr lang="en-US" b="0" dirty="0">
              <a:latin typeface="+mn-lt"/>
            </a:endParaRPr>
          </a:p>
          <a:p>
            <a:pPr>
              <a:spcAft>
                <a:spcPts val="600"/>
              </a:spcAft>
              <a:buFont typeface="Arial" panose="020B0604020202020204" pitchFamily="34" charset="0"/>
              <a:buChar char="•"/>
            </a:pPr>
            <a:r>
              <a:rPr lang="en-US" b="0" dirty="0" smtClean="0">
                <a:latin typeface="+mn-lt"/>
              </a:rPr>
              <a:t>STAs can </a:t>
            </a:r>
            <a:r>
              <a:rPr lang="en-US" b="0" dirty="0">
                <a:latin typeface="+mn-lt"/>
              </a:rPr>
              <a:t>use </a:t>
            </a:r>
            <a:r>
              <a:rPr lang="en-US" b="0" dirty="0" smtClean="0">
                <a:latin typeface="+mn-lt"/>
              </a:rPr>
              <a:t>their </a:t>
            </a:r>
            <a:r>
              <a:rPr lang="en-US" b="0" dirty="0">
                <a:latin typeface="+mn-lt"/>
              </a:rPr>
              <a:t>best possible modulation allowed by </a:t>
            </a:r>
            <a:r>
              <a:rPr lang="en-US" b="0" dirty="0" smtClean="0">
                <a:latin typeface="+mn-lt"/>
              </a:rPr>
              <a:t>own SNR.</a:t>
            </a:r>
            <a:endParaRPr lang="en-US" b="0" dirty="0">
              <a:latin typeface="+mn-lt"/>
            </a:endParaRPr>
          </a:p>
          <a:p>
            <a:pPr lvl="1">
              <a:spcAft>
                <a:spcPts val="600"/>
              </a:spcAft>
              <a:buFont typeface="Arial" panose="020B0604020202020204" pitchFamily="34" charset="0"/>
              <a:buChar char="•"/>
            </a:pPr>
            <a:r>
              <a:rPr lang="en-US" sz="2000" b="0" dirty="0">
                <a:latin typeface="+mn-lt"/>
              </a:rPr>
              <a:t>No need to add SNR </a:t>
            </a:r>
            <a:r>
              <a:rPr lang="en-US" sz="2000" b="0" dirty="0" smtClean="0">
                <a:latin typeface="+mn-lt"/>
              </a:rPr>
              <a:t>margin </a:t>
            </a:r>
            <a:r>
              <a:rPr lang="en-US" sz="2000" b="0" dirty="0">
                <a:latin typeface="+mn-lt"/>
              </a:rPr>
              <a:t>to ensure far-away </a:t>
            </a:r>
            <a:r>
              <a:rPr lang="en-US" sz="2000" b="0" dirty="0" smtClean="0">
                <a:latin typeface="+mn-lt"/>
              </a:rPr>
              <a:t>STAs </a:t>
            </a:r>
            <a:r>
              <a:rPr lang="en-US" sz="2000" b="0" dirty="0">
                <a:latin typeface="+mn-lt"/>
              </a:rPr>
              <a:t>get zero </a:t>
            </a:r>
            <a:r>
              <a:rPr lang="en-US" sz="2000" b="0" dirty="0" smtClean="0">
                <a:latin typeface="+mn-lt"/>
              </a:rPr>
              <a:t>packet-loss.</a:t>
            </a:r>
            <a:endParaRPr lang="en-US" sz="2000" b="0" dirty="0">
              <a:latin typeface="+mn-lt"/>
            </a:endParaRPr>
          </a:p>
          <a:p>
            <a:pPr>
              <a:spcAft>
                <a:spcPts val="600"/>
              </a:spcAft>
              <a:buFont typeface="Arial" panose="020B0604020202020204" pitchFamily="34" charset="0"/>
              <a:buChar char="•"/>
            </a:pPr>
            <a:endParaRPr lang="en-US" b="0" dirty="0">
              <a:latin typeface="+mn-lt"/>
            </a:endParaRPr>
          </a:p>
        </p:txBody>
      </p:sp>
      <p:sp>
        <p:nvSpPr>
          <p:cNvPr id="3" name="Title 2"/>
          <p:cNvSpPr>
            <a:spLocks noGrp="1"/>
          </p:cNvSpPr>
          <p:nvPr>
            <p:ph type="title"/>
          </p:nvPr>
        </p:nvSpPr>
        <p:spPr>
          <a:xfrm>
            <a:off x="379563" y="943904"/>
            <a:ext cx="11800936" cy="540880"/>
          </a:xfrm>
        </p:spPr>
        <p:txBody>
          <a:bodyPr/>
          <a:lstStyle/>
          <a:p>
            <a:r>
              <a:rPr lang="en-US" sz="3600" dirty="0">
                <a:latin typeface="+mj-lt"/>
              </a:rPr>
              <a:t>Benefits of </a:t>
            </a:r>
            <a:r>
              <a:rPr lang="en-US" sz="3600" dirty="0" smtClean="0">
                <a:latin typeface="+mj-lt"/>
              </a:rPr>
              <a:t>G.9960 </a:t>
            </a:r>
            <a:r>
              <a:rPr lang="en-US" sz="3600" dirty="0" err="1">
                <a:latin typeface="+mj-lt"/>
              </a:rPr>
              <a:t>bitloading</a:t>
            </a:r>
            <a:r>
              <a:rPr lang="en-US" sz="3600" dirty="0">
                <a:latin typeface="+mj-lt"/>
              </a:rPr>
              <a:t> mechanism</a:t>
            </a:r>
          </a:p>
        </p:txBody>
      </p:sp>
      <p:sp>
        <p:nvSpPr>
          <p:cNvPr id="4" name="Date Placeholder 1"/>
          <p:cNvSpPr txBox="1">
            <a:spLocks/>
          </p:cNvSpPr>
          <p:nvPr/>
        </p:nvSpPr>
        <p:spPr bwMode="auto">
          <a:xfrm>
            <a:off x="929217" y="34763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smtClean="0">
                <a:solidFill>
                  <a:schemeClr val="tx1"/>
                </a:solidFill>
              </a:rPr>
              <a:t>July 2019</a:t>
            </a:r>
            <a:endParaRPr lang="en-US" dirty="0">
              <a:solidFill>
                <a:schemeClr val="tx1"/>
              </a:solidFill>
            </a:endParaRPr>
          </a:p>
        </p:txBody>
      </p:sp>
    </p:spTree>
    <p:extLst>
      <p:ext uri="{BB962C8B-B14F-4D97-AF65-F5344CB8AC3E}">
        <p14:creationId xmlns:p14="http://schemas.microsoft.com/office/powerpoint/2010/main" val="455036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sz="3600" dirty="0" smtClean="0">
                <a:solidFill>
                  <a:schemeClr val="tx1"/>
                </a:solidFill>
              </a:rPr>
              <a:t>Tone </a:t>
            </a:r>
            <a:r>
              <a:rPr lang="de-DE" sz="3600" dirty="0" err="1" smtClean="0">
                <a:solidFill>
                  <a:schemeClr val="tx1"/>
                </a:solidFill>
              </a:rPr>
              <a:t>mapping</a:t>
            </a:r>
            <a:endParaRPr lang="de-DE" sz="3600" dirty="0">
              <a:solidFill>
                <a:schemeClr val="tx1"/>
              </a:solidFill>
            </a:endParaRPr>
          </a:p>
        </p:txBody>
      </p:sp>
      <p:sp>
        <p:nvSpPr>
          <p:cNvPr id="3" name="Content Placeholder 2">
            <a:extLst>
              <a:ext uri="{FF2B5EF4-FFF2-40B4-BE49-F238E27FC236}">
                <a16:creationId xmlns:a16="http://schemas.microsoft.com/office/drawing/2014/main" id="{AC9E7B63-B994-0B41-A918-7BF113365ECD}"/>
              </a:ext>
            </a:extLst>
          </p:cNvPr>
          <p:cNvSpPr>
            <a:spLocks noGrp="1"/>
          </p:cNvSpPr>
          <p:nvPr>
            <p:ph idx="1"/>
          </p:nvPr>
        </p:nvSpPr>
        <p:spPr>
          <a:xfrm>
            <a:off x="931970" y="1916832"/>
            <a:ext cx="10927423" cy="4113213"/>
          </a:xfrm>
        </p:spPr>
        <p:txBody>
          <a:bodyPr/>
          <a:lstStyle/>
          <a:p>
            <a:pPr>
              <a:buFont typeface="Arial" panose="020B0604020202020204" pitchFamily="34" charset="0"/>
              <a:buChar char="•"/>
            </a:pPr>
            <a:r>
              <a:rPr lang="en-US" sz="2000" b="0" dirty="0" smtClean="0">
                <a:solidFill>
                  <a:schemeClr val="tx1"/>
                </a:solidFill>
              </a:rPr>
              <a:t>Tone mapping is based on bit </a:t>
            </a:r>
            <a:r>
              <a:rPr lang="en-US" sz="2000" b="0" dirty="0">
                <a:solidFill>
                  <a:schemeClr val="tx1"/>
                </a:solidFill>
              </a:rPr>
              <a:t>allocation tables (BATs</a:t>
            </a:r>
            <a:r>
              <a:rPr lang="en-US" sz="2000" b="0" dirty="0" smtClean="0">
                <a:solidFill>
                  <a:schemeClr val="tx1"/>
                </a:solidFill>
              </a:rPr>
              <a:t>) </a:t>
            </a:r>
          </a:p>
          <a:p>
            <a:pPr>
              <a:buFont typeface="Arial" panose="020B0604020202020204" pitchFamily="34" charset="0"/>
              <a:buChar char="•"/>
            </a:pPr>
            <a:r>
              <a:rPr lang="en-US" sz="2000" b="0" dirty="0" smtClean="0"/>
              <a:t>Transmitter-defined </a:t>
            </a:r>
            <a:r>
              <a:rPr lang="en-US" sz="2000" b="0" dirty="0"/>
              <a:t>BATs are typically </a:t>
            </a:r>
            <a:r>
              <a:rPr lang="en-US" sz="2000" b="0" dirty="0" smtClean="0"/>
              <a:t>pre-defined </a:t>
            </a:r>
            <a:r>
              <a:rPr lang="en-US" sz="2000" b="0" dirty="0">
                <a:solidFill>
                  <a:schemeClr val="tx1"/>
                </a:solidFill>
              </a:rPr>
              <a:t>(same modulation on all subcarriers</a:t>
            </a:r>
            <a:r>
              <a:rPr lang="en-US" sz="2000" b="0" dirty="0" smtClean="0">
                <a:solidFill>
                  <a:schemeClr val="tx1"/>
                </a:solidFill>
              </a:rPr>
              <a:t>)</a:t>
            </a:r>
            <a:r>
              <a:rPr lang="en-US" sz="2000" b="0" dirty="0" smtClean="0"/>
              <a:t>. </a:t>
            </a:r>
          </a:p>
          <a:p>
            <a:pPr>
              <a:buFont typeface="Arial" panose="020B0604020202020204" pitchFamily="34" charset="0"/>
              <a:buChar char="•"/>
            </a:pPr>
            <a:r>
              <a:rPr lang="en-US" sz="2000" b="0" dirty="0" smtClean="0"/>
              <a:t>Runtime BATs </a:t>
            </a:r>
            <a:r>
              <a:rPr lang="en-US" sz="2000" b="0" dirty="0"/>
              <a:t>can be defined by the transmitter or </a:t>
            </a:r>
            <a:r>
              <a:rPr lang="en-US" sz="2000" b="0" dirty="0" smtClean="0"/>
              <a:t>receiver </a:t>
            </a:r>
            <a:r>
              <a:rPr lang="en-US" sz="2000" b="0" dirty="0" smtClean="0">
                <a:solidFill>
                  <a:schemeClr val="tx1"/>
                </a:solidFill>
              </a:rPr>
              <a:t>(variable </a:t>
            </a:r>
            <a:r>
              <a:rPr lang="en-US" sz="2000" b="0" dirty="0">
                <a:solidFill>
                  <a:schemeClr val="tx1"/>
                </a:solidFill>
              </a:rPr>
              <a:t>modulation on each </a:t>
            </a:r>
            <a:r>
              <a:rPr lang="en-US" sz="2000" b="0" dirty="0" smtClean="0">
                <a:solidFill>
                  <a:schemeClr val="tx1"/>
                </a:solidFill>
              </a:rPr>
              <a:t>subcarrier) where n</a:t>
            </a:r>
            <a:r>
              <a:rPr lang="en-US" sz="2000" b="0" dirty="0" smtClean="0"/>
              <a:t>umber </a:t>
            </a:r>
            <a:r>
              <a:rPr lang="en-US" sz="2000" b="0" dirty="0"/>
              <a:t>of bits </a:t>
            </a:r>
            <a:r>
              <a:rPr lang="en-US" sz="2000" b="0" dirty="0" smtClean="0"/>
              <a:t>depends </a:t>
            </a:r>
            <a:r>
              <a:rPr lang="en-US" sz="2000" b="0" dirty="0"/>
              <a:t>on </a:t>
            </a:r>
            <a:r>
              <a:rPr lang="en-US" sz="2000" b="0" dirty="0" smtClean="0"/>
              <a:t>signal-to-noise </a:t>
            </a:r>
            <a:r>
              <a:rPr lang="en-US" sz="2000" b="0" dirty="0"/>
              <a:t>ratio (SNR) on each </a:t>
            </a:r>
            <a:r>
              <a:rPr lang="en-US" sz="2000" b="0" dirty="0" smtClean="0"/>
              <a:t>subcarrier.</a:t>
            </a:r>
          </a:p>
          <a:p>
            <a:pPr>
              <a:buFont typeface="Arial" panose="020B0604020202020204" pitchFamily="34" charset="0"/>
              <a:buChar char="•"/>
            </a:pPr>
            <a:endParaRPr lang="en-US" sz="2000" b="0" dirty="0"/>
          </a:p>
          <a:p>
            <a:pPr>
              <a:buFont typeface="Arial" panose="020B0604020202020204" pitchFamily="34" charset="0"/>
              <a:buChar char="•"/>
            </a:pPr>
            <a:endParaRPr lang="en-US" sz="2000" b="0" dirty="0" smtClean="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smtClean="0"/>
          </a:p>
          <a:p>
            <a:pPr>
              <a:buFont typeface="Arial" panose="020B0604020202020204" pitchFamily="34" charset="0"/>
              <a:buChar char="•"/>
            </a:pPr>
            <a:endParaRPr lang="en-US" sz="2000" b="0" dirty="0"/>
          </a:p>
          <a:p>
            <a:pPr>
              <a:buFont typeface="Arial" panose="020B0604020202020204" pitchFamily="34" charset="0"/>
              <a:buChar char="•"/>
            </a:pPr>
            <a:r>
              <a:rPr lang="en-US" sz="2000" b="0" dirty="0" smtClean="0"/>
              <a:t>Unloaded subcarriers are </a:t>
            </a:r>
            <a:r>
              <a:rPr lang="en-US" sz="2000" b="0" dirty="0"/>
              <a:t>loaded with a pseudorandom binary sequence </a:t>
            </a:r>
            <a:r>
              <a:rPr lang="en-US" sz="2000" b="0" dirty="0" smtClean="0"/>
              <a:t>using linear </a:t>
            </a:r>
            <a:r>
              <a:rPr lang="en-US" sz="2000" b="0" dirty="0"/>
              <a:t>feedback shift register (LFSR) </a:t>
            </a:r>
            <a:r>
              <a:rPr lang="en-US" sz="2000" b="0" dirty="0" smtClean="0"/>
              <a:t>with </a:t>
            </a:r>
            <a:r>
              <a:rPr lang="en-US" sz="2000" b="0" dirty="0"/>
              <a:t>the polynomial </a:t>
            </a:r>
            <a:r>
              <a:rPr lang="en-US" sz="2000" b="0" i="1" dirty="0"/>
              <a:t>p</a:t>
            </a:r>
            <a:r>
              <a:rPr lang="en-US" sz="2000" b="0" dirty="0"/>
              <a:t>(</a:t>
            </a:r>
            <a:r>
              <a:rPr lang="en-US" sz="2000" b="0" i="1" dirty="0"/>
              <a:t>x</a:t>
            </a:r>
            <a:r>
              <a:rPr lang="en-US" sz="2000" b="0" dirty="0"/>
              <a:t>) </a:t>
            </a:r>
            <a:r>
              <a:rPr lang="en-US" sz="2000" b="0" i="1" dirty="0"/>
              <a:t>= x</a:t>
            </a:r>
            <a:r>
              <a:rPr lang="en-US" sz="2000" b="0" baseline="30000" dirty="0"/>
              <a:t>23</a:t>
            </a:r>
            <a:r>
              <a:rPr lang="en-US" sz="2000" b="0" dirty="0"/>
              <a:t> </a:t>
            </a:r>
            <a:r>
              <a:rPr lang="en-US" sz="2000" b="0" i="1" dirty="0"/>
              <a:t>+ x</a:t>
            </a:r>
            <a:r>
              <a:rPr lang="en-US" sz="2000" b="0" baseline="30000" dirty="0"/>
              <a:t>18</a:t>
            </a:r>
            <a:r>
              <a:rPr lang="en-US" sz="2000" b="0" dirty="0"/>
              <a:t> </a:t>
            </a:r>
            <a:r>
              <a:rPr lang="en-US" sz="2000" b="0" i="1" dirty="0"/>
              <a:t>+ </a:t>
            </a:r>
            <a:r>
              <a:rPr lang="en-US" sz="2000" b="0" dirty="0" smtClean="0"/>
              <a:t>1.</a:t>
            </a:r>
            <a:endParaRPr lang="en-US" sz="2000" b="0"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graphicFrame>
        <p:nvGraphicFramePr>
          <p:cNvPr id="5" name="Tabelle 4"/>
          <p:cNvGraphicFramePr>
            <a:graphicFrameLocks noGrp="1"/>
          </p:cNvGraphicFramePr>
          <p:nvPr>
            <p:extLst>
              <p:ext uri="{D42A27DB-BD31-4B8C-83A1-F6EECF244321}">
                <p14:modId xmlns:p14="http://schemas.microsoft.com/office/powerpoint/2010/main" val="2353409091"/>
              </p:ext>
            </p:extLst>
          </p:nvPr>
        </p:nvGraphicFramePr>
        <p:xfrm>
          <a:off x="1346225" y="3429000"/>
          <a:ext cx="7632849" cy="1752600"/>
        </p:xfrm>
        <a:graphic>
          <a:graphicData uri="http://schemas.openxmlformats.org/drawingml/2006/table">
            <a:tbl>
              <a:tblPr firstRow="1" firstCol="1" bandRow="1">
                <a:tableStyleId>{5C22544A-7EE6-4342-B048-85BDC9FD1C3A}</a:tableStyleId>
              </a:tblPr>
              <a:tblGrid>
                <a:gridCol w="1154087">
                  <a:extLst>
                    <a:ext uri="{9D8B030D-6E8A-4147-A177-3AD203B41FA5}">
                      <a16:colId xmlns:a16="http://schemas.microsoft.com/office/drawing/2014/main" val="3978716151"/>
                    </a:ext>
                  </a:extLst>
                </a:gridCol>
                <a:gridCol w="1734183">
                  <a:extLst>
                    <a:ext uri="{9D8B030D-6E8A-4147-A177-3AD203B41FA5}">
                      <a16:colId xmlns:a16="http://schemas.microsoft.com/office/drawing/2014/main" val="958134955"/>
                    </a:ext>
                  </a:extLst>
                </a:gridCol>
                <a:gridCol w="4744579">
                  <a:extLst>
                    <a:ext uri="{9D8B030D-6E8A-4147-A177-3AD203B41FA5}">
                      <a16:colId xmlns:a16="http://schemas.microsoft.com/office/drawing/2014/main" val="2233894710"/>
                    </a:ext>
                  </a:extLst>
                </a:gridCol>
              </a:tblGrid>
              <a:tr h="0">
                <a:tc>
                  <a:txBody>
                    <a:bodyPr/>
                    <a:lstStyle/>
                    <a:p>
                      <a:pPr algn="ctr">
                        <a:lnSpc>
                          <a:spcPct val="115000"/>
                        </a:lnSpc>
                        <a:spcAft>
                          <a:spcPts val="0"/>
                        </a:spcAft>
                      </a:pPr>
                      <a:r>
                        <a:rPr lang="en-US" sz="2000">
                          <a:effectLst/>
                        </a:rPr>
                        <a:t>BAT_ID</a:t>
                      </a:r>
                      <a:endParaRPr lang="de-DE" sz="200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dirty="0">
                          <a:effectLst/>
                        </a:rPr>
                        <a:t>Type</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dirty="0">
                          <a:effectLst/>
                        </a:rPr>
                        <a:t>Content</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extLst>
                  <a:ext uri="{0D108BD9-81ED-4DB2-BD59-A6C34878D82A}">
                    <a16:rowId xmlns:a16="http://schemas.microsoft.com/office/drawing/2014/main" val="4277558774"/>
                  </a:ext>
                </a:extLst>
              </a:tr>
              <a:tr h="0">
                <a:tc>
                  <a:txBody>
                    <a:bodyPr/>
                    <a:lstStyle/>
                    <a:p>
                      <a:pPr algn="ctr">
                        <a:lnSpc>
                          <a:spcPct val="115000"/>
                        </a:lnSpc>
                        <a:spcAft>
                          <a:spcPts val="0"/>
                        </a:spcAft>
                      </a:pPr>
                      <a:r>
                        <a:rPr lang="en-US" sz="2000">
                          <a:effectLst/>
                        </a:rPr>
                        <a:t>0</a:t>
                      </a:r>
                      <a:endParaRPr lang="de-DE" sz="200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a:effectLst/>
                        </a:rPr>
                        <a:t>predefined</a:t>
                      </a:r>
                      <a:endParaRPr lang="de-DE" sz="200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dirty="0">
                          <a:effectLst/>
                        </a:rPr>
                        <a:t>uniform 1-bit loading on all </a:t>
                      </a:r>
                      <a:r>
                        <a:rPr lang="en-US" sz="2000" dirty="0" smtClean="0">
                          <a:effectLst/>
                        </a:rPr>
                        <a:t>subcarriers</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extLst>
                  <a:ext uri="{0D108BD9-81ED-4DB2-BD59-A6C34878D82A}">
                    <a16:rowId xmlns:a16="http://schemas.microsoft.com/office/drawing/2014/main" val="658528084"/>
                  </a:ext>
                </a:extLst>
              </a:tr>
              <a:tr h="0">
                <a:tc>
                  <a:txBody>
                    <a:bodyPr/>
                    <a:lstStyle/>
                    <a:p>
                      <a:pPr algn="ctr">
                        <a:lnSpc>
                          <a:spcPct val="115000"/>
                        </a:lnSpc>
                        <a:spcAft>
                          <a:spcPts val="0"/>
                        </a:spcAft>
                      </a:pPr>
                      <a:r>
                        <a:rPr lang="en-US" sz="2000" dirty="0">
                          <a:effectLst/>
                        </a:rPr>
                        <a:t>1</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a:effectLst/>
                        </a:rPr>
                        <a:t>predefined</a:t>
                      </a:r>
                      <a:endParaRPr lang="de-DE" sz="200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dirty="0">
                          <a:effectLst/>
                        </a:rPr>
                        <a:t>uniform 2-bit loading on all subcarriers</a:t>
                      </a:r>
                      <a:r>
                        <a:rPr lang="en-US" sz="2000" dirty="0" smtClean="0">
                          <a:effectLst/>
                        </a:rPr>
                        <a:t>,</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extLst>
                  <a:ext uri="{0D108BD9-81ED-4DB2-BD59-A6C34878D82A}">
                    <a16:rowId xmlns:a16="http://schemas.microsoft.com/office/drawing/2014/main" val="3338604856"/>
                  </a:ext>
                </a:extLst>
              </a:tr>
              <a:tr h="0">
                <a:tc>
                  <a:txBody>
                    <a:bodyPr/>
                    <a:lstStyle/>
                    <a:p>
                      <a:pPr algn="ctr">
                        <a:lnSpc>
                          <a:spcPct val="115000"/>
                        </a:lnSpc>
                        <a:spcAft>
                          <a:spcPts val="0"/>
                        </a:spcAft>
                      </a:pPr>
                      <a:r>
                        <a:rPr lang="en-US" sz="2000">
                          <a:effectLst/>
                        </a:rPr>
                        <a:t>2 to 7</a:t>
                      </a:r>
                      <a:endParaRPr lang="de-DE" sz="200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a:effectLst/>
                        </a:rPr>
                        <a:t>predefined</a:t>
                      </a:r>
                      <a:endParaRPr lang="de-DE" sz="200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a:effectLst/>
                        </a:rPr>
                        <a:t>reserved</a:t>
                      </a:r>
                      <a:endParaRPr lang="de-DE" sz="2000">
                        <a:solidFill>
                          <a:srgbClr val="000000"/>
                        </a:solidFill>
                        <a:effectLst/>
                        <a:latin typeface="Arial" panose="020B0604020202020204" pitchFamily="34" charset="0"/>
                        <a:ea typeface="Malgun Gothic" panose="020B0503020000020004" pitchFamily="34" charset="-127"/>
                      </a:endParaRPr>
                    </a:p>
                  </a:txBody>
                  <a:tcPr marL="68580" marR="68580" marT="0" marB="0"/>
                </a:tc>
                <a:extLst>
                  <a:ext uri="{0D108BD9-81ED-4DB2-BD59-A6C34878D82A}">
                    <a16:rowId xmlns:a16="http://schemas.microsoft.com/office/drawing/2014/main" val="2540685177"/>
                  </a:ext>
                </a:extLst>
              </a:tr>
              <a:tr h="0">
                <a:tc>
                  <a:txBody>
                    <a:bodyPr/>
                    <a:lstStyle/>
                    <a:p>
                      <a:pPr algn="ctr">
                        <a:lnSpc>
                          <a:spcPct val="115000"/>
                        </a:lnSpc>
                        <a:spcAft>
                          <a:spcPts val="0"/>
                        </a:spcAft>
                      </a:pPr>
                      <a:r>
                        <a:rPr lang="en-US" sz="2000" dirty="0">
                          <a:effectLst/>
                        </a:rPr>
                        <a:t>8 to 31</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a:effectLst/>
                        </a:rPr>
                        <a:t>runtime</a:t>
                      </a:r>
                      <a:endParaRPr lang="de-DE" sz="200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dirty="0">
                          <a:effectLst/>
                        </a:rPr>
                        <a:t>see below</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extLst>
                  <a:ext uri="{0D108BD9-81ED-4DB2-BD59-A6C34878D82A}">
                    <a16:rowId xmlns:a16="http://schemas.microsoft.com/office/drawing/2014/main" val="1183671205"/>
                  </a:ext>
                </a:extLst>
              </a:tr>
            </a:tbl>
          </a:graphicData>
        </a:graphic>
      </p:graphicFrame>
    </p:spTree>
    <p:extLst>
      <p:ext uri="{BB962C8B-B14F-4D97-AF65-F5344CB8AC3E}">
        <p14:creationId xmlns:p14="http://schemas.microsoft.com/office/powerpoint/2010/main" val="2375963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err="1" smtClean="0">
                <a:solidFill>
                  <a:schemeClr val="tx1"/>
                </a:solidFill>
              </a:rPr>
              <a:t>Constellation</a:t>
            </a:r>
            <a:r>
              <a:rPr lang="de-DE" dirty="0" smtClean="0">
                <a:solidFill>
                  <a:schemeClr val="tx1"/>
                </a:solidFill>
              </a:rPr>
              <a:t> </a:t>
            </a:r>
            <a:r>
              <a:rPr lang="de-DE" dirty="0" err="1" smtClean="0">
                <a:solidFill>
                  <a:schemeClr val="tx1"/>
                </a:solidFill>
              </a:rPr>
              <a:t>encoding</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grpSp>
        <p:nvGrpSpPr>
          <p:cNvPr id="21" name="Gruppieren 20"/>
          <p:cNvGrpSpPr/>
          <p:nvPr/>
        </p:nvGrpSpPr>
        <p:grpSpPr>
          <a:xfrm>
            <a:off x="623392" y="1597144"/>
            <a:ext cx="11054626" cy="2911976"/>
            <a:chOff x="623392" y="1453128"/>
            <a:chExt cx="11054626" cy="2911976"/>
          </a:xfrm>
        </p:grpSpPr>
        <p:grpSp>
          <p:nvGrpSpPr>
            <p:cNvPr id="15" name="Gruppieren 14"/>
            <p:cNvGrpSpPr/>
            <p:nvPr/>
          </p:nvGrpSpPr>
          <p:grpSpPr>
            <a:xfrm>
              <a:off x="623392" y="1762530"/>
              <a:ext cx="10901057" cy="2602574"/>
              <a:chOff x="623392" y="1762530"/>
              <a:chExt cx="10901057" cy="2602574"/>
            </a:xfrm>
          </p:grpSpPr>
          <p:grpSp>
            <p:nvGrpSpPr>
              <p:cNvPr id="14" name="Gruppieren 13"/>
              <p:cNvGrpSpPr/>
              <p:nvPr/>
            </p:nvGrpSpPr>
            <p:grpSpPr>
              <a:xfrm>
                <a:off x="623392" y="1762530"/>
                <a:ext cx="10901057" cy="2602574"/>
                <a:chOff x="623392" y="1260513"/>
                <a:chExt cx="10901057" cy="2602574"/>
              </a:xfrm>
            </p:grpSpPr>
            <p:pic>
              <p:nvPicPr>
                <p:cNvPr id="7" name="Grafik 6"/>
                <p:cNvPicPr>
                  <a:picLocks noChangeAspect="1"/>
                </p:cNvPicPr>
                <p:nvPr/>
              </p:nvPicPr>
              <p:blipFill>
                <a:blip r:embed="rId2"/>
                <a:stretch>
                  <a:fillRect/>
                </a:stretch>
              </p:blipFill>
              <p:spPr>
                <a:xfrm>
                  <a:off x="2773061" y="1412776"/>
                  <a:ext cx="2746875" cy="2450311"/>
                </a:xfrm>
                <a:prstGeom prst="rect">
                  <a:avLst/>
                </a:prstGeom>
              </p:spPr>
            </p:pic>
            <p:pic>
              <p:nvPicPr>
                <p:cNvPr id="5" name="Grafik 4"/>
                <p:cNvPicPr>
                  <a:picLocks noChangeAspect="1"/>
                </p:cNvPicPr>
                <p:nvPr/>
              </p:nvPicPr>
              <p:blipFill>
                <a:blip r:embed="rId3"/>
                <a:stretch>
                  <a:fillRect/>
                </a:stretch>
              </p:blipFill>
              <p:spPr>
                <a:xfrm>
                  <a:off x="623392" y="1830390"/>
                  <a:ext cx="2052652" cy="1461962"/>
                </a:xfrm>
                <a:prstGeom prst="rect">
                  <a:avLst/>
                </a:prstGeom>
              </p:spPr>
            </p:pic>
            <p:pic>
              <p:nvPicPr>
                <p:cNvPr id="8" name="Grafik 7"/>
                <p:cNvPicPr>
                  <a:picLocks noChangeAspect="1"/>
                </p:cNvPicPr>
                <p:nvPr/>
              </p:nvPicPr>
              <p:blipFill>
                <a:blip r:embed="rId4"/>
                <a:stretch>
                  <a:fillRect/>
                </a:stretch>
              </p:blipFill>
              <p:spPr>
                <a:xfrm>
                  <a:off x="5789146" y="1473128"/>
                  <a:ext cx="2685629" cy="2387920"/>
                </a:xfrm>
                <a:prstGeom prst="rect">
                  <a:avLst/>
                </a:prstGeom>
              </p:spPr>
            </p:pic>
            <p:pic>
              <p:nvPicPr>
                <p:cNvPr id="9" name="Grafik 8"/>
                <p:cNvPicPr>
                  <a:picLocks noChangeAspect="1"/>
                </p:cNvPicPr>
                <p:nvPr/>
              </p:nvPicPr>
              <p:blipFill>
                <a:blip r:embed="rId5"/>
                <a:stretch>
                  <a:fillRect/>
                </a:stretch>
              </p:blipFill>
              <p:spPr>
                <a:xfrm>
                  <a:off x="9665644" y="1260513"/>
                  <a:ext cx="1858805" cy="1888859"/>
                </a:xfrm>
                <a:prstGeom prst="rect">
                  <a:avLst/>
                </a:prstGeom>
              </p:spPr>
            </p:pic>
          </p:grpSp>
          <p:sp>
            <p:nvSpPr>
              <p:cNvPr id="10" name="Rechteck 9"/>
              <p:cNvSpPr/>
              <p:nvPr/>
            </p:nvSpPr>
            <p:spPr bwMode="auto">
              <a:xfrm>
                <a:off x="1847528" y="3565648"/>
                <a:ext cx="828516" cy="223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11" name="Rechteck 10"/>
              <p:cNvSpPr/>
              <p:nvPr/>
            </p:nvSpPr>
            <p:spPr bwMode="auto">
              <a:xfrm>
                <a:off x="4598277" y="4077072"/>
                <a:ext cx="828516" cy="223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12" name="Rechteck 11"/>
              <p:cNvSpPr/>
              <p:nvPr/>
            </p:nvSpPr>
            <p:spPr bwMode="auto">
              <a:xfrm>
                <a:off x="7671276" y="4069704"/>
                <a:ext cx="828516" cy="223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13" name="Rechteck 12"/>
              <p:cNvSpPr/>
              <p:nvPr/>
            </p:nvSpPr>
            <p:spPr bwMode="auto">
              <a:xfrm>
                <a:off x="10595046" y="3421632"/>
                <a:ext cx="828516" cy="223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grpSp>
        <p:sp>
          <p:nvSpPr>
            <p:cNvPr id="16" name="Textfeld 15"/>
            <p:cNvSpPr txBox="1"/>
            <p:nvPr/>
          </p:nvSpPr>
          <p:spPr>
            <a:xfrm>
              <a:off x="1316934" y="1453128"/>
              <a:ext cx="665567" cy="461665"/>
            </a:xfrm>
            <a:prstGeom prst="rect">
              <a:avLst/>
            </a:prstGeom>
            <a:noFill/>
          </p:spPr>
          <p:txBody>
            <a:bodyPr wrap="none" rtlCol="0">
              <a:spAutoFit/>
            </a:bodyPr>
            <a:lstStyle/>
            <a:p>
              <a:r>
                <a:rPr lang="de-DE" dirty="0">
                  <a:solidFill>
                    <a:schemeClr val="tx1"/>
                  </a:solidFill>
                </a:rPr>
                <a:t>b</a:t>
              </a:r>
              <a:r>
                <a:rPr lang="de-DE" dirty="0" smtClean="0">
                  <a:solidFill>
                    <a:schemeClr val="tx1"/>
                  </a:solidFill>
                </a:rPr>
                <a:t>=1</a:t>
              </a:r>
              <a:endParaRPr lang="de-DE" dirty="0">
                <a:solidFill>
                  <a:schemeClr val="tx1"/>
                </a:solidFill>
              </a:endParaRPr>
            </a:p>
          </p:txBody>
        </p:sp>
        <p:sp>
          <p:nvSpPr>
            <p:cNvPr id="17" name="Textfeld 16"/>
            <p:cNvSpPr txBox="1"/>
            <p:nvPr/>
          </p:nvSpPr>
          <p:spPr>
            <a:xfrm>
              <a:off x="3846257" y="1454999"/>
              <a:ext cx="665567" cy="461665"/>
            </a:xfrm>
            <a:prstGeom prst="rect">
              <a:avLst/>
            </a:prstGeom>
            <a:noFill/>
          </p:spPr>
          <p:txBody>
            <a:bodyPr wrap="none" rtlCol="0">
              <a:spAutoFit/>
            </a:bodyPr>
            <a:lstStyle/>
            <a:p>
              <a:r>
                <a:rPr lang="de-DE" dirty="0" smtClean="0">
                  <a:solidFill>
                    <a:schemeClr val="tx1"/>
                  </a:solidFill>
                </a:rPr>
                <a:t>b=2</a:t>
              </a:r>
              <a:endParaRPr lang="de-DE" dirty="0">
                <a:solidFill>
                  <a:schemeClr val="tx1"/>
                </a:solidFill>
              </a:endParaRPr>
            </a:p>
          </p:txBody>
        </p:sp>
        <p:sp>
          <p:nvSpPr>
            <p:cNvPr id="18" name="Textfeld 17"/>
            <p:cNvSpPr txBox="1"/>
            <p:nvPr/>
          </p:nvSpPr>
          <p:spPr>
            <a:xfrm>
              <a:off x="6816080" y="1456871"/>
              <a:ext cx="711391" cy="461665"/>
            </a:xfrm>
            <a:prstGeom prst="rect">
              <a:avLst/>
            </a:prstGeom>
            <a:noFill/>
          </p:spPr>
          <p:txBody>
            <a:bodyPr wrap="square" rtlCol="0">
              <a:spAutoFit/>
            </a:bodyPr>
            <a:lstStyle/>
            <a:p>
              <a:r>
                <a:rPr lang="de-DE" dirty="0" smtClean="0">
                  <a:solidFill>
                    <a:schemeClr val="tx1"/>
                  </a:solidFill>
                </a:rPr>
                <a:t>b=3</a:t>
              </a:r>
              <a:endParaRPr lang="de-DE" dirty="0">
                <a:solidFill>
                  <a:schemeClr val="tx1"/>
                </a:solidFill>
              </a:endParaRPr>
            </a:p>
          </p:txBody>
        </p:sp>
        <p:sp>
          <p:nvSpPr>
            <p:cNvPr id="19" name="Textfeld 18"/>
            <p:cNvSpPr txBox="1"/>
            <p:nvPr/>
          </p:nvSpPr>
          <p:spPr>
            <a:xfrm>
              <a:off x="8976320" y="1458743"/>
              <a:ext cx="2701698" cy="461665"/>
            </a:xfrm>
            <a:prstGeom prst="rect">
              <a:avLst/>
            </a:prstGeom>
            <a:noFill/>
          </p:spPr>
          <p:txBody>
            <a:bodyPr wrap="square" rtlCol="0">
              <a:spAutoFit/>
            </a:bodyPr>
            <a:lstStyle/>
            <a:p>
              <a:r>
                <a:rPr lang="de-DE" dirty="0" smtClean="0">
                  <a:solidFill>
                    <a:schemeClr val="tx1"/>
                  </a:solidFill>
                </a:rPr>
                <a:t>b=4 (</a:t>
              </a:r>
              <a:r>
                <a:rPr lang="de-DE" dirty="0" err="1" smtClean="0">
                  <a:solidFill>
                    <a:schemeClr val="tx1"/>
                  </a:solidFill>
                </a:rPr>
                <a:t>first</a:t>
              </a:r>
              <a:r>
                <a:rPr lang="de-DE" dirty="0" smtClean="0">
                  <a:solidFill>
                    <a:schemeClr val="tx1"/>
                  </a:solidFill>
                </a:rPr>
                <a:t> </a:t>
              </a:r>
              <a:r>
                <a:rPr lang="de-DE" dirty="0" err="1" smtClean="0">
                  <a:solidFill>
                    <a:schemeClr val="tx1"/>
                  </a:solidFill>
                </a:rPr>
                <a:t>quadrant</a:t>
              </a:r>
              <a:r>
                <a:rPr lang="de-DE" dirty="0" smtClean="0">
                  <a:solidFill>
                    <a:schemeClr val="tx1"/>
                  </a:solidFill>
                </a:rPr>
                <a:t>)</a:t>
              </a:r>
              <a:endParaRPr lang="de-DE" dirty="0">
                <a:solidFill>
                  <a:schemeClr val="tx1"/>
                </a:solidFill>
              </a:endParaRPr>
            </a:p>
          </p:txBody>
        </p:sp>
      </p:grpSp>
      <p:sp>
        <p:nvSpPr>
          <p:cNvPr id="20" name="Content Placeholder 1"/>
          <p:cNvSpPr>
            <a:spLocks noGrp="1"/>
          </p:cNvSpPr>
          <p:nvPr>
            <p:ph sz="half" idx="1"/>
          </p:nvPr>
        </p:nvSpPr>
        <p:spPr>
          <a:xfrm>
            <a:off x="902906" y="4365104"/>
            <a:ext cx="11289094" cy="4738345"/>
          </a:xfrm>
        </p:spPr>
        <p:txBody>
          <a:bodyPr/>
          <a:lstStyle/>
          <a:p>
            <a:pPr>
              <a:spcAft>
                <a:spcPts val="600"/>
              </a:spcAft>
              <a:buFont typeface="Arial" panose="020B0604020202020204" pitchFamily="34" charset="0"/>
              <a:buChar char="•"/>
            </a:pPr>
            <a:r>
              <a:rPr lang="en-US" b="0" dirty="0" smtClean="0">
                <a:latin typeface="+mn-lt"/>
              </a:rPr>
              <a:t>Square constellations </a:t>
            </a:r>
            <a:r>
              <a:rPr lang="en-US" b="0" dirty="0" smtClean="0">
                <a:latin typeface="+mn-lt"/>
              </a:rPr>
              <a:t>for even number of bits (b=2, 4, 6, 8, 10, 12) </a:t>
            </a:r>
          </a:p>
          <a:p>
            <a:pPr lvl="1">
              <a:spcAft>
                <a:spcPts val="600"/>
              </a:spcAft>
              <a:buFont typeface="Arial" panose="020B0604020202020204" pitchFamily="34" charset="0"/>
              <a:buChar char="•"/>
            </a:pPr>
            <a:r>
              <a:rPr lang="en-US" sz="2400" b="0" dirty="0" smtClean="0"/>
              <a:t>mandatory </a:t>
            </a:r>
            <a:r>
              <a:rPr lang="en-US" sz="2400" b="0" dirty="0"/>
              <a:t>at </a:t>
            </a:r>
            <a:r>
              <a:rPr lang="en-US" sz="2400" b="0" dirty="0" err="1" smtClean="0"/>
              <a:t>Tx</a:t>
            </a:r>
            <a:r>
              <a:rPr lang="en-US" sz="2400" b="0" dirty="0" smtClean="0"/>
              <a:t> and Rx</a:t>
            </a:r>
          </a:p>
          <a:p>
            <a:pPr>
              <a:spcAft>
                <a:spcPts val="600"/>
              </a:spcAft>
              <a:buFont typeface="Arial" panose="020B0604020202020204" pitchFamily="34" charset="0"/>
              <a:buChar char="•"/>
            </a:pPr>
            <a:r>
              <a:rPr lang="en-US" b="0" dirty="0" smtClean="0"/>
              <a:t>Cross-shaped constellations for odd number of bits (B= 1, 3, 5, 7, 9, 11) </a:t>
            </a:r>
          </a:p>
          <a:p>
            <a:pPr lvl="1">
              <a:spcAft>
                <a:spcPts val="600"/>
              </a:spcAft>
              <a:buFont typeface="Arial" panose="020B0604020202020204" pitchFamily="34" charset="0"/>
              <a:buChar char="•"/>
            </a:pPr>
            <a:r>
              <a:rPr lang="en-US" sz="2400" b="0" dirty="0" smtClean="0"/>
              <a:t>mandatory at </a:t>
            </a:r>
            <a:r>
              <a:rPr lang="en-US" sz="2400" b="0" dirty="0" err="1" smtClean="0"/>
              <a:t>Tx</a:t>
            </a:r>
            <a:r>
              <a:rPr lang="en-US" sz="2400" b="0" dirty="0" smtClean="0"/>
              <a:t>, optional at Rx</a:t>
            </a:r>
            <a:endParaRPr lang="en-US" sz="2400" b="0" dirty="0"/>
          </a:p>
        </p:txBody>
      </p:sp>
    </p:spTree>
    <p:extLst>
      <p:ext uri="{BB962C8B-B14F-4D97-AF65-F5344CB8AC3E}">
        <p14:creationId xmlns:p14="http://schemas.microsoft.com/office/powerpoint/2010/main" val="2206399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err="1" smtClean="0">
                <a:solidFill>
                  <a:schemeClr val="tx1"/>
                </a:solidFill>
              </a:rPr>
              <a:t>Frequency</a:t>
            </a:r>
            <a:r>
              <a:rPr lang="de-DE" dirty="0" smtClean="0">
                <a:solidFill>
                  <a:schemeClr val="tx1"/>
                </a:solidFill>
              </a:rPr>
              <a:t>-domain </a:t>
            </a:r>
            <a:r>
              <a:rPr lang="de-DE" dirty="0" err="1" smtClean="0">
                <a:solidFill>
                  <a:schemeClr val="tx1"/>
                </a:solidFill>
              </a:rPr>
              <a:t>transmit</a:t>
            </a:r>
            <a:r>
              <a:rPr lang="de-DE" dirty="0" smtClean="0">
                <a:solidFill>
                  <a:schemeClr val="tx1"/>
                </a:solidFill>
              </a:rPr>
              <a:t> </a:t>
            </a:r>
            <a:r>
              <a:rPr lang="de-DE" dirty="0" err="1" smtClean="0">
                <a:solidFill>
                  <a:schemeClr val="tx1"/>
                </a:solidFill>
              </a:rPr>
              <a:t>spectrum</a:t>
            </a:r>
            <a:r>
              <a:rPr lang="de-DE" dirty="0" smtClean="0">
                <a:solidFill>
                  <a:schemeClr val="tx1"/>
                </a:solidFill>
              </a:rPr>
              <a:t> </a:t>
            </a:r>
            <a:r>
              <a:rPr lang="de-DE" dirty="0" err="1" smtClean="0">
                <a:solidFill>
                  <a:schemeClr val="tx1"/>
                </a:solidFill>
              </a:rPr>
              <a:t>shaping</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20" name="Content Placeholder 1"/>
          <p:cNvSpPr>
            <a:spLocks noGrp="1"/>
          </p:cNvSpPr>
          <p:nvPr>
            <p:ph sz="half" idx="1"/>
          </p:nvPr>
        </p:nvSpPr>
        <p:spPr>
          <a:xfrm>
            <a:off x="902906" y="1703094"/>
            <a:ext cx="11289094" cy="4738345"/>
          </a:xfrm>
        </p:spPr>
        <p:txBody>
          <a:bodyPr/>
          <a:lstStyle/>
          <a:p>
            <a:pPr>
              <a:spcAft>
                <a:spcPts val="600"/>
              </a:spcAft>
              <a:buFont typeface="Arial" panose="020B0604020202020204" pitchFamily="34" charset="0"/>
              <a:buChar char="•"/>
            </a:pPr>
            <a:r>
              <a:rPr lang="en-US" b="0" dirty="0" smtClean="0">
                <a:latin typeface="+mn-lt"/>
              </a:rPr>
              <a:t>Achieved by a scaling factor </a:t>
            </a:r>
            <a:r>
              <a:rPr lang="en-US" i="1" dirty="0" err="1" smtClean="0"/>
              <a:t>tss</a:t>
            </a:r>
            <a:r>
              <a:rPr lang="en-US" i="1" dirty="0" smtClean="0"/>
              <a:t> </a:t>
            </a:r>
            <a:r>
              <a:rPr lang="en-US" b="0" dirty="0" smtClean="0"/>
              <a:t>defined on each subcarrier.</a:t>
            </a:r>
          </a:p>
          <a:p>
            <a:pPr>
              <a:spcAft>
                <a:spcPts val="600"/>
              </a:spcAft>
              <a:buFont typeface="Arial" panose="020B0604020202020204" pitchFamily="34" charset="0"/>
              <a:buChar char="•"/>
            </a:pPr>
            <a:r>
              <a:rPr lang="en-US" b="0" dirty="0" smtClean="0"/>
              <a:t>Set </a:t>
            </a:r>
            <a:r>
              <a:rPr lang="en-US" b="0" dirty="0"/>
              <a:t>by the transmitter between 0 and -30 dB in steps of -0.5 </a:t>
            </a:r>
            <a:r>
              <a:rPr lang="en-US" b="0" dirty="0" err="1" smtClean="0"/>
              <a:t>dB.</a:t>
            </a:r>
            <a:endParaRPr lang="en-US" b="0" dirty="0" smtClean="0"/>
          </a:p>
          <a:p>
            <a:pPr>
              <a:spcAft>
                <a:spcPts val="600"/>
              </a:spcAft>
              <a:buFont typeface="Arial" panose="020B0604020202020204" pitchFamily="34" charset="0"/>
              <a:buChar char="•"/>
            </a:pPr>
            <a:r>
              <a:rPr lang="en-US" sz="2400" b="0" dirty="0" smtClean="0"/>
              <a:t>Allows vendors to statically pre-distort the transmitted signal and adapt it to non-ideal driver + LED characteristic</a:t>
            </a:r>
          </a:p>
          <a:p>
            <a:pPr>
              <a:spcAft>
                <a:spcPts val="600"/>
              </a:spcAft>
              <a:buFont typeface="Arial" panose="020B0604020202020204" pitchFamily="34" charset="0"/>
              <a:buChar char="•"/>
            </a:pPr>
            <a:r>
              <a:rPr lang="en-US" sz="2400" b="0" dirty="0" smtClean="0"/>
              <a:t>Allows dynamic fine tuning of BER per subcarrier via adaptive power loading</a:t>
            </a:r>
          </a:p>
          <a:p>
            <a:pPr>
              <a:spcAft>
                <a:spcPts val="600"/>
              </a:spcAft>
              <a:buFont typeface="Arial" panose="020B0604020202020204" pitchFamily="34" charset="0"/>
              <a:buChar char="•"/>
            </a:pPr>
            <a:endParaRPr lang="en-US" sz="2400" b="0" dirty="0"/>
          </a:p>
        </p:txBody>
      </p:sp>
    </p:spTree>
    <p:extLst>
      <p:ext uri="{BB962C8B-B14F-4D97-AF65-F5344CB8AC3E}">
        <p14:creationId xmlns:p14="http://schemas.microsoft.com/office/powerpoint/2010/main" val="4110480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err="1" smtClean="0">
                <a:solidFill>
                  <a:schemeClr val="tx1"/>
                </a:solidFill>
              </a:rPr>
              <a:t>Constellation</a:t>
            </a:r>
            <a:r>
              <a:rPr lang="de-DE" dirty="0" smtClean="0">
                <a:solidFill>
                  <a:schemeClr val="tx1"/>
                </a:solidFill>
              </a:rPr>
              <a:t> </a:t>
            </a:r>
            <a:r>
              <a:rPr lang="de-DE" dirty="0" err="1" smtClean="0">
                <a:solidFill>
                  <a:schemeClr val="tx1"/>
                </a:solidFill>
              </a:rPr>
              <a:t>scrambling</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24" name="Rechteck 23"/>
          <p:cNvSpPr/>
          <p:nvPr/>
        </p:nvSpPr>
        <p:spPr>
          <a:xfrm>
            <a:off x="370307" y="1804890"/>
            <a:ext cx="11449272" cy="1938992"/>
          </a:xfrm>
          <a:prstGeom prst="rect">
            <a:avLst/>
          </a:prstGeom>
        </p:spPr>
        <p:txBody>
          <a:bodyPr wrap="square">
            <a:spAutoFit/>
          </a:bodyPr>
          <a:lstStyle/>
          <a:p>
            <a:pPr marL="342900" lvl="0" indent="-342900" defTabSz="914400">
              <a:buClrTx/>
              <a:buSzTx/>
              <a:buFont typeface="Arial" panose="020B0604020202020204" pitchFamily="34" charset="0"/>
              <a:buChar char="•"/>
            </a:pP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Constellation scrambling is useful to randomize interference from other APs/STAs.</a:t>
            </a:r>
          </a:p>
          <a:p>
            <a:pPr marL="342900" lvl="0" indent="-342900" defTabSz="914400">
              <a:buClrTx/>
              <a:buSzTx/>
              <a:buFont typeface="Arial" panose="020B0604020202020204" pitchFamily="34" charset="0"/>
              <a:buChar char="•"/>
            </a:pP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The </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phase of constellation points </a:t>
            </a: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is </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shifted according to the </a:t>
            </a: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PRBS </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generated by a </a:t>
            </a: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LFSR by using the </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polynomial </a:t>
            </a:r>
            <a:r>
              <a:rPr lang="en-US" altLang="de-DE"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g</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a:t>
            </a:r>
            <a:r>
              <a:rPr lang="en-US" altLang="de-DE"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x</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 </a:t>
            </a:r>
            <a:r>
              <a:rPr lang="en-US" altLang="de-DE"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x</a:t>
            </a:r>
            <a:r>
              <a:rPr lang="en-US" altLang="de-DE"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13</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 </a:t>
            </a:r>
            <a:r>
              <a:rPr lang="en-US" altLang="de-DE"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x</a:t>
            </a:r>
            <a:r>
              <a:rPr lang="en-US" altLang="de-DE"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12</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 </a:t>
            </a:r>
            <a:r>
              <a:rPr lang="en-US" altLang="de-DE"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x</a:t>
            </a:r>
            <a:r>
              <a:rPr lang="en-US" altLang="de-DE"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11</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 </a:t>
            </a:r>
            <a:r>
              <a:rPr lang="en-US" altLang="de-DE"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x</a:t>
            </a:r>
            <a:r>
              <a:rPr lang="en-US" altLang="de-DE"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8</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+ 1. </a:t>
            </a:r>
            <a:endPar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endParaRPr>
          </a:p>
          <a:p>
            <a:pPr marL="342900" lvl="0" indent="-342900" defTabSz="914400">
              <a:buClrTx/>
              <a:buSzTx/>
              <a:buFont typeface="Arial" panose="020B0604020202020204" pitchFamily="34" charset="0"/>
              <a:buChar char="•"/>
            </a:pP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The </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LFSR is advanced by two bits for supported and masked </a:t>
            </a: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subcarriers. </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The two LSBs of the LFSR are taken to determine the phase shift of the constellation </a:t>
            </a: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scrambler. </a:t>
            </a:r>
            <a:endParaRPr lang="en-US" altLang="de-DE" sz="3600" dirty="0">
              <a:solidFill>
                <a:schemeClr val="tx1"/>
              </a:solidFill>
              <a:latin typeface="Arial" panose="020B0604020202020204" pitchFamily="34" charset="0"/>
            </a:endParaRPr>
          </a:p>
        </p:txBody>
      </p:sp>
      <p:graphicFrame>
        <p:nvGraphicFramePr>
          <p:cNvPr id="26" name="Tabelle 25"/>
          <p:cNvGraphicFramePr>
            <a:graphicFrameLocks noGrp="1"/>
          </p:cNvGraphicFramePr>
          <p:nvPr>
            <p:extLst>
              <p:ext uri="{D42A27DB-BD31-4B8C-83A1-F6EECF244321}">
                <p14:modId xmlns:p14="http://schemas.microsoft.com/office/powerpoint/2010/main" val="3411617842"/>
              </p:ext>
            </p:extLst>
          </p:nvPr>
        </p:nvGraphicFramePr>
        <p:xfrm>
          <a:off x="6312023" y="4030491"/>
          <a:ext cx="5112569" cy="2133600"/>
        </p:xfrm>
        <a:graphic>
          <a:graphicData uri="http://schemas.openxmlformats.org/drawingml/2006/table">
            <a:tbl>
              <a:tblPr firstRow="1" firstCol="1" bandRow="1">
                <a:tableStyleId>{5C22544A-7EE6-4342-B048-85BDC9FD1C3A}</a:tableStyleId>
              </a:tblPr>
              <a:tblGrid>
                <a:gridCol w="1703825">
                  <a:extLst>
                    <a:ext uri="{9D8B030D-6E8A-4147-A177-3AD203B41FA5}">
                      <a16:colId xmlns:a16="http://schemas.microsoft.com/office/drawing/2014/main" val="1532065506"/>
                    </a:ext>
                  </a:extLst>
                </a:gridCol>
                <a:gridCol w="1704372">
                  <a:extLst>
                    <a:ext uri="{9D8B030D-6E8A-4147-A177-3AD203B41FA5}">
                      <a16:colId xmlns:a16="http://schemas.microsoft.com/office/drawing/2014/main" val="2105217775"/>
                    </a:ext>
                  </a:extLst>
                </a:gridCol>
                <a:gridCol w="1704372">
                  <a:extLst>
                    <a:ext uri="{9D8B030D-6E8A-4147-A177-3AD203B41FA5}">
                      <a16:colId xmlns:a16="http://schemas.microsoft.com/office/drawing/2014/main" val="645507991"/>
                    </a:ext>
                  </a:extLst>
                </a:gridCol>
              </a:tblGrid>
              <a:tr h="280460">
                <a:tc gridSpan="2">
                  <a:txBody>
                    <a:bodyPr/>
                    <a:lstStyle/>
                    <a:p>
                      <a:pPr algn="ctr">
                        <a:spcAft>
                          <a:spcPts val="0"/>
                        </a:spcAft>
                      </a:pPr>
                      <a:r>
                        <a:rPr lang="de-DE" sz="2000" dirty="0">
                          <a:effectLst/>
                        </a:rPr>
                        <a:t>LFSR </a:t>
                      </a:r>
                      <a:r>
                        <a:rPr lang="de-DE" sz="2000" dirty="0" err="1">
                          <a:effectLst/>
                        </a:rPr>
                        <a:t>output</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nchor="ctr"/>
                </a:tc>
                <a:tc hMerge="1">
                  <a:txBody>
                    <a:bodyPr/>
                    <a:lstStyle/>
                    <a:p>
                      <a:endParaRPr lang="de-DE"/>
                    </a:p>
                  </a:txBody>
                  <a:tcPr/>
                </a:tc>
                <a:tc>
                  <a:txBody>
                    <a:bodyPr/>
                    <a:lstStyle/>
                    <a:p>
                      <a:pPr algn="ctr">
                        <a:spcAft>
                          <a:spcPts val="0"/>
                        </a:spcAft>
                      </a:pPr>
                      <a:r>
                        <a:rPr lang="en-US" sz="2000">
                          <a:effectLst/>
                        </a:rPr>
                        <a:t>Phase shift (rad)</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1108953705"/>
                  </a:ext>
                </a:extLst>
              </a:tr>
              <a:tr h="280460">
                <a:tc>
                  <a:txBody>
                    <a:bodyPr/>
                    <a:lstStyle/>
                    <a:p>
                      <a:pPr algn="ctr">
                        <a:spcAft>
                          <a:spcPts val="0"/>
                        </a:spcAft>
                      </a:pPr>
                      <a:r>
                        <a:rPr lang="en-US" sz="2000">
                          <a:effectLst/>
                        </a:rPr>
                        <a:t>s2</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s1</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 </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1779998850"/>
                  </a:ext>
                </a:extLst>
              </a:tr>
              <a:tr h="280460">
                <a:tc>
                  <a:txBody>
                    <a:bodyPr/>
                    <a:lstStyle/>
                    <a:p>
                      <a:pPr algn="ctr">
                        <a:spcAft>
                          <a:spcPts val="0"/>
                        </a:spcAft>
                      </a:pPr>
                      <a:r>
                        <a:rPr lang="en-US" sz="2000">
                          <a:effectLst/>
                        </a:rPr>
                        <a:t>0</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0</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0</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2544530848"/>
                  </a:ext>
                </a:extLst>
              </a:tr>
              <a:tr h="280460">
                <a:tc>
                  <a:txBody>
                    <a:bodyPr/>
                    <a:lstStyle/>
                    <a:p>
                      <a:pPr algn="ctr">
                        <a:spcAft>
                          <a:spcPts val="0"/>
                        </a:spcAft>
                      </a:pPr>
                      <a:r>
                        <a:rPr lang="en-US" sz="2000">
                          <a:effectLst/>
                        </a:rPr>
                        <a:t>0</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1</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π/2</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412166396"/>
                  </a:ext>
                </a:extLst>
              </a:tr>
              <a:tr h="280460">
                <a:tc>
                  <a:txBody>
                    <a:bodyPr/>
                    <a:lstStyle/>
                    <a:p>
                      <a:pPr algn="ctr">
                        <a:spcAft>
                          <a:spcPts val="0"/>
                        </a:spcAft>
                      </a:pPr>
                      <a:r>
                        <a:rPr lang="en-US" sz="2000">
                          <a:effectLst/>
                        </a:rPr>
                        <a:t>1</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0</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π</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1196737530"/>
                  </a:ext>
                </a:extLst>
              </a:tr>
              <a:tr h="280460">
                <a:tc>
                  <a:txBody>
                    <a:bodyPr/>
                    <a:lstStyle/>
                    <a:p>
                      <a:pPr algn="ctr">
                        <a:spcAft>
                          <a:spcPts val="0"/>
                        </a:spcAft>
                      </a:pPr>
                      <a:r>
                        <a:rPr lang="en-US" sz="2000">
                          <a:effectLst/>
                        </a:rPr>
                        <a:t>1</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1</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dirty="0">
                          <a:effectLst/>
                        </a:rPr>
                        <a:t>3 π/2</a:t>
                      </a:r>
                      <a:endParaRPr lang="de-DE" sz="2000" dirty="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3596667637"/>
                  </a:ext>
                </a:extLst>
              </a:tr>
            </a:tbl>
          </a:graphicData>
        </a:graphic>
      </p:graphicFrame>
      <p:pic>
        <p:nvPicPr>
          <p:cNvPr id="27" name="Grafik 26"/>
          <p:cNvPicPr/>
          <p:nvPr/>
        </p:nvPicPr>
        <p:blipFill>
          <a:blip r:embed="rId2">
            <a:extLst>
              <a:ext uri="{28A0092B-C50C-407E-A947-70E740481C1C}">
                <a14:useLocalDpi xmlns:a14="http://schemas.microsoft.com/office/drawing/2010/main" val="0"/>
              </a:ext>
            </a:extLst>
          </a:blip>
          <a:srcRect/>
          <a:stretch>
            <a:fillRect/>
          </a:stretch>
        </p:blipFill>
        <p:spPr bwMode="auto">
          <a:xfrm>
            <a:off x="541185" y="3933056"/>
            <a:ext cx="5401240" cy="2231035"/>
          </a:xfrm>
          <a:prstGeom prst="rect">
            <a:avLst/>
          </a:prstGeom>
          <a:noFill/>
          <a:ln>
            <a:noFill/>
          </a:ln>
        </p:spPr>
      </p:pic>
    </p:spTree>
    <p:extLst>
      <p:ext uri="{BB962C8B-B14F-4D97-AF65-F5344CB8AC3E}">
        <p14:creationId xmlns:p14="http://schemas.microsoft.com/office/powerpoint/2010/main" val="194384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Characteristics of LC </a:t>
            </a:r>
            <a:r>
              <a:rPr lang="en-US" dirty="0" smtClean="0"/>
              <a:t>PHYs</a:t>
            </a:r>
            <a:endParaRPr lang="de-DE"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Datumsplatzhalter 4"/>
          <p:cNvSpPr>
            <a:spLocks noGrp="1"/>
          </p:cNvSpPr>
          <p:nvPr>
            <p:ph type="dt" idx="15"/>
          </p:nvPr>
        </p:nvSpPr>
        <p:spPr/>
        <p:txBody>
          <a:bodyPr/>
          <a:lstStyle/>
          <a:p>
            <a:r>
              <a:rPr lang="de-DE" dirty="0" err="1" smtClean="0"/>
              <a:t>July</a:t>
            </a:r>
            <a:r>
              <a:rPr lang="de-DE" dirty="0" smtClean="0"/>
              <a:t> 2019</a:t>
            </a:r>
            <a:endParaRPr lang="en-GB" dirty="0"/>
          </a:p>
        </p:txBody>
      </p:sp>
      <p:sp>
        <p:nvSpPr>
          <p:cNvPr id="6" name="Rectangle 3">
            <a:extLst>
              <a:ext uri="{FF2B5EF4-FFF2-40B4-BE49-F238E27FC236}">
                <a16:creationId xmlns:a16="http://schemas.microsoft.com/office/drawing/2014/main" id="{ABF71B02-7D4C-45D4-8A6A-50E5686BA091}"/>
              </a:ext>
            </a:extLst>
          </p:cNvPr>
          <p:cNvSpPr txBox="1">
            <a:spLocks noChangeArrowheads="1"/>
          </p:cNvSpPr>
          <p:nvPr/>
        </p:nvSpPr>
        <p:spPr bwMode="auto">
          <a:xfrm>
            <a:off x="914401" y="1769888"/>
            <a:ext cx="1065420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342900" indent="-342900" eaLnBrk="1" hangingPunct="1">
              <a:defRPr/>
            </a:pPr>
            <a:r>
              <a:rPr lang="en-US" altLang="en-US" sz="2400" b="0" kern="0" dirty="0">
                <a:solidFill>
                  <a:srgbClr val="000000"/>
                </a:solidFill>
                <a:latin typeface="Times New Roman"/>
              </a:rPr>
              <a:t>LC requires a </a:t>
            </a:r>
            <a:r>
              <a:rPr lang="en-US" altLang="en-US" sz="2400" kern="0" dirty="0">
                <a:solidFill>
                  <a:srgbClr val="000000"/>
                </a:solidFill>
                <a:latin typeface="Times New Roman"/>
              </a:rPr>
              <a:t>non-negative </a:t>
            </a:r>
            <a:r>
              <a:rPr lang="en-US" altLang="en-US" sz="2400" b="0" kern="0" dirty="0">
                <a:solidFill>
                  <a:srgbClr val="000000"/>
                </a:solidFill>
                <a:latin typeface="Times New Roman"/>
              </a:rPr>
              <a:t>and </a:t>
            </a:r>
            <a:r>
              <a:rPr lang="en-US" altLang="en-US" sz="2400" kern="0" dirty="0">
                <a:solidFill>
                  <a:srgbClr val="000000"/>
                </a:solidFill>
                <a:latin typeface="Times New Roman"/>
              </a:rPr>
              <a:t>real-valued</a:t>
            </a:r>
            <a:r>
              <a:rPr lang="en-US" altLang="en-US" sz="2400" b="0" kern="0" dirty="0">
                <a:solidFill>
                  <a:srgbClr val="000000"/>
                </a:solidFill>
                <a:latin typeface="Times New Roman"/>
              </a:rPr>
              <a:t> baseband-signal.</a:t>
            </a: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r>
              <a:rPr lang="en-US" altLang="en-US" sz="2400" b="0" kern="0" dirty="0">
                <a:solidFill>
                  <a:srgbClr val="000000"/>
                </a:solidFill>
                <a:latin typeface="Times New Roman"/>
              </a:rPr>
              <a:t>Bipolar signals can be turned </a:t>
            </a:r>
            <a:r>
              <a:rPr lang="en-US" altLang="en-US" sz="2400" kern="0" dirty="0">
                <a:solidFill>
                  <a:srgbClr val="000000"/>
                </a:solidFill>
                <a:latin typeface="Times New Roman"/>
              </a:rPr>
              <a:t>non-negative </a:t>
            </a:r>
            <a:r>
              <a:rPr lang="en-US" altLang="en-US" sz="2400" b="0" kern="0" dirty="0">
                <a:solidFill>
                  <a:srgbClr val="000000"/>
                </a:solidFill>
                <a:latin typeface="Times New Roman"/>
              </a:rPr>
              <a:t>by adding a DC-bias </a:t>
            </a:r>
            <a:r>
              <a:rPr lang="en-US" altLang="en-US" sz="2400" b="0" kern="0" dirty="0" smtClean="0">
                <a:solidFill>
                  <a:srgbClr val="000000"/>
                </a:solidFill>
                <a:latin typeface="Times New Roman"/>
              </a:rPr>
              <a:t>before transmission.</a:t>
            </a:r>
          </a:p>
          <a:p>
            <a:pPr marL="342900" indent="-342900" eaLnBrk="1" hangingPunct="1">
              <a:defRPr/>
            </a:pPr>
            <a:endParaRPr lang="en-US" altLang="en-US" sz="2400" kern="0" dirty="0">
              <a:solidFill>
                <a:srgbClr val="000000"/>
              </a:solidFill>
              <a:latin typeface="Times New Roman"/>
            </a:endParaRPr>
          </a:p>
          <a:p>
            <a:pPr marL="342900" indent="-342900" eaLnBrk="1" hangingPunct="1">
              <a:defRPr/>
            </a:pPr>
            <a:r>
              <a:rPr lang="en-US" altLang="en-US" sz="2400" b="0" kern="0" dirty="0" smtClean="0">
                <a:solidFill>
                  <a:srgbClr val="000000"/>
                </a:solidFill>
                <a:latin typeface="Times New Roman"/>
              </a:rPr>
              <a:t> </a:t>
            </a: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r>
              <a:rPr lang="en-US" altLang="en-US" sz="2400" b="0" kern="0" dirty="0">
                <a:solidFill>
                  <a:srgbClr val="000000"/>
                </a:solidFill>
                <a:latin typeface="Times New Roman"/>
              </a:rPr>
              <a:t>It is removed by using a high-pass filter before reception.</a:t>
            </a: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eaLnBrk="1" hangingPunct="1">
              <a:buNone/>
              <a:defRPr/>
            </a:pPr>
            <a:endParaRPr lang="en-US" altLang="en-US" sz="3600" kern="0" dirty="0">
              <a:solidFill>
                <a:srgbClr val="000000"/>
              </a:solidFill>
              <a:latin typeface="Times New Roman"/>
              <a:hlinkClick r:id="rId2"/>
            </a:endParaRPr>
          </a:p>
        </p:txBody>
      </p:sp>
      <p:sp>
        <p:nvSpPr>
          <p:cNvPr id="7" name="Rechteck 6"/>
          <p:cNvSpPr/>
          <p:nvPr/>
        </p:nvSpPr>
        <p:spPr bwMode="auto">
          <a:xfrm>
            <a:off x="6052429" y="3713399"/>
            <a:ext cx="1023675" cy="609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t>Photo-diode</a:t>
            </a:r>
            <a:endParaRPr kumimoji="0" lang="en-US" sz="1600" b="0" i="0" u="none" strike="noStrike" cap="none" normalizeH="0" baseline="0" dirty="0">
              <a:ln>
                <a:noFill/>
              </a:ln>
              <a:solidFill>
                <a:schemeClr val="tx1"/>
              </a:solidFill>
              <a:effectLst/>
            </a:endParaRPr>
          </a:p>
        </p:txBody>
      </p:sp>
      <p:sp>
        <p:nvSpPr>
          <p:cNvPr id="8" name="Rechteck 7"/>
          <p:cNvSpPr/>
          <p:nvPr/>
        </p:nvSpPr>
        <p:spPr bwMode="auto">
          <a:xfrm>
            <a:off x="2216297" y="3696260"/>
            <a:ext cx="814215" cy="609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TX</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DSP</a:t>
            </a:r>
          </a:p>
        </p:txBody>
      </p:sp>
      <p:cxnSp>
        <p:nvCxnSpPr>
          <p:cNvPr id="9" name="Gerade Verbindung mit Pfeil 8"/>
          <p:cNvCxnSpPr/>
          <p:nvPr/>
        </p:nvCxnSpPr>
        <p:spPr bwMode="auto">
          <a:xfrm>
            <a:off x="3062074" y="4009624"/>
            <a:ext cx="45343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0" name="Rechteck 9"/>
          <p:cNvSpPr/>
          <p:nvPr/>
        </p:nvSpPr>
        <p:spPr bwMode="auto">
          <a:xfrm>
            <a:off x="4506110" y="3705965"/>
            <a:ext cx="874381" cy="609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Driver &amp; LED</a:t>
            </a:r>
          </a:p>
        </p:txBody>
      </p:sp>
      <p:cxnSp>
        <p:nvCxnSpPr>
          <p:cNvPr id="11" name="Gerade Verbindung mit Pfeil 10"/>
          <p:cNvCxnSpPr/>
          <p:nvPr/>
        </p:nvCxnSpPr>
        <p:spPr bwMode="auto">
          <a:xfrm>
            <a:off x="3983182" y="4028426"/>
            <a:ext cx="52292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2" name="Gerade Verbindung mit Pfeil 11"/>
          <p:cNvCxnSpPr/>
          <p:nvPr/>
        </p:nvCxnSpPr>
        <p:spPr bwMode="auto">
          <a:xfrm>
            <a:off x="5370888" y="4011418"/>
            <a:ext cx="659222" cy="0"/>
          </a:xfrm>
          <a:prstGeom prst="straightConnector1">
            <a:avLst/>
          </a:prstGeom>
          <a:solidFill>
            <a:schemeClr val="accent1"/>
          </a:solidFill>
          <a:ln w="38100" cap="flat" cmpd="sng" algn="ctr">
            <a:solidFill>
              <a:schemeClr val="tx1"/>
            </a:solidFill>
            <a:prstDash val="sysDash"/>
            <a:round/>
            <a:headEnd type="none" w="sm" len="sm"/>
            <a:tailEnd type="triangle"/>
          </a:ln>
          <a:effectLst/>
        </p:spPr>
      </p:cxnSp>
      <p:sp>
        <p:nvSpPr>
          <p:cNvPr id="13" name="Textfeld 73"/>
          <p:cNvSpPr txBox="1"/>
          <p:nvPr/>
        </p:nvSpPr>
        <p:spPr>
          <a:xfrm>
            <a:off x="3511612" y="4480286"/>
            <a:ext cx="505267" cy="369332"/>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r>
              <a:rPr lang="en-US" sz="1800" i="1" dirty="0">
                <a:cs typeface="Times New Roman" panose="02020603050405020304" pitchFamily="18" charset="0"/>
              </a:rPr>
              <a:t>DC</a:t>
            </a:r>
          </a:p>
        </p:txBody>
      </p:sp>
      <p:sp>
        <p:nvSpPr>
          <p:cNvPr id="14" name="Ellipse 13"/>
          <p:cNvSpPr/>
          <p:nvPr/>
        </p:nvSpPr>
        <p:spPr bwMode="auto">
          <a:xfrm>
            <a:off x="3525982" y="3789600"/>
            <a:ext cx="457200" cy="457200"/>
          </a:xfrm>
          <a:prstGeom prst="ellipse">
            <a:avLst/>
          </a:prstGeom>
          <a:noFill/>
          <a:ln w="127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itchFamily="18" charset="0"/>
            </a:endParaRPr>
          </a:p>
        </p:txBody>
      </p:sp>
      <p:sp>
        <p:nvSpPr>
          <p:cNvPr id="15" name="Textfeld 75"/>
          <p:cNvSpPr txBox="1"/>
          <p:nvPr/>
        </p:nvSpPr>
        <p:spPr>
          <a:xfrm>
            <a:off x="3541770" y="3695034"/>
            <a:ext cx="434358" cy="646331"/>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r>
              <a:rPr lang="en-US" sz="3600" b="1" dirty="0">
                <a:cs typeface="Times New Roman" panose="02020603050405020304" pitchFamily="18" charset="0"/>
              </a:rPr>
              <a:t>+</a:t>
            </a:r>
          </a:p>
        </p:txBody>
      </p:sp>
      <p:cxnSp>
        <p:nvCxnSpPr>
          <p:cNvPr id="16" name="Gerade Verbindung mit Pfeil 15"/>
          <p:cNvCxnSpPr/>
          <p:nvPr/>
        </p:nvCxnSpPr>
        <p:spPr bwMode="auto">
          <a:xfrm flipH="1" flipV="1">
            <a:off x="3760717" y="4238520"/>
            <a:ext cx="2617" cy="31228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7" name="Textfeld 5"/>
          <p:cNvSpPr txBox="1"/>
          <p:nvPr/>
        </p:nvSpPr>
        <p:spPr>
          <a:xfrm>
            <a:off x="5351887" y="3505200"/>
            <a:ext cx="744113" cy="523220"/>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a:r>
              <a:rPr lang="en-US" sz="1400" dirty="0"/>
              <a:t>optical</a:t>
            </a:r>
          </a:p>
          <a:p>
            <a:pPr algn="ctr"/>
            <a:r>
              <a:rPr lang="en-US" sz="1400" dirty="0"/>
              <a:t>channel</a:t>
            </a:r>
          </a:p>
        </p:txBody>
      </p:sp>
      <p:sp>
        <p:nvSpPr>
          <p:cNvPr id="18" name="Rechteck 17"/>
          <p:cNvSpPr/>
          <p:nvPr/>
        </p:nvSpPr>
        <p:spPr bwMode="auto">
          <a:xfrm>
            <a:off x="8854393" y="3695034"/>
            <a:ext cx="814215" cy="609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RX</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DSP</a:t>
            </a:r>
          </a:p>
        </p:txBody>
      </p:sp>
      <p:cxnSp>
        <p:nvCxnSpPr>
          <p:cNvPr id="19" name="Gerade Verbindung mit Pfeil 18"/>
          <p:cNvCxnSpPr/>
          <p:nvPr/>
        </p:nvCxnSpPr>
        <p:spPr bwMode="auto">
          <a:xfrm>
            <a:off x="7072490" y="4028420"/>
            <a:ext cx="52292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0" name="Rechteck 19"/>
          <p:cNvSpPr/>
          <p:nvPr/>
        </p:nvSpPr>
        <p:spPr bwMode="auto">
          <a:xfrm>
            <a:off x="7595419" y="3706618"/>
            <a:ext cx="720692" cy="609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t>High-pass</a:t>
            </a:r>
            <a:endParaRPr kumimoji="0" lang="en-US" sz="1600" b="0" i="0" u="none" strike="noStrike" cap="none" normalizeH="0" baseline="0" dirty="0">
              <a:ln>
                <a:noFill/>
              </a:ln>
              <a:solidFill>
                <a:schemeClr val="tx1"/>
              </a:solidFill>
              <a:effectLst/>
            </a:endParaRPr>
          </a:p>
        </p:txBody>
      </p:sp>
      <p:cxnSp>
        <p:nvCxnSpPr>
          <p:cNvPr id="21" name="Gerade Verbindung mit Pfeil 20"/>
          <p:cNvCxnSpPr/>
          <p:nvPr/>
        </p:nvCxnSpPr>
        <p:spPr bwMode="auto">
          <a:xfrm>
            <a:off x="8331465" y="4009624"/>
            <a:ext cx="52292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2" name="Rechteck 21"/>
          <p:cNvSpPr/>
          <p:nvPr/>
        </p:nvSpPr>
        <p:spPr bwMode="auto">
          <a:xfrm>
            <a:off x="3359297" y="3505200"/>
            <a:ext cx="762000" cy="1344418"/>
          </a:xfrm>
          <a:prstGeom prst="rect">
            <a:avLst/>
          </a:prstGeom>
          <a:noFill/>
          <a:ln w="28575" cap="flat" cmpd="sng" algn="ctr">
            <a:solidFill>
              <a:srgbClr val="FF00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23" name="Rechteck 22"/>
          <p:cNvSpPr/>
          <p:nvPr/>
        </p:nvSpPr>
        <p:spPr bwMode="auto">
          <a:xfrm>
            <a:off x="7474096" y="3505200"/>
            <a:ext cx="933369" cy="1344418"/>
          </a:xfrm>
          <a:prstGeom prst="rect">
            <a:avLst/>
          </a:prstGeom>
          <a:noFill/>
          <a:ln w="28575" cap="flat" cmpd="sng" algn="ctr">
            <a:solidFill>
              <a:srgbClr val="FF00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cxnSp>
        <p:nvCxnSpPr>
          <p:cNvPr id="24" name="Gerade Verbindung mit Pfeil 23"/>
          <p:cNvCxnSpPr/>
          <p:nvPr/>
        </p:nvCxnSpPr>
        <p:spPr bwMode="auto">
          <a:xfrm>
            <a:off x="3740297" y="3048000"/>
            <a:ext cx="0" cy="457200"/>
          </a:xfrm>
          <a:prstGeom prst="straightConnector1">
            <a:avLst/>
          </a:prstGeom>
          <a:solidFill>
            <a:schemeClr val="accent1"/>
          </a:solidFill>
          <a:ln w="57150" cap="flat" cmpd="sng" algn="ctr">
            <a:solidFill>
              <a:schemeClr val="tx1"/>
            </a:solidFill>
            <a:prstDash val="solid"/>
            <a:round/>
            <a:headEnd type="none" w="sm" len="sm"/>
            <a:tailEnd type="triangle"/>
          </a:ln>
          <a:effectLst/>
        </p:spPr>
      </p:cxnSp>
      <p:cxnSp>
        <p:nvCxnSpPr>
          <p:cNvPr id="25" name="Gerade Verbindung mit Pfeil 24"/>
          <p:cNvCxnSpPr/>
          <p:nvPr/>
        </p:nvCxnSpPr>
        <p:spPr bwMode="auto">
          <a:xfrm flipV="1">
            <a:off x="7978237" y="4920690"/>
            <a:ext cx="0" cy="457200"/>
          </a:xfrm>
          <a:prstGeom prst="straightConnector1">
            <a:avLst/>
          </a:prstGeom>
          <a:solidFill>
            <a:schemeClr val="accent1"/>
          </a:solidFill>
          <a:ln w="57150"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2933440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563" y="617266"/>
            <a:ext cx="10974622" cy="939526"/>
          </a:xfrm>
        </p:spPr>
        <p:txBody>
          <a:bodyPr/>
          <a:lstStyle/>
          <a:p>
            <a:r>
              <a:rPr lang="en-US" sz="3600" dirty="0" err="1" smtClean="0">
                <a:latin typeface="+mj-lt"/>
              </a:rPr>
              <a:t>Bitloading</a:t>
            </a:r>
            <a:r>
              <a:rPr lang="en-US" sz="3600" dirty="0" smtClean="0">
                <a:latin typeface="+mj-lt"/>
              </a:rPr>
              <a:t> example</a:t>
            </a:r>
            <a:endParaRPr lang="en-US" sz="3600" dirty="0">
              <a:latin typeface="+mj-lt"/>
            </a:endParaRPr>
          </a:p>
        </p:txBody>
      </p:sp>
      <p:sp>
        <p:nvSpPr>
          <p:cNvPr id="24" name="TextBox 23"/>
          <p:cNvSpPr txBox="1"/>
          <p:nvPr/>
        </p:nvSpPr>
        <p:spPr>
          <a:xfrm>
            <a:off x="-47930" y="3366245"/>
            <a:ext cx="833883" cy="461665"/>
          </a:xfrm>
          <a:prstGeom prst="rect">
            <a:avLst/>
          </a:prstGeom>
          <a:noFill/>
        </p:spPr>
        <p:txBody>
          <a:bodyPr wrap="none" rtlCol="0">
            <a:spAutoFit/>
          </a:bodyPr>
          <a:lstStyle/>
          <a:p>
            <a:pPr algn="ctr"/>
            <a:r>
              <a:rPr lang="en-US" sz="1200" dirty="0"/>
              <a:t>PSD</a:t>
            </a:r>
          </a:p>
          <a:p>
            <a:pPr algn="ctr"/>
            <a:r>
              <a:rPr lang="en-US" sz="1200" dirty="0"/>
              <a:t>(</a:t>
            </a:r>
            <a:r>
              <a:rPr lang="en-US" sz="1200" dirty="0" err="1"/>
              <a:t>dBm</a:t>
            </a:r>
            <a:r>
              <a:rPr lang="en-US" sz="1200" dirty="0"/>
              <a:t>/Hz)</a:t>
            </a:r>
          </a:p>
        </p:txBody>
      </p:sp>
      <p:grpSp>
        <p:nvGrpSpPr>
          <p:cNvPr id="2" name="Gruppieren 1"/>
          <p:cNvGrpSpPr/>
          <p:nvPr/>
        </p:nvGrpSpPr>
        <p:grpSpPr>
          <a:xfrm>
            <a:off x="479376" y="1484784"/>
            <a:ext cx="3960440" cy="4968552"/>
            <a:chOff x="623392" y="1656000"/>
            <a:chExt cx="3364219" cy="4451172"/>
          </a:xfrm>
        </p:grpSpPr>
        <p:pic>
          <p:nvPicPr>
            <p:cNvPr id="149" name="Picture 28" descr="V:\2016\2016_CSNDSP_Wilke_Rate_Adaptation_for_VLC\figures\cell_snr=28_bit_power_loading_1_paper.eps"/>
            <p:cNvPicPr/>
            <p:nvPr/>
          </p:nvPicPr>
          <p:blipFill>
            <a:blip r:embed="rId2">
              <a:extLst>
                <a:ext uri="{28A0092B-C50C-407E-A947-70E740481C1C}">
                  <a14:useLocalDpi xmlns:a14="http://schemas.microsoft.com/office/drawing/2010/main" val="0"/>
                </a:ext>
              </a:extLst>
            </a:blip>
            <a:srcRect/>
            <a:stretch>
              <a:fillRect/>
            </a:stretch>
          </p:blipFill>
          <p:spPr bwMode="auto">
            <a:xfrm>
              <a:off x="787846" y="3717032"/>
              <a:ext cx="3199765" cy="2390140"/>
            </a:xfrm>
            <a:prstGeom prst="rect">
              <a:avLst/>
            </a:prstGeom>
            <a:noFill/>
            <a:ln>
              <a:noFill/>
            </a:ln>
          </p:spPr>
        </p:pic>
        <p:pic>
          <p:nvPicPr>
            <p:cNvPr id="150" name="Picture 23" descr="V:\2016\2016_CSNDSP_Wilke_Rate_Adaptation_for_VLC\figures\cdf_and_cfr_notNorm_paper.eps"/>
            <p:cNvPicPr/>
            <p:nvPr/>
          </p:nvPicPr>
          <p:blipFill rotWithShape="1">
            <a:blip r:embed="rId3">
              <a:extLst>
                <a:ext uri="{28A0092B-C50C-407E-A947-70E740481C1C}">
                  <a14:useLocalDpi xmlns:a14="http://schemas.microsoft.com/office/drawing/2010/main" val="0"/>
                </a:ext>
              </a:extLst>
            </a:blip>
            <a:srcRect t="3981" b="48165"/>
            <a:stretch/>
          </p:blipFill>
          <p:spPr bwMode="auto">
            <a:xfrm>
              <a:off x="623392" y="1656000"/>
              <a:ext cx="3362326" cy="2061032"/>
            </a:xfrm>
            <a:prstGeom prst="rect">
              <a:avLst/>
            </a:prstGeom>
            <a:noFill/>
            <a:ln>
              <a:noFill/>
            </a:ln>
          </p:spPr>
        </p:pic>
      </p:grpSp>
      <p:sp>
        <p:nvSpPr>
          <p:cNvPr id="151" name="Content Placeholder 1"/>
          <p:cNvSpPr>
            <a:spLocks noGrp="1"/>
          </p:cNvSpPr>
          <p:nvPr>
            <p:ph sz="half" idx="1"/>
          </p:nvPr>
        </p:nvSpPr>
        <p:spPr>
          <a:xfrm>
            <a:off x="4272186" y="1527568"/>
            <a:ext cx="6305487" cy="4738345"/>
          </a:xfrm>
        </p:spPr>
        <p:txBody>
          <a:bodyPr/>
          <a:lstStyle/>
          <a:p>
            <a:pPr>
              <a:spcAft>
                <a:spcPts val="600"/>
              </a:spcAft>
              <a:buFont typeface="Arial" panose="020B0604020202020204" pitchFamily="34" charset="0"/>
              <a:buChar char="•"/>
            </a:pPr>
            <a:r>
              <a:rPr lang="en-US" b="0" dirty="0" err="1" smtClean="0">
                <a:latin typeface="+mn-lt"/>
              </a:rPr>
              <a:t>TGbb</a:t>
            </a:r>
            <a:r>
              <a:rPr lang="en-US" b="0" dirty="0" smtClean="0">
                <a:latin typeface="+mn-lt"/>
              </a:rPr>
              <a:t> channel model for industrial wireless </a:t>
            </a:r>
          </a:p>
          <a:p>
            <a:pPr>
              <a:spcAft>
                <a:spcPts val="600"/>
              </a:spcAft>
              <a:buFont typeface="Arial" panose="020B0604020202020204" pitchFamily="34" charset="0"/>
              <a:buChar char="•"/>
            </a:pPr>
            <a:r>
              <a:rPr lang="en-US" b="0" dirty="0">
                <a:latin typeface="+mn-lt"/>
              </a:rPr>
              <a:t>Channel </a:t>
            </a:r>
            <a:r>
              <a:rPr lang="en-US" b="0" dirty="0" smtClean="0">
                <a:latin typeface="+mn-lt"/>
              </a:rPr>
              <a:t>frequency </a:t>
            </a:r>
            <a:r>
              <a:rPr lang="en-US" b="0" dirty="0">
                <a:latin typeface="+mn-lt"/>
              </a:rPr>
              <a:t>responses seen by the different receiver photodiodes D1-D8</a:t>
            </a:r>
          </a:p>
        </p:txBody>
      </p:sp>
      <p:pic>
        <p:nvPicPr>
          <p:cNvPr id="152" name="Picture 17"/>
          <p:cNvPicPr/>
          <p:nvPr/>
        </p:nvPicPr>
        <p:blipFill>
          <a:blip r:embed="rId4" cstate="print">
            <a:extLst>
              <a:ext uri="{28A0092B-C50C-407E-A947-70E740481C1C}">
                <a14:useLocalDpi xmlns:a14="http://schemas.microsoft.com/office/drawing/2010/main" val="0"/>
              </a:ext>
            </a:extLst>
          </a:blip>
          <a:stretch>
            <a:fillRect/>
          </a:stretch>
        </p:blipFill>
        <p:spPr bwMode="auto">
          <a:xfrm>
            <a:off x="9768408" y="1532214"/>
            <a:ext cx="2802267" cy="1752770"/>
          </a:xfrm>
          <a:prstGeom prst="rect">
            <a:avLst/>
          </a:prstGeom>
          <a:noFill/>
          <a:ln w="12700">
            <a:noFill/>
          </a:ln>
        </p:spPr>
      </p:pic>
      <p:sp>
        <p:nvSpPr>
          <p:cNvPr id="153" name="Content Placeholder 1"/>
          <p:cNvSpPr txBox="1">
            <a:spLocks/>
          </p:cNvSpPr>
          <p:nvPr/>
        </p:nvSpPr>
        <p:spPr bwMode="auto">
          <a:xfrm>
            <a:off x="4271422" y="2924944"/>
            <a:ext cx="7488832" cy="473834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Gill Sans" charset="0"/>
                <a:ea typeface="Gill Sans" charset="0"/>
                <a:cs typeface="Gill Sans" charset="0"/>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400">
                <a:solidFill>
                  <a:srgbClr val="000000"/>
                </a:solidFill>
                <a:latin typeface="Gill Sans" charset="0"/>
                <a:ea typeface="Gill Sans" charset="0"/>
                <a:cs typeface="Gill Sans" charset="0"/>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sz="2000">
                <a:solidFill>
                  <a:srgbClr val="000000"/>
                </a:solidFill>
                <a:latin typeface="Gill Sans" charset="0"/>
                <a:ea typeface="Gill Sans" charset="0"/>
                <a:cs typeface="Gill Sans" charset="0"/>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Gill Sans" charset="0"/>
                <a:ea typeface="Gill Sans" charset="0"/>
                <a:cs typeface="Gill Sans" charset="0"/>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Gill Sans" charset="0"/>
                <a:ea typeface="Gill Sans" charset="0"/>
                <a:cs typeface="Gill Sans" charset="0"/>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mn-lt"/>
                <a:ea typeface="+mn-ea"/>
              </a:defRPr>
            </a:lvl9pPr>
          </a:lstStyle>
          <a:p>
            <a:pPr>
              <a:spcAft>
                <a:spcPts val="600"/>
              </a:spcAft>
              <a:buFont typeface="Arial" panose="020B0604020202020204" pitchFamily="34" charset="0"/>
              <a:buChar char="•"/>
            </a:pPr>
            <a:r>
              <a:rPr lang="en-US" b="0" kern="0" dirty="0" smtClean="0">
                <a:latin typeface="+mn-lt"/>
              </a:rPr>
              <a:t>Channel frequency response for receiver at D2</a:t>
            </a:r>
          </a:p>
          <a:p>
            <a:pPr>
              <a:spcAft>
                <a:spcPts val="600"/>
              </a:spcAft>
              <a:buFont typeface="Arial" panose="020B0604020202020204" pitchFamily="34" charset="0"/>
              <a:buChar char="•"/>
            </a:pPr>
            <a:r>
              <a:rPr lang="en-US" b="0" kern="0" dirty="0" smtClean="0">
                <a:latin typeface="+mn-lt"/>
              </a:rPr>
              <a:t>Shows strong fade at around 65 MHz </a:t>
            </a:r>
            <a:r>
              <a:rPr lang="en-US" b="0" kern="0" dirty="0" smtClean="0">
                <a:latin typeface="+mn-lt"/>
                <a:sym typeface="Wingdings" panose="05000000000000000000" pitchFamily="2" charset="2"/>
              </a:rPr>
              <a:t> F</a:t>
            </a:r>
            <a:r>
              <a:rPr lang="en-US" b="0" kern="0" dirty="0" smtClean="0">
                <a:latin typeface="+mn-lt"/>
              </a:rPr>
              <a:t>ewer bits are loaded around this frequency</a:t>
            </a:r>
          </a:p>
          <a:p>
            <a:pPr>
              <a:spcAft>
                <a:spcPts val="600"/>
              </a:spcAft>
              <a:buFont typeface="Arial" panose="020B0604020202020204" pitchFamily="34" charset="0"/>
              <a:buChar char="•"/>
            </a:pPr>
            <a:r>
              <a:rPr lang="en-US" b="0" kern="0" dirty="0" smtClean="0">
                <a:latin typeface="+mn-lt"/>
              </a:rPr>
              <a:t>Frequency-selective transmit power shaping makes BER on all subcarriers equal, i.e. FEC faces AWGN-like error statistics despite multipath fading in the channel</a:t>
            </a:r>
            <a:endParaRPr lang="en-US" b="0" kern="0" dirty="0">
              <a:latin typeface="+mn-lt"/>
            </a:endParaRPr>
          </a:p>
        </p:txBody>
      </p:sp>
      <p:sp>
        <p:nvSpPr>
          <p:cNvPr id="154" name="Rechteck 153"/>
          <p:cNvSpPr/>
          <p:nvPr/>
        </p:nvSpPr>
        <p:spPr>
          <a:xfrm>
            <a:off x="4537029" y="5528627"/>
            <a:ext cx="7223225" cy="830997"/>
          </a:xfrm>
          <a:prstGeom prst="rect">
            <a:avLst/>
          </a:prstGeom>
        </p:spPr>
        <p:txBody>
          <a:bodyPr wrap="square">
            <a:spAutoFit/>
          </a:bodyPr>
          <a:lstStyle/>
          <a:p>
            <a:r>
              <a:rPr lang="en-US" sz="1600" dirty="0">
                <a:solidFill>
                  <a:srgbClr val="000000"/>
                </a:solidFill>
                <a:latin typeface="Times New Roman" panose="02020603050405020304" pitchFamily="18" charset="0"/>
              </a:rPr>
              <a:t>P. W. </a:t>
            </a:r>
            <a:r>
              <a:rPr lang="en-US" sz="1600" dirty="0" smtClean="0">
                <a:solidFill>
                  <a:srgbClr val="000000"/>
                </a:solidFill>
                <a:latin typeface="Times New Roman" panose="02020603050405020304" pitchFamily="18" charset="0"/>
              </a:rPr>
              <a:t>Berenguer et al., </a:t>
            </a:r>
            <a:r>
              <a:rPr lang="en-US" sz="1600" dirty="0">
                <a:solidFill>
                  <a:srgbClr val="000000"/>
                </a:solidFill>
                <a:latin typeface="Times New Roman" panose="02020603050405020304" pitchFamily="18" charset="0"/>
              </a:rPr>
              <a:t>"The benefit of frequency-selective rate adaptation for optical wireless communications," </a:t>
            </a:r>
            <a:r>
              <a:rPr lang="en-US" sz="1600" i="1" dirty="0">
                <a:solidFill>
                  <a:srgbClr val="000000"/>
                </a:solidFill>
                <a:latin typeface="Times New Roman" panose="02020603050405020304" pitchFamily="18" charset="0"/>
              </a:rPr>
              <a:t>2016 10th International Symposium on Communication Systems, Networks and Digital Signal Processing (CSNDSP)</a:t>
            </a:r>
            <a:r>
              <a:rPr lang="en-US" sz="1600" dirty="0">
                <a:solidFill>
                  <a:srgbClr val="000000"/>
                </a:solidFill>
                <a:latin typeface="Times New Roman" panose="02020603050405020304" pitchFamily="18" charset="0"/>
              </a:rPr>
              <a:t>, Prague, </a:t>
            </a:r>
            <a:r>
              <a:rPr lang="en-US" sz="1600" dirty="0" smtClean="0">
                <a:solidFill>
                  <a:srgbClr val="000000"/>
                </a:solidFill>
                <a:latin typeface="Times New Roman" panose="02020603050405020304" pitchFamily="18" charset="0"/>
              </a:rPr>
              <a:t>2016.</a:t>
            </a:r>
            <a:endParaRPr lang="de-DE" sz="1600" dirty="0"/>
          </a:p>
        </p:txBody>
      </p:sp>
      <p:sp>
        <p:nvSpPr>
          <p:cNvPr id="11" name="Date Placeholder 1"/>
          <p:cNvSpPr txBox="1">
            <a:spLocks/>
          </p:cNvSpPr>
          <p:nvPr/>
        </p:nvSpPr>
        <p:spPr bwMode="auto">
          <a:xfrm>
            <a:off x="929217" y="34763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smtClean="0">
                <a:solidFill>
                  <a:schemeClr val="tx1"/>
                </a:solidFill>
              </a:rPr>
              <a:t>July 2019</a:t>
            </a:r>
            <a:endParaRPr lang="en-US" dirty="0">
              <a:solidFill>
                <a:schemeClr val="tx1"/>
              </a:solidFill>
            </a:endParaRPr>
          </a:p>
        </p:txBody>
      </p:sp>
    </p:spTree>
    <p:extLst>
      <p:ext uri="{BB962C8B-B14F-4D97-AF65-F5344CB8AC3E}">
        <p14:creationId xmlns:p14="http://schemas.microsoft.com/office/powerpoint/2010/main" val="1256914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8645-37AB-4026-84AB-8B45EE3EC094}"/>
              </a:ext>
            </a:extLst>
          </p:cNvPr>
          <p:cNvSpPr>
            <a:spLocks noGrp="1"/>
          </p:cNvSpPr>
          <p:nvPr>
            <p:ph type="title"/>
          </p:nvPr>
        </p:nvSpPr>
        <p:spPr/>
        <p:txBody>
          <a:bodyPr/>
          <a:lstStyle/>
          <a:p>
            <a:r>
              <a:rPr lang="en-US" dirty="0" smtClean="0"/>
              <a:t>1.4. OFDM </a:t>
            </a:r>
            <a:r>
              <a:rPr lang="en-US" dirty="0"/>
              <a:t>modulator</a:t>
            </a:r>
          </a:p>
        </p:txBody>
      </p:sp>
      <p:pic>
        <p:nvPicPr>
          <p:cNvPr id="6" name="Content Placeholder 5">
            <a:extLst>
              <a:ext uri="{FF2B5EF4-FFF2-40B4-BE49-F238E27FC236}">
                <a16:creationId xmlns:a16="http://schemas.microsoft.com/office/drawing/2014/main" id="{C462F3B4-2D9A-4D7A-9E9F-F0F98C9EF7CD}"/>
              </a:ext>
            </a:extLst>
          </p:cNvPr>
          <p:cNvPicPr>
            <a:picLocks noGrp="1" noChangeAspect="1"/>
          </p:cNvPicPr>
          <p:nvPr>
            <p:ph idx="1"/>
          </p:nvPr>
        </p:nvPicPr>
        <p:blipFill>
          <a:blip r:embed="rId2"/>
          <a:stretch>
            <a:fillRect/>
          </a:stretch>
        </p:blipFill>
        <p:spPr>
          <a:xfrm>
            <a:off x="3143672" y="1218407"/>
            <a:ext cx="8506217" cy="2313304"/>
          </a:xfrm>
          <a:prstGeom prst="rect">
            <a:avLst/>
          </a:prstGeom>
        </p:spPr>
      </p:pic>
      <p:sp>
        <p:nvSpPr>
          <p:cNvPr id="4" name="Slide Number Placeholder 3">
            <a:extLst>
              <a:ext uri="{FF2B5EF4-FFF2-40B4-BE49-F238E27FC236}">
                <a16:creationId xmlns:a16="http://schemas.microsoft.com/office/drawing/2014/main" id="{AC9F6B73-0814-43E9-92DA-F18FD60CF886}"/>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5" name="Date Placeholder 4">
            <a:extLst>
              <a:ext uri="{FF2B5EF4-FFF2-40B4-BE49-F238E27FC236}">
                <a16:creationId xmlns:a16="http://schemas.microsoft.com/office/drawing/2014/main" id="{D3EEAD42-7FD7-49A9-BA07-2C926D7BA70E}"/>
              </a:ext>
            </a:extLst>
          </p:cNvPr>
          <p:cNvSpPr>
            <a:spLocks noGrp="1"/>
          </p:cNvSpPr>
          <p:nvPr>
            <p:ph type="dt" idx="15"/>
          </p:nvPr>
        </p:nvSpPr>
        <p:spPr/>
        <p:txBody>
          <a:bodyPr/>
          <a:lstStyle/>
          <a:p>
            <a:r>
              <a:rPr lang="de-DE" dirty="0" err="1" smtClean="0"/>
              <a:t>July</a:t>
            </a:r>
            <a:r>
              <a:rPr lang="de-DE" dirty="0" smtClean="0"/>
              <a:t> </a:t>
            </a:r>
            <a:r>
              <a:rPr lang="de-DE" dirty="0"/>
              <a:t>2019</a:t>
            </a:r>
            <a:endParaRPr lang="en-GB" dirty="0"/>
          </a:p>
        </p:txBody>
      </p:sp>
      <p:pic>
        <p:nvPicPr>
          <p:cNvPr id="7" name="Picture 6">
            <a:extLst>
              <a:ext uri="{FF2B5EF4-FFF2-40B4-BE49-F238E27FC236}">
                <a16:creationId xmlns:a16="http://schemas.microsoft.com/office/drawing/2014/main" id="{92CC96F1-0F7A-42E9-A173-C99456896457}"/>
              </a:ext>
            </a:extLst>
          </p:cNvPr>
          <p:cNvPicPr>
            <a:picLocks noChangeAspect="1"/>
          </p:cNvPicPr>
          <p:nvPr/>
        </p:nvPicPr>
        <p:blipFill>
          <a:blip r:embed="rId3"/>
          <a:stretch>
            <a:fillRect/>
          </a:stretch>
        </p:blipFill>
        <p:spPr>
          <a:xfrm>
            <a:off x="8471197" y="4108458"/>
            <a:ext cx="3213919" cy="1230600"/>
          </a:xfrm>
          <a:prstGeom prst="rect">
            <a:avLst/>
          </a:prstGeom>
        </p:spPr>
      </p:pic>
      <p:cxnSp>
        <p:nvCxnSpPr>
          <p:cNvPr id="9" name="Straight Arrow Connector 8">
            <a:extLst>
              <a:ext uri="{FF2B5EF4-FFF2-40B4-BE49-F238E27FC236}">
                <a16:creationId xmlns:a16="http://schemas.microsoft.com/office/drawing/2014/main" id="{4FE2A069-2CE6-417B-B798-432E0DB55EB2}"/>
              </a:ext>
            </a:extLst>
          </p:cNvPr>
          <p:cNvCxnSpPr/>
          <p:nvPr/>
        </p:nvCxnSpPr>
        <p:spPr bwMode="auto">
          <a:xfrm>
            <a:off x="7519650" y="2851739"/>
            <a:ext cx="1888718" cy="100930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8" name="Rechteck 7"/>
          <p:cNvSpPr/>
          <p:nvPr/>
        </p:nvSpPr>
        <p:spPr>
          <a:xfrm>
            <a:off x="914400" y="3831804"/>
            <a:ext cx="7578089" cy="2400657"/>
          </a:xfrm>
          <a:prstGeom prst="rect">
            <a:avLst/>
          </a:prstGeom>
        </p:spPr>
        <p:txBody>
          <a:bodyPr wrap="square">
            <a:spAutoFit/>
          </a:bodyPr>
          <a:lstStyle/>
          <a:p>
            <a:pPr marL="342900" lvl="0" indent="-342900" defTabSz="914400">
              <a:spcBef>
                <a:spcPts val="600"/>
              </a:spcBef>
              <a:spcAft>
                <a:spcPts val="600"/>
              </a:spcAft>
              <a:buClrTx/>
              <a:buSzTx/>
              <a:buFont typeface="Arial" panose="020B0604020202020204" pitchFamily="34" charset="0"/>
              <a:buChar char="•"/>
            </a:pP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Start is complex OFDM waveform with IFFT and CP</a:t>
            </a:r>
          </a:p>
          <a:p>
            <a:pPr marL="342900" lvl="0" indent="-342900" defTabSz="914400">
              <a:spcBef>
                <a:spcPts val="600"/>
              </a:spcBef>
              <a:spcAft>
                <a:spcPts val="600"/>
              </a:spcAft>
              <a:buClrTx/>
              <a:buSzTx/>
              <a:buFont typeface="Arial" panose="020B0604020202020204" pitchFamily="34" charset="0"/>
              <a:buChar char="•"/>
            </a:pP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Windowing avoids EMI over phone and power line, not used for coax and LC</a:t>
            </a:r>
          </a:p>
          <a:p>
            <a:pPr marL="342900" lvl="0" indent="-342900" defTabSz="914400">
              <a:spcBef>
                <a:spcPts val="600"/>
              </a:spcBef>
              <a:spcAft>
                <a:spcPts val="600"/>
              </a:spcAft>
              <a:buClrTx/>
              <a:buSzTx/>
              <a:buFont typeface="Arial" panose="020B0604020202020204" pitchFamily="34" charset="0"/>
              <a:buChar char="•"/>
            </a:pP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Frequency upshift to realize real-valued passband signal</a:t>
            </a:r>
          </a:p>
          <a:p>
            <a:pPr marL="342900" lvl="0" indent="-342900" defTabSz="914400">
              <a:spcBef>
                <a:spcPts val="600"/>
              </a:spcBef>
              <a:spcAft>
                <a:spcPts val="600"/>
              </a:spcAft>
              <a:buClrTx/>
              <a:buSzTx/>
              <a:buFont typeface="Arial" panose="020B0604020202020204" pitchFamily="34" charset="0"/>
              <a:buChar char="•"/>
            </a:pP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DC-offset realizes non-negative waveform for POF, LC</a:t>
            </a:r>
          </a:p>
        </p:txBody>
      </p:sp>
    </p:spTree>
    <p:extLst>
      <p:ext uri="{BB962C8B-B14F-4D97-AF65-F5344CB8AC3E}">
        <p14:creationId xmlns:p14="http://schemas.microsoft.com/office/powerpoint/2010/main" val="3662732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Numerology</a:t>
            </a:r>
            <a:r>
              <a:rPr lang="de-DE" dirty="0" smtClean="0"/>
              <a:t> </a:t>
            </a:r>
            <a:r>
              <a:rPr lang="de-DE" dirty="0" err="1" smtClean="0"/>
              <a:t>for</a:t>
            </a:r>
            <a:r>
              <a:rPr lang="de-DE" dirty="0" smtClean="0"/>
              <a:t> LC-</a:t>
            </a:r>
            <a:r>
              <a:rPr lang="de-DE" dirty="0" err="1" smtClean="0"/>
              <a:t>optimized</a:t>
            </a:r>
            <a:r>
              <a:rPr lang="de-DE" dirty="0" smtClean="0"/>
              <a:t> PHY</a:t>
            </a:r>
            <a:endParaRPr lang="de-DE"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653545161"/>
              </p:ext>
            </p:extLst>
          </p:nvPr>
        </p:nvGraphicFramePr>
        <p:xfrm>
          <a:off x="964935" y="1715608"/>
          <a:ext cx="10361614" cy="4700812"/>
        </p:xfrm>
        <a:graphic>
          <a:graphicData uri="http://schemas.openxmlformats.org/drawingml/2006/table">
            <a:tbl>
              <a:tblPr firstRow="1" firstCol="1" bandRow="1">
                <a:tableStyleId>{5C22544A-7EE6-4342-B048-85BDC9FD1C3A}</a:tableStyleId>
              </a:tblPr>
              <a:tblGrid>
                <a:gridCol w="1444409">
                  <a:extLst>
                    <a:ext uri="{9D8B030D-6E8A-4147-A177-3AD203B41FA5}">
                      <a16:colId xmlns:a16="http://schemas.microsoft.com/office/drawing/2014/main" val="3788470441"/>
                    </a:ext>
                  </a:extLst>
                </a:gridCol>
                <a:gridCol w="1238384">
                  <a:extLst>
                    <a:ext uri="{9D8B030D-6E8A-4147-A177-3AD203B41FA5}">
                      <a16:colId xmlns:a16="http://schemas.microsoft.com/office/drawing/2014/main" val="681698756"/>
                    </a:ext>
                  </a:extLst>
                </a:gridCol>
                <a:gridCol w="3312368">
                  <a:extLst>
                    <a:ext uri="{9D8B030D-6E8A-4147-A177-3AD203B41FA5}">
                      <a16:colId xmlns:a16="http://schemas.microsoft.com/office/drawing/2014/main" val="1673774701"/>
                    </a:ext>
                  </a:extLst>
                </a:gridCol>
                <a:gridCol w="2010222">
                  <a:extLst>
                    <a:ext uri="{9D8B030D-6E8A-4147-A177-3AD203B41FA5}">
                      <a16:colId xmlns:a16="http://schemas.microsoft.com/office/drawing/2014/main" val="2283158145"/>
                    </a:ext>
                  </a:extLst>
                </a:gridCol>
                <a:gridCol w="1302146">
                  <a:extLst>
                    <a:ext uri="{9D8B030D-6E8A-4147-A177-3AD203B41FA5}">
                      <a16:colId xmlns:a16="http://schemas.microsoft.com/office/drawing/2014/main" val="1656832519"/>
                    </a:ext>
                  </a:extLst>
                </a:gridCol>
                <a:gridCol w="1054085">
                  <a:extLst>
                    <a:ext uri="{9D8B030D-6E8A-4147-A177-3AD203B41FA5}">
                      <a16:colId xmlns:a16="http://schemas.microsoft.com/office/drawing/2014/main" val="1798354680"/>
                    </a:ext>
                  </a:extLst>
                </a:gridCol>
              </a:tblGrid>
              <a:tr h="361601">
                <a:tc gridSpan="3">
                  <a:txBody>
                    <a:bodyPr/>
                    <a:lstStyle/>
                    <a:p>
                      <a:pPr algn="ctr">
                        <a:lnSpc>
                          <a:spcPct val="100000"/>
                        </a:lnSpc>
                        <a:spcAft>
                          <a:spcPts val="0"/>
                        </a:spcAft>
                      </a:pPr>
                      <a:r>
                        <a:rPr lang="en-US" sz="1800" b="1" dirty="0" smtClean="0">
                          <a:effectLst/>
                        </a:rPr>
                        <a:t>Waveform</a:t>
                      </a:r>
                      <a:endParaRPr lang="de-DE" sz="1800" b="1"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tc gridSpan="3">
                  <a:txBody>
                    <a:bodyPr/>
                    <a:lstStyle/>
                    <a:p>
                      <a:pPr algn="ctr">
                        <a:lnSpc>
                          <a:spcPct val="100000"/>
                        </a:lnSpc>
                        <a:spcAft>
                          <a:spcPts val="0"/>
                        </a:spcAft>
                      </a:pPr>
                      <a:r>
                        <a:rPr lang="en-US" sz="1800" b="1" dirty="0">
                          <a:effectLst/>
                        </a:rPr>
                        <a:t>DC biased OFDM</a:t>
                      </a:r>
                      <a:endParaRPr lang="de-DE" sz="1800" b="1"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89157609"/>
                  </a:ext>
                </a:extLst>
              </a:tr>
              <a:tr h="361601">
                <a:tc gridSpan="3">
                  <a:txBody>
                    <a:bodyPr/>
                    <a:lstStyle/>
                    <a:p>
                      <a:pPr algn="ctr">
                        <a:lnSpc>
                          <a:spcPct val="100000"/>
                        </a:lnSpc>
                        <a:spcAft>
                          <a:spcPts val="0"/>
                        </a:spcAft>
                      </a:pPr>
                      <a:r>
                        <a:rPr lang="en-US" sz="1800" b="0" dirty="0">
                          <a:effectLst/>
                        </a:rPr>
                        <a:t>Subcarrier Spacing F</a:t>
                      </a:r>
                      <a:r>
                        <a:rPr lang="en-US" sz="1800" b="0" baseline="-25000" dirty="0">
                          <a:effectLst/>
                        </a:rPr>
                        <a:t>SC</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tc gridSpan="3">
                  <a:txBody>
                    <a:bodyPr/>
                    <a:lstStyle/>
                    <a:p>
                      <a:pPr algn="ctr">
                        <a:lnSpc>
                          <a:spcPct val="100000"/>
                        </a:lnSpc>
                        <a:spcAft>
                          <a:spcPts val="0"/>
                        </a:spcAft>
                      </a:pPr>
                      <a:r>
                        <a:rPr lang="de-DE" sz="1800" b="0" dirty="0">
                          <a:effectLst/>
                        </a:rPr>
                        <a:t>195.3125 KHz</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241558438"/>
                  </a:ext>
                </a:extLst>
              </a:tr>
              <a:tr h="361601">
                <a:tc gridSpan="3">
                  <a:txBody>
                    <a:bodyPr/>
                    <a:lstStyle/>
                    <a:p>
                      <a:pPr algn="ctr">
                        <a:lnSpc>
                          <a:spcPct val="100000"/>
                        </a:lnSpc>
                        <a:spcAft>
                          <a:spcPts val="0"/>
                        </a:spcAft>
                      </a:pPr>
                      <a:r>
                        <a:rPr lang="en-US" sz="1800" b="0">
                          <a:effectLst/>
                        </a:rPr>
                        <a:t>OFDM Symbol Duration</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tc gridSpan="3">
                  <a:txBody>
                    <a:bodyPr/>
                    <a:lstStyle/>
                    <a:p>
                      <a:pPr algn="ctr">
                        <a:lnSpc>
                          <a:spcPct val="100000"/>
                        </a:lnSpc>
                        <a:spcAft>
                          <a:spcPts val="0"/>
                        </a:spcAft>
                      </a:pPr>
                      <a:r>
                        <a:rPr lang="de-DE" sz="1800" b="0" dirty="0" smtClean="0">
                          <a:effectLst/>
                        </a:rPr>
                        <a:t>5120 </a:t>
                      </a:r>
                      <a:r>
                        <a:rPr lang="de-DE" sz="1800" b="0" dirty="0" err="1">
                          <a:effectLst/>
                        </a:rPr>
                        <a:t>ns</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59642870"/>
                  </a:ext>
                </a:extLst>
              </a:tr>
              <a:tr h="361601">
                <a:tc gridSpan="3">
                  <a:txBody>
                    <a:bodyPr/>
                    <a:lstStyle/>
                    <a:p>
                      <a:pPr algn="ctr">
                        <a:lnSpc>
                          <a:spcPct val="100000"/>
                        </a:lnSpc>
                        <a:spcAft>
                          <a:spcPts val="0"/>
                        </a:spcAft>
                      </a:pPr>
                      <a:r>
                        <a:rPr lang="en-US" sz="1800" b="0" dirty="0">
                          <a:effectLst/>
                        </a:rPr>
                        <a:t>Cyclic Prefix length for header (payload)</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tc gridSpan="3">
                  <a:txBody>
                    <a:bodyPr/>
                    <a:lstStyle/>
                    <a:p>
                      <a:pPr algn="ctr">
                        <a:lnSpc>
                          <a:spcPct val="100000"/>
                        </a:lnSpc>
                        <a:spcAft>
                          <a:spcPts val="0"/>
                        </a:spcAft>
                      </a:pPr>
                      <a:r>
                        <a:rPr lang="en-US" sz="1800" b="0" dirty="0">
                          <a:effectLst/>
                        </a:rPr>
                        <a:t>1.280 (</a:t>
                      </a:r>
                      <a:r>
                        <a:rPr lang="de-DE" sz="1800" b="0" dirty="0">
                          <a:effectLst/>
                        </a:rPr>
                        <a:t>k*160)</a:t>
                      </a:r>
                      <a:r>
                        <a:rPr lang="de-DE" sz="1800" b="0" baseline="30000" dirty="0">
                          <a:effectLst/>
                        </a:rPr>
                        <a:t> </a:t>
                      </a:r>
                      <a:r>
                        <a:rPr lang="de-DE" sz="1800" b="0" dirty="0" err="1" smtClean="0">
                          <a:effectLst/>
                        </a:rPr>
                        <a:t>ns</a:t>
                      </a:r>
                      <a:r>
                        <a:rPr lang="de-DE" sz="1800" b="0" dirty="0" smtClean="0">
                          <a:effectLst/>
                        </a:rPr>
                        <a:t>, k=1…8</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100917993"/>
                  </a:ext>
                </a:extLst>
              </a:tr>
              <a:tr h="361601">
                <a:tc gridSpan="3">
                  <a:txBody>
                    <a:bodyPr/>
                    <a:lstStyle/>
                    <a:p>
                      <a:pPr algn="ctr">
                        <a:lnSpc>
                          <a:spcPct val="100000"/>
                        </a:lnSpc>
                        <a:spcAft>
                          <a:spcPts val="0"/>
                        </a:spcAft>
                      </a:pPr>
                      <a:r>
                        <a:rPr lang="en-US" sz="1800" b="0">
                          <a:effectLst/>
                        </a:rPr>
                        <a:t>Number of bits/subcarrier</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tc gridSpan="3">
                  <a:txBody>
                    <a:bodyPr/>
                    <a:lstStyle/>
                    <a:p>
                      <a:pPr algn="ctr">
                        <a:lnSpc>
                          <a:spcPct val="100000"/>
                        </a:lnSpc>
                        <a:spcAft>
                          <a:spcPts val="0"/>
                        </a:spcAft>
                      </a:pPr>
                      <a:r>
                        <a:rPr lang="en-US" sz="1800" b="0" dirty="0">
                          <a:effectLst/>
                        </a:rPr>
                        <a:t>1, 2, 3, 4, 5, 6, 7, 8, 9, 10, 11, 12</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12133371"/>
                  </a:ext>
                </a:extLst>
              </a:tr>
              <a:tr h="361601">
                <a:tc gridSpan="3">
                  <a:txBody>
                    <a:bodyPr/>
                    <a:lstStyle/>
                    <a:p>
                      <a:pPr algn="ctr">
                        <a:lnSpc>
                          <a:spcPct val="100000"/>
                        </a:lnSpc>
                        <a:spcAft>
                          <a:spcPts val="0"/>
                        </a:spcAft>
                      </a:pPr>
                      <a:r>
                        <a:rPr lang="en-US" sz="1800" b="0">
                          <a:effectLst/>
                        </a:rPr>
                        <a:t>FEC, Information Block Size</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tc gridSpan="3">
                  <a:txBody>
                    <a:bodyPr/>
                    <a:lstStyle/>
                    <a:p>
                      <a:pPr algn="ctr">
                        <a:lnSpc>
                          <a:spcPct val="100000"/>
                        </a:lnSpc>
                        <a:spcAft>
                          <a:spcPts val="0"/>
                        </a:spcAft>
                      </a:pPr>
                      <a:r>
                        <a:rPr lang="en-US" sz="1800" b="0" dirty="0">
                          <a:effectLst/>
                        </a:rPr>
                        <a:t>LDPC, </a:t>
                      </a:r>
                      <a:r>
                        <a:rPr lang="en-US" sz="1800" b="0" dirty="0" smtClean="0">
                          <a:effectLst/>
                        </a:rPr>
                        <a:t>21, 120 </a:t>
                      </a:r>
                      <a:r>
                        <a:rPr lang="en-US" sz="1800" b="0" dirty="0">
                          <a:effectLst/>
                        </a:rPr>
                        <a:t>or 540 bytes</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27113686"/>
                  </a:ext>
                </a:extLst>
              </a:tr>
              <a:tr h="361601">
                <a:tc gridSpan="3">
                  <a:txBody>
                    <a:bodyPr/>
                    <a:lstStyle/>
                    <a:p>
                      <a:pPr algn="ctr">
                        <a:lnSpc>
                          <a:spcPct val="100000"/>
                        </a:lnSpc>
                        <a:spcAft>
                          <a:spcPts val="0"/>
                        </a:spcAft>
                      </a:pPr>
                      <a:r>
                        <a:rPr lang="en-US" sz="1800" b="0" dirty="0">
                          <a:effectLst/>
                        </a:rPr>
                        <a:t>Code Rates</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tc gridSpan="3">
                  <a:txBody>
                    <a:bodyPr/>
                    <a:lstStyle/>
                    <a:p>
                      <a:pPr algn="ctr">
                        <a:lnSpc>
                          <a:spcPct val="100000"/>
                        </a:lnSpc>
                        <a:spcAft>
                          <a:spcPts val="0"/>
                        </a:spcAft>
                      </a:pPr>
                      <a:r>
                        <a:rPr lang="de-DE" sz="1800" b="0">
                          <a:effectLst/>
                        </a:rPr>
                        <a:t>1/2, 2/3, 5/6, 16/18, 20/21</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294932951"/>
                  </a:ext>
                </a:extLst>
              </a:tr>
              <a:tr h="361601">
                <a:tc rowSpan="2">
                  <a:txBody>
                    <a:bodyPr/>
                    <a:lstStyle/>
                    <a:p>
                      <a:pPr algn="ctr">
                        <a:lnSpc>
                          <a:spcPct val="100000"/>
                        </a:lnSpc>
                        <a:spcAft>
                          <a:spcPts val="0"/>
                        </a:spcAft>
                      </a:pPr>
                      <a:r>
                        <a:rPr lang="en-US" sz="1800" b="0" dirty="0" err="1" smtClean="0">
                          <a:effectLst/>
                        </a:rPr>
                        <a:t>Bandplan</a:t>
                      </a:r>
                      <a:r>
                        <a:rPr lang="en-US" sz="1800" b="0" dirty="0" smtClean="0">
                          <a:effectLst/>
                        </a:rPr>
                        <a:t> / </a:t>
                      </a:r>
                      <a:r>
                        <a:rPr lang="en-US" sz="1800" b="0" dirty="0">
                          <a:effectLst/>
                        </a:rPr>
                        <a:t>MHz</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rowSpan="2">
                  <a:txBody>
                    <a:bodyPr/>
                    <a:lstStyle/>
                    <a:p>
                      <a:pPr algn="ctr">
                        <a:lnSpc>
                          <a:spcPct val="100000"/>
                        </a:lnSpc>
                        <a:spcAft>
                          <a:spcPts val="0"/>
                        </a:spcAft>
                      </a:pPr>
                      <a:r>
                        <a:rPr lang="en-US" sz="1800" b="0">
                          <a:effectLst/>
                        </a:rPr>
                        <a:t>Clock cycle / ns</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rowSpan="2">
                  <a:txBody>
                    <a:bodyPr/>
                    <a:lstStyle/>
                    <a:p>
                      <a:pPr algn="ctr">
                        <a:lnSpc>
                          <a:spcPct val="100000"/>
                        </a:lnSpc>
                        <a:spcAft>
                          <a:spcPts val="0"/>
                        </a:spcAft>
                      </a:pPr>
                      <a:r>
                        <a:rPr lang="en-US" sz="1800" b="0">
                          <a:effectLst/>
                        </a:rPr>
                        <a:t>Frequency up-shift F</a:t>
                      </a:r>
                      <a:r>
                        <a:rPr lang="en-US" sz="1800" b="0" baseline="-25000">
                          <a:effectLst/>
                        </a:rPr>
                        <a:t>US </a:t>
                      </a:r>
                      <a:r>
                        <a:rPr lang="en-US" sz="1800" b="0">
                          <a:effectLst/>
                        </a:rPr>
                        <a:t>/ MHz</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rowSpan="2">
                  <a:txBody>
                    <a:bodyPr/>
                    <a:lstStyle/>
                    <a:p>
                      <a:pPr algn="ctr">
                        <a:lnSpc>
                          <a:spcPct val="100000"/>
                        </a:lnSpc>
                        <a:spcAft>
                          <a:spcPts val="0"/>
                        </a:spcAft>
                      </a:pPr>
                      <a:r>
                        <a:rPr lang="en-US" sz="1800" b="0" dirty="0">
                          <a:effectLst/>
                        </a:rPr>
                        <a:t>N</a:t>
                      </a:r>
                      <a:r>
                        <a:rPr lang="en-US" sz="1800" b="0" baseline="-25000" dirty="0">
                          <a:effectLst/>
                        </a:rPr>
                        <a:t> </a:t>
                      </a:r>
                      <a:r>
                        <a:rPr lang="en-US" sz="1800" b="0" dirty="0">
                          <a:effectLst/>
                        </a:rPr>
                        <a:t>(</a:t>
                      </a:r>
                      <a:r>
                        <a:rPr lang="en-US" sz="1800" b="0" dirty="0" err="1">
                          <a:effectLst/>
                        </a:rPr>
                        <a:t>N</a:t>
                      </a:r>
                      <a:r>
                        <a:rPr lang="en-US" sz="1800" b="0" baseline="-25000" dirty="0" err="1">
                          <a:effectLst/>
                        </a:rPr>
                        <a:t>supported</a:t>
                      </a:r>
                      <a:r>
                        <a:rPr lang="en-US" sz="1800" b="0" dirty="0">
                          <a:effectLst/>
                        </a:rPr>
                        <a:t>) / </a:t>
                      </a:r>
                      <a:endParaRPr lang="de-DE" sz="1800" b="0" dirty="0">
                        <a:effectLst/>
                      </a:endParaRPr>
                    </a:p>
                    <a:p>
                      <a:pPr algn="ctr">
                        <a:lnSpc>
                          <a:spcPct val="100000"/>
                        </a:lnSpc>
                        <a:spcAft>
                          <a:spcPts val="0"/>
                        </a:spcAft>
                      </a:pPr>
                      <a:r>
                        <a:rPr lang="en-US" sz="1800" b="0" dirty="0">
                          <a:effectLst/>
                        </a:rPr>
                        <a:t>clock cycles</a:t>
                      </a:r>
                      <a:endParaRPr lang="de-DE" sz="1800" b="0" dirty="0">
                        <a:effectLst/>
                      </a:endParaRPr>
                    </a:p>
                    <a:p>
                      <a:pPr algn="ctr">
                        <a:lnSpc>
                          <a:spcPct val="100000"/>
                        </a:lnSpc>
                        <a:spcAft>
                          <a:spcPts val="0"/>
                        </a:spcAft>
                      </a:pPr>
                      <a:r>
                        <a:rPr lang="en-US" sz="1800" b="0" dirty="0">
                          <a:effectLst/>
                        </a:rPr>
                        <a:t> </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gridSpan="2">
                  <a:txBody>
                    <a:bodyPr/>
                    <a:lstStyle/>
                    <a:p>
                      <a:pPr algn="ctr">
                        <a:lnSpc>
                          <a:spcPct val="100000"/>
                        </a:lnSpc>
                        <a:spcAft>
                          <a:spcPts val="0"/>
                        </a:spcAft>
                      </a:pPr>
                      <a:r>
                        <a:rPr lang="en-US" sz="1800" b="0" dirty="0">
                          <a:effectLst/>
                        </a:rPr>
                        <a:t>Gross data rate / Mbit/s</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extLst>
                  <a:ext uri="{0D108BD9-81ED-4DB2-BD59-A6C34878D82A}">
                    <a16:rowId xmlns:a16="http://schemas.microsoft.com/office/drawing/2014/main" val="3476796013"/>
                  </a:ext>
                </a:extLst>
              </a:tr>
              <a:tr h="723201">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a:lnSpc>
                          <a:spcPct val="100000"/>
                        </a:lnSpc>
                        <a:spcAft>
                          <a:spcPts val="0"/>
                        </a:spcAft>
                      </a:pPr>
                      <a:r>
                        <a:rPr lang="en-US" sz="1800" b="0">
                          <a:effectLst/>
                        </a:rPr>
                        <a:t>Min.</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dirty="0">
                          <a:effectLst/>
                        </a:rPr>
                        <a:t>Max.</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692686860"/>
                  </a:ext>
                </a:extLst>
              </a:tr>
              <a:tr h="361601">
                <a:tc>
                  <a:txBody>
                    <a:bodyPr/>
                    <a:lstStyle/>
                    <a:p>
                      <a:pPr algn="ctr">
                        <a:lnSpc>
                          <a:spcPct val="100000"/>
                        </a:lnSpc>
                        <a:spcAft>
                          <a:spcPts val="0"/>
                        </a:spcAft>
                      </a:pPr>
                      <a:r>
                        <a:rPr lang="en-US" sz="1800" b="0" dirty="0">
                          <a:effectLst/>
                        </a:rPr>
                        <a:t>50</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20</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25</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256 (245)</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23</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530</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271173470"/>
                  </a:ext>
                </a:extLst>
              </a:tr>
              <a:tr h="361601">
                <a:tc>
                  <a:txBody>
                    <a:bodyPr/>
                    <a:lstStyle/>
                    <a:p>
                      <a:pPr algn="ctr">
                        <a:lnSpc>
                          <a:spcPct val="100000"/>
                        </a:lnSpc>
                        <a:spcAft>
                          <a:spcPts val="0"/>
                        </a:spcAft>
                      </a:pPr>
                      <a:r>
                        <a:rPr lang="en-US" sz="1800" b="0" dirty="0">
                          <a:effectLst/>
                        </a:rPr>
                        <a:t>100</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10</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50</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512 (501)</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47</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1084</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2247678007"/>
                  </a:ext>
                </a:extLst>
              </a:tr>
              <a:tr h="361601">
                <a:tc>
                  <a:txBody>
                    <a:bodyPr/>
                    <a:lstStyle/>
                    <a:p>
                      <a:pPr algn="ctr">
                        <a:lnSpc>
                          <a:spcPct val="100000"/>
                        </a:lnSpc>
                        <a:spcAft>
                          <a:spcPts val="0"/>
                        </a:spcAft>
                      </a:pPr>
                      <a:r>
                        <a:rPr lang="en-US" sz="1800" b="0">
                          <a:effectLst/>
                        </a:rPr>
                        <a:t>200</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5</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100</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1024 (1013)</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96</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dirty="0">
                          <a:effectLst/>
                        </a:rPr>
                        <a:t>2192</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827749314"/>
                  </a:ext>
                </a:extLst>
              </a:tr>
            </a:tbl>
          </a:graphicData>
        </a:graphic>
      </p:graphicFrame>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32</a:t>
            </a:fld>
            <a:endParaRPr lang="en-GB" dirty="0"/>
          </a:p>
        </p:txBody>
      </p:sp>
      <p:sp>
        <p:nvSpPr>
          <p:cNvPr id="5" name="Datumsplatzhalter 4"/>
          <p:cNvSpPr>
            <a:spLocks noGrp="1"/>
          </p:cNvSpPr>
          <p:nvPr>
            <p:ph type="dt" idx="15"/>
          </p:nvPr>
        </p:nvSpPr>
        <p:spPr/>
        <p:txBody>
          <a:bodyPr/>
          <a:lstStyle/>
          <a:p>
            <a:r>
              <a:rPr lang="de-DE" dirty="0" err="1" smtClean="0"/>
              <a:t>July</a:t>
            </a:r>
            <a:r>
              <a:rPr lang="de-DE" dirty="0" smtClean="0"/>
              <a:t> 2019</a:t>
            </a:r>
            <a:endParaRPr lang="en-GB" dirty="0"/>
          </a:p>
        </p:txBody>
      </p:sp>
      <p:sp>
        <p:nvSpPr>
          <p:cNvPr id="7" name="Rectangle 1"/>
          <p:cNvSpPr>
            <a:spLocks noChangeArrowheads="1"/>
          </p:cNvSpPr>
          <p:nvPr/>
        </p:nvSpPr>
        <p:spPr bwMode="auto">
          <a:xfrm>
            <a:off x="914400" y="1851095"/>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mn-lt"/>
              </a:rPr>
              <a:t/>
            </a:r>
            <a:br>
              <a:rPr kumimoji="0" lang="de-DE" altLang="de-DE" sz="2000" b="0" i="0" u="none" strike="noStrike" cap="none" normalizeH="0" baseline="0" smtClean="0">
                <a:ln>
                  <a:noFill/>
                </a:ln>
                <a:solidFill>
                  <a:schemeClr val="tx1"/>
                </a:solidFill>
                <a:effectLst/>
                <a:latin typeface="+mn-lt"/>
              </a:rPr>
            </a:br>
            <a:endParaRPr kumimoji="0" lang="de-DE" altLang="de-DE" sz="2000" b="0" i="0" u="none" strike="noStrike" cap="none" normalizeH="0" baseline="0" smtClean="0">
              <a:ln>
                <a:noFill/>
              </a:ln>
              <a:solidFill>
                <a:schemeClr val="tx1"/>
              </a:solidFill>
              <a:effectLst/>
              <a:latin typeface="+mn-lt"/>
            </a:endParaRPr>
          </a:p>
        </p:txBody>
      </p:sp>
      <p:sp>
        <p:nvSpPr>
          <p:cNvPr id="8" name="Rectangle 2"/>
          <p:cNvSpPr>
            <a:spLocks noChangeArrowheads="1"/>
          </p:cNvSpPr>
          <p:nvPr/>
        </p:nvSpPr>
        <p:spPr bwMode="auto">
          <a:xfrm>
            <a:off x="914400" y="1946603"/>
            <a:ext cx="184731" cy="52322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sz="2800">
              <a:latin typeface="+mn-lt"/>
            </a:endParaRPr>
          </a:p>
        </p:txBody>
      </p:sp>
    </p:spTree>
    <p:extLst>
      <p:ext uri="{BB962C8B-B14F-4D97-AF65-F5344CB8AC3E}">
        <p14:creationId xmlns:p14="http://schemas.microsoft.com/office/powerpoint/2010/main" val="1226717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IDFT</a:t>
            </a:r>
            <a:endParaRPr lang="de-DE"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33</a:t>
            </a:fld>
            <a:endParaRPr lang="en-GB" dirty="0"/>
          </a:p>
        </p:txBody>
      </p:sp>
      <p:sp>
        <p:nvSpPr>
          <p:cNvPr id="5" name="Datumsplatzhalter 4"/>
          <p:cNvSpPr>
            <a:spLocks noGrp="1"/>
          </p:cNvSpPr>
          <p:nvPr>
            <p:ph type="dt" idx="15"/>
          </p:nvPr>
        </p:nvSpPr>
        <p:spPr/>
        <p:txBody>
          <a:bodyPr/>
          <a:lstStyle/>
          <a:p>
            <a:r>
              <a:rPr lang="de-DE" dirty="0" err="1" smtClean="0"/>
              <a:t>July</a:t>
            </a:r>
            <a:r>
              <a:rPr lang="de-DE" dirty="0" smtClean="0"/>
              <a:t> 2019</a:t>
            </a:r>
            <a:endParaRPr lang="en-GB" dirty="0"/>
          </a:p>
        </p:txBody>
      </p:sp>
      <p:sp>
        <p:nvSpPr>
          <p:cNvPr id="7" name="Rectangle 1"/>
          <p:cNvSpPr>
            <a:spLocks noChangeArrowheads="1"/>
          </p:cNvSpPr>
          <p:nvPr/>
        </p:nvSpPr>
        <p:spPr bwMode="auto">
          <a:xfrm>
            <a:off x="914400" y="1851095"/>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mn-lt"/>
              </a:rPr>
              <a:t/>
            </a:r>
            <a:br>
              <a:rPr kumimoji="0" lang="de-DE" altLang="de-DE" sz="2000" b="0" i="0" u="none" strike="noStrike" cap="none" normalizeH="0" baseline="0" smtClean="0">
                <a:ln>
                  <a:noFill/>
                </a:ln>
                <a:solidFill>
                  <a:schemeClr val="tx1"/>
                </a:solidFill>
                <a:effectLst/>
                <a:latin typeface="+mn-lt"/>
              </a:rPr>
            </a:br>
            <a:endParaRPr kumimoji="0" lang="de-DE" altLang="de-DE" sz="2000" b="0" i="0" u="none" strike="noStrike" cap="none" normalizeH="0" baseline="0" smtClean="0">
              <a:ln>
                <a:noFill/>
              </a:ln>
              <a:solidFill>
                <a:schemeClr val="tx1"/>
              </a:solidFill>
              <a:effectLst/>
              <a:latin typeface="+mn-lt"/>
            </a:endParaRPr>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a:xfrm>
                <a:off x="905694" y="1761651"/>
                <a:ext cx="10361084" cy="4113213"/>
              </a:xfrm>
            </p:spPr>
            <p:txBody>
              <a:bodyPr/>
              <a:lstStyle/>
              <a:p>
                <a:pPr>
                  <a:spcAft>
                    <a:spcPts val="600"/>
                  </a:spcAft>
                  <a:buFont typeface="Arial" panose="020B0604020202020204" pitchFamily="34" charset="0"/>
                  <a:buChar char="•"/>
                </a:pPr>
                <a:r>
                  <a:rPr lang="en-US" b="0" dirty="0" smtClean="0"/>
                  <a:t>IDFT </a:t>
                </a:r>
                <a:r>
                  <a:rPr lang="en-US" b="0" dirty="0"/>
                  <a:t>converts </a:t>
                </a:r>
                <a:r>
                  <a:rPr lang="en-US" b="0" i="1" dirty="0" smtClean="0"/>
                  <a:t>N </a:t>
                </a:r>
                <a:r>
                  <a:rPr lang="en-US" b="0" dirty="0"/>
                  <a:t>complex </a:t>
                </a:r>
                <a:r>
                  <a:rPr lang="en-US" b="0" dirty="0" smtClean="0"/>
                  <a:t>input symbols </a:t>
                </a:r>
                <a:r>
                  <a:rPr lang="en-US" b="0" i="1" dirty="0" err="1"/>
                  <a:t>Z</a:t>
                </a:r>
                <a:r>
                  <a:rPr lang="en-US" b="0" i="1" baseline="-25000" dirty="0" err="1"/>
                  <a:t>i,l</a:t>
                </a:r>
                <a:r>
                  <a:rPr lang="en-US" b="0" i="1" dirty="0"/>
                  <a:t> </a:t>
                </a:r>
                <a:r>
                  <a:rPr lang="en-US" b="0" dirty="0" smtClean="0"/>
                  <a:t>into </a:t>
                </a:r>
                <a:r>
                  <a:rPr lang="en-US" b="0" i="1" dirty="0" smtClean="0"/>
                  <a:t>N </a:t>
                </a:r>
                <a:r>
                  <a:rPr lang="en-US" b="0" dirty="0"/>
                  <a:t>complex </a:t>
                </a:r>
                <a:r>
                  <a:rPr lang="en-US" b="0" dirty="0" smtClean="0"/>
                  <a:t>output </a:t>
                </a:r>
                <a:r>
                  <a:rPr lang="en-US" b="0" dirty="0"/>
                  <a:t>samples </a:t>
                </a:r>
                <a:r>
                  <a:rPr lang="en-US" b="0" i="1" dirty="0" err="1"/>
                  <a:t>X</a:t>
                </a:r>
                <a:r>
                  <a:rPr lang="en-US" b="0" i="1" baseline="-25000" dirty="0" err="1"/>
                  <a:t>n,l</a:t>
                </a:r>
                <a:r>
                  <a:rPr lang="en-US" b="0" dirty="0" smtClean="0"/>
                  <a:t>.</a:t>
                </a:r>
              </a:p>
              <a:p>
                <a:pPr>
                  <a:spcAft>
                    <a:spcPts val="600"/>
                  </a:spcAft>
                  <a:buFont typeface="Arial" panose="020B0604020202020204" pitchFamily="34" charset="0"/>
                  <a:buChar char="•"/>
                </a:pPr>
                <a:r>
                  <a:rPr lang="en-US" b="0" dirty="0" smtClean="0"/>
                  <a:t>The </a:t>
                </a:r>
                <a:r>
                  <a:rPr lang="en-US" b="0" dirty="0"/>
                  <a:t>input </a:t>
                </a:r>
                <a:r>
                  <a:rPr lang="en-US" b="0" dirty="0" smtClean="0"/>
                  <a:t>symbols </a:t>
                </a:r>
                <a:r>
                  <a:rPr lang="en-US" b="0" i="1" dirty="0" err="1" smtClean="0"/>
                  <a:t>Z</a:t>
                </a:r>
                <a:r>
                  <a:rPr lang="en-US" b="0" i="1" baseline="-25000" dirty="0" err="1" smtClean="0"/>
                  <a:t>i,l</a:t>
                </a:r>
                <a:r>
                  <a:rPr lang="en-US" b="0" i="1" dirty="0" smtClean="0"/>
                  <a:t> </a:t>
                </a:r>
                <a:r>
                  <a:rPr lang="en-US" b="0" dirty="0" smtClean="0"/>
                  <a:t>contain the </a:t>
                </a:r>
                <a:r>
                  <a:rPr lang="en-US" b="0" i="1" dirty="0" err="1"/>
                  <a:t>i</a:t>
                </a:r>
                <a:r>
                  <a:rPr lang="en-US" b="0" baseline="30000" dirty="0" err="1"/>
                  <a:t>th</a:t>
                </a:r>
                <a:r>
                  <a:rPr lang="en-US" b="0" baseline="30000" dirty="0"/>
                  <a:t> </a:t>
                </a:r>
                <a:r>
                  <a:rPr lang="en-US" b="0" dirty="0" smtClean="0"/>
                  <a:t>data symbol mapped </a:t>
                </a:r>
                <a:r>
                  <a:rPr lang="en-US" b="0" dirty="0"/>
                  <a:t>onto the </a:t>
                </a:r>
                <a:r>
                  <a:rPr lang="en-US" b="0" i="1" dirty="0" err="1"/>
                  <a:t>i</a:t>
                </a:r>
                <a:r>
                  <a:rPr lang="en-US" b="0" baseline="30000" dirty="0" err="1"/>
                  <a:t>th</a:t>
                </a:r>
                <a:r>
                  <a:rPr lang="en-US" b="0" baseline="30000" dirty="0"/>
                  <a:t> </a:t>
                </a:r>
                <a:r>
                  <a:rPr lang="en-US" b="0" dirty="0"/>
                  <a:t>modulated subcarrier of the </a:t>
                </a:r>
                <a:r>
                  <a:rPr lang="en-US" b="0" i="1" dirty="0"/>
                  <a:t>l</a:t>
                </a:r>
                <a:r>
                  <a:rPr lang="en-US" b="0" baseline="30000" dirty="0"/>
                  <a:t>th</a:t>
                </a:r>
                <a:r>
                  <a:rPr lang="en-US" b="0" dirty="0"/>
                  <a:t> OFDM signal, where </a:t>
                </a:r>
                <a:r>
                  <a:rPr lang="en-US" b="0" i="1" dirty="0" err="1"/>
                  <a:t>i</a:t>
                </a:r>
                <a:r>
                  <a:rPr lang="en-US" b="0" i="1" dirty="0"/>
                  <a:t> </a:t>
                </a:r>
                <a:r>
                  <a:rPr lang="en-US" b="0" dirty="0"/>
                  <a:t>= 0, 1, … </a:t>
                </a:r>
                <a:r>
                  <a:rPr lang="en-US" b="0" i="1" dirty="0"/>
                  <a:t>N</a:t>
                </a:r>
                <a:r>
                  <a:rPr lang="en-US" b="0" dirty="0"/>
                  <a:t>–1 is the subcarrier index and </a:t>
                </a:r>
                <a:r>
                  <a:rPr lang="en-US" b="0" i="1" dirty="0"/>
                  <a:t>l </a:t>
                </a:r>
                <a:r>
                  <a:rPr lang="en-US" b="0" dirty="0"/>
                  <a:t>is the number of the OFDM symbol. </a:t>
                </a:r>
                <a:endParaRPr lang="en-US" b="0" dirty="0" smtClean="0"/>
              </a:p>
              <a:p>
                <a:pPr>
                  <a:spcAft>
                    <a:spcPts val="600"/>
                  </a:spcAft>
                  <a:buFont typeface="Arial" panose="020B0604020202020204" pitchFamily="34" charset="0"/>
                  <a:buChar char="•"/>
                </a:pPr>
                <a:r>
                  <a:rPr lang="en-US" b="0" i="1" dirty="0" smtClean="0"/>
                  <a:t>N</a:t>
                </a:r>
                <a:r>
                  <a:rPr lang="en-US" b="0" dirty="0" smtClean="0"/>
                  <a:t>-point </a:t>
                </a:r>
                <a:r>
                  <a:rPr lang="en-US" b="0" dirty="0"/>
                  <a:t>IDFT is given </a:t>
                </a:r>
                <a:r>
                  <a:rPr lang="en-US" b="0" dirty="0" smtClean="0"/>
                  <a:t>by</a:t>
                </a:r>
                <a:endParaRPr lang="de-DE" b="0" dirty="0"/>
              </a:p>
              <a:p>
                <a:pPr marL="0" indent="0">
                  <a:spcAft>
                    <a:spcPts val="600"/>
                  </a:spcAft>
                </a:pPr>
                <a:r>
                  <a:rPr lang="de-DE" b="0" dirty="0" smtClean="0"/>
                  <a:t>	</a:t>
                </a:r>
                <a:r>
                  <a:rPr lang="de-DE" dirty="0" smtClean="0"/>
                  <a:t>		</a:t>
                </a:r>
                <a14:m>
                  <m:oMath xmlns:m="http://schemas.openxmlformats.org/officeDocument/2006/math">
                    <m:sSub>
                      <m:sSubPr>
                        <m:ctrlPr>
                          <a:rPr lang="de-DE"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𝑙</m:t>
                        </m:r>
                      </m:sub>
                    </m:sSub>
                    <m:r>
                      <a:rPr lang="en-US" i="1">
                        <a:latin typeface="Cambria Math" panose="02040503050406030204" pitchFamily="18" charset="0"/>
                      </a:rPr>
                      <m:t>=</m:t>
                    </m:r>
                    <m:nary>
                      <m:naryPr>
                        <m:chr m:val="∑"/>
                        <m:limLoc m:val="undOvr"/>
                        <m:ctrlPr>
                          <a:rPr lang="de-DE"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𝑁</m:t>
                        </m:r>
                        <m:r>
                          <a:rPr lang="en-US" i="1">
                            <a:latin typeface="Cambria Math" panose="02040503050406030204" pitchFamily="18" charset="0"/>
                          </a:rPr>
                          <m:t>−1</m:t>
                        </m:r>
                      </m:sup>
                      <m:e>
                        <m:r>
                          <m:rPr>
                            <m:sty m:val="p"/>
                          </m:rPr>
                          <a:rPr lang="en-US">
                            <a:latin typeface="Cambria Math" panose="02040503050406030204" pitchFamily="18" charset="0"/>
                          </a:rPr>
                          <m:t>exp</m:t>
                        </m:r>
                        <m:d>
                          <m:dPr>
                            <m:ctrlPr>
                              <a:rPr lang="de-DE" i="1">
                                <a:latin typeface="Cambria Math" panose="02040503050406030204" pitchFamily="18" charset="0"/>
                              </a:rPr>
                            </m:ctrlPr>
                          </m:dPr>
                          <m:e>
                            <m:r>
                              <a:rPr lang="en-US" i="1">
                                <a:latin typeface="Cambria Math" panose="02040503050406030204" pitchFamily="18" charset="0"/>
                              </a:rPr>
                              <m:t>𝑗</m:t>
                            </m:r>
                            <m:r>
                              <a:rPr lang="en-US" i="1">
                                <a:latin typeface="Cambria Math" panose="02040503050406030204" pitchFamily="18" charset="0"/>
                              </a:rPr>
                              <m:t>2</m:t>
                            </m:r>
                            <m:r>
                              <a:rPr lang="en-US" i="1">
                                <a:latin typeface="Cambria Math" panose="02040503050406030204" pitchFamily="18" charset="0"/>
                              </a:rPr>
                              <m:t>𝜋</m:t>
                            </m:r>
                            <m:f>
                              <m:fPr>
                                <m:ctrlPr>
                                  <a:rPr lang="de-DE" i="1">
                                    <a:latin typeface="Cambria Math" panose="02040503050406030204" pitchFamily="18" charset="0"/>
                                  </a:rPr>
                                </m:ctrlPr>
                              </m:fPr>
                              <m:num>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num>
                              <m:den>
                                <m:r>
                                  <a:rPr lang="en-US" i="1">
                                    <a:latin typeface="Cambria Math" panose="02040503050406030204" pitchFamily="18" charset="0"/>
                                  </a:rPr>
                                  <m:t>𝑁</m:t>
                                </m:r>
                              </m:den>
                            </m:f>
                          </m:e>
                        </m:d>
                        <m:sSub>
                          <m:sSubPr>
                            <m:ctrlPr>
                              <a:rPr lang="de-DE"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𝑙</m:t>
                            </m:r>
                          </m:sub>
                        </m:sSub>
                      </m:e>
                    </m:nary>
                    <m:r>
                      <a:rPr lang="en-US" i="1">
                        <a:latin typeface="Cambria Math" panose="02040503050406030204" pitchFamily="18" charset="0"/>
                      </a:rPr>
                      <m:t>   </m:t>
                    </m:r>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=0 </m:t>
                    </m:r>
                    <m:r>
                      <a:rPr lang="en-US" i="1">
                        <a:latin typeface="Cambria Math" panose="02040503050406030204" pitchFamily="18" charset="0"/>
                      </a:rPr>
                      <m:t>𝑡𝑜</m:t>
                    </m:r>
                    <m:r>
                      <a:rPr lang="en-US" i="1">
                        <a:latin typeface="Cambria Math" panose="02040503050406030204" pitchFamily="18" charset="0"/>
                      </a:rPr>
                      <m:t> </m:t>
                    </m:r>
                    <m:r>
                      <a:rPr lang="en-US" i="1">
                        <a:latin typeface="Cambria Math" panose="02040503050406030204" pitchFamily="18" charset="0"/>
                      </a:rPr>
                      <m:t>𝑁</m:t>
                    </m:r>
                    <m:r>
                      <a:rPr lang="en-US" i="1">
                        <a:latin typeface="Cambria Math" panose="02040503050406030204" pitchFamily="18" charset="0"/>
                      </a:rPr>
                      <m:t>−1 </m:t>
                    </m:r>
                  </m:oMath>
                </a14:m>
                <a:r>
                  <a:rPr lang="en-US" dirty="0"/>
                  <a:t>.</a:t>
                </a:r>
                <a:endParaRPr lang="de-DE" dirty="0"/>
              </a:p>
              <a:p>
                <a:pPr>
                  <a:spcAft>
                    <a:spcPts val="600"/>
                  </a:spcAft>
                  <a:buFont typeface="Arial" panose="020B0604020202020204" pitchFamily="34" charset="0"/>
                  <a:buChar char="•"/>
                </a:pPr>
                <a:r>
                  <a:rPr lang="en-US" b="0" dirty="0"/>
                  <a:t>The value of </a:t>
                </a:r>
                <a:r>
                  <a:rPr lang="en-US" b="0" i="1" dirty="0" err="1"/>
                  <a:t>Z</a:t>
                </a:r>
                <a:r>
                  <a:rPr lang="en-US" b="0" i="1" baseline="-25000" dirty="0" err="1"/>
                  <a:t>i,l</a:t>
                </a:r>
                <a:r>
                  <a:rPr lang="en-US" b="0" i="1" dirty="0"/>
                  <a:t> </a:t>
                </a:r>
                <a:r>
                  <a:rPr lang="en-US" b="0" dirty="0"/>
                  <a:t>for masked subcarriers (MSC) is set to 0.</a:t>
                </a:r>
                <a:endParaRPr lang="de-DE" b="0"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xfrm>
                <a:off x="905694" y="1761651"/>
                <a:ext cx="10361084" cy="4113213"/>
              </a:xfrm>
              <a:blipFill>
                <a:blip r:embed="rId2"/>
                <a:stretch>
                  <a:fillRect l="-824" t="-1185" r="-647"/>
                </a:stretch>
              </a:blipFill>
            </p:spPr>
            <p:txBody>
              <a:bodyPr/>
              <a:lstStyle/>
              <a:p>
                <a:r>
                  <a:rPr lang="de-DE">
                    <a:noFill/>
                  </a:rPr>
                  <a:t> </a:t>
                </a:r>
              </a:p>
            </p:txBody>
          </p:sp>
        </mc:Fallback>
      </mc:AlternateContent>
    </p:spTree>
    <p:extLst>
      <p:ext uri="{BB962C8B-B14F-4D97-AF65-F5344CB8AC3E}">
        <p14:creationId xmlns:p14="http://schemas.microsoft.com/office/powerpoint/2010/main" val="36073232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le:Cyclic prefi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48" y="1384776"/>
            <a:ext cx="6276975" cy="193357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err="1" smtClean="0"/>
              <a:t>Cyclic</a:t>
            </a:r>
            <a:r>
              <a:rPr lang="de-DE" dirty="0" smtClean="0"/>
              <a:t> </a:t>
            </a:r>
            <a:r>
              <a:rPr lang="de-DE" dirty="0" err="1" smtClean="0"/>
              <a:t>prefix</a:t>
            </a:r>
            <a:endParaRPr lang="de-DE"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34</a:t>
            </a:fld>
            <a:endParaRPr lang="en-GB" dirty="0"/>
          </a:p>
        </p:txBody>
      </p:sp>
      <p:sp>
        <p:nvSpPr>
          <p:cNvPr id="5" name="Datumsplatzhalter 4"/>
          <p:cNvSpPr>
            <a:spLocks noGrp="1"/>
          </p:cNvSpPr>
          <p:nvPr>
            <p:ph type="dt" idx="15"/>
          </p:nvPr>
        </p:nvSpPr>
        <p:spPr/>
        <p:txBody>
          <a:bodyPr/>
          <a:lstStyle/>
          <a:p>
            <a:r>
              <a:rPr lang="de-DE" dirty="0" err="1" smtClean="0"/>
              <a:t>July</a:t>
            </a:r>
            <a:r>
              <a:rPr lang="de-DE" dirty="0" smtClean="0"/>
              <a:t> 2019</a:t>
            </a:r>
            <a:endParaRPr lang="en-GB" dirty="0"/>
          </a:p>
        </p:txBody>
      </p:sp>
      <p:sp>
        <p:nvSpPr>
          <p:cNvPr id="7" name="Rectangle 1"/>
          <p:cNvSpPr>
            <a:spLocks noChangeArrowheads="1"/>
          </p:cNvSpPr>
          <p:nvPr/>
        </p:nvSpPr>
        <p:spPr bwMode="auto">
          <a:xfrm>
            <a:off x="914400" y="1851095"/>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mn-lt"/>
              </a:rPr>
              <a:t/>
            </a:r>
            <a:br>
              <a:rPr kumimoji="0" lang="de-DE" altLang="de-DE" sz="2000" b="0" i="0" u="none" strike="noStrike" cap="none" normalizeH="0" baseline="0" smtClean="0">
                <a:ln>
                  <a:noFill/>
                </a:ln>
                <a:solidFill>
                  <a:schemeClr val="tx1"/>
                </a:solidFill>
                <a:effectLst/>
                <a:latin typeface="+mn-lt"/>
              </a:rPr>
            </a:br>
            <a:endParaRPr kumimoji="0" lang="de-DE" altLang="de-DE" sz="2000" b="0" i="0" u="none" strike="noStrike" cap="none" normalizeH="0" baseline="0" smtClean="0">
              <a:ln>
                <a:noFill/>
              </a:ln>
              <a:solidFill>
                <a:schemeClr val="tx1"/>
              </a:solidFill>
              <a:effectLst/>
              <a:latin typeface="+mn-lt"/>
            </a:endParaRPr>
          </a:p>
        </p:txBody>
      </p:sp>
      <p:sp>
        <p:nvSpPr>
          <p:cNvPr id="3" name="Inhaltsplatzhalter 2"/>
          <p:cNvSpPr>
            <a:spLocks noGrp="1"/>
          </p:cNvSpPr>
          <p:nvPr>
            <p:ph idx="1"/>
          </p:nvPr>
        </p:nvSpPr>
        <p:spPr>
          <a:xfrm>
            <a:off x="914400" y="3318352"/>
            <a:ext cx="10361084" cy="4113213"/>
          </a:xfrm>
        </p:spPr>
        <p:txBody>
          <a:bodyPr/>
          <a:lstStyle/>
          <a:p>
            <a:pPr>
              <a:spcAft>
                <a:spcPts val="600"/>
              </a:spcAft>
              <a:buFont typeface="Arial" panose="020B0604020202020204" pitchFamily="34" charset="0"/>
              <a:buChar char="•"/>
            </a:pPr>
            <a:r>
              <a:rPr lang="en-US" sz="2000" b="0" dirty="0"/>
              <a:t>The CP provides a guard interval between adjacent OFDM symbols to protect against inter-symbol interference (ISI). </a:t>
            </a:r>
            <a:endParaRPr lang="en-US" sz="2000" b="0" dirty="0" smtClean="0"/>
          </a:p>
          <a:p>
            <a:pPr>
              <a:spcAft>
                <a:spcPts val="600"/>
              </a:spcAft>
              <a:buFont typeface="Arial" panose="020B0604020202020204" pitchFamily="34" charset="0"/>
              <a:buChar char="•"/>
            </a:pPr>
            <a:r>
              <a:rPr lang="en-US" sz="2000" b="0" dirty="0" smtClean="0"/>
              <a:t>The </a:t>
            </a:r>
            <a:r>
              <a:rPr lang="en-US" sz="2000" b="0" dirty="0"/>
              <a:t>CP is implemented by prepending the last </a:t>
            </a:r>
            <a:r>
              <a:rPr lang="en-US" sz="2000" b="0" i="1" dirty="0"/>
              <a:t>N</a:t>
            </a:r>
            <a:r>
              <a:rPr lang="en-US" sz="2000" b="0" i="1" baseline="-25000" dirty="0"/>
              <a:t>CP</a:t>
            </a:r>
            <a:r>
              <a:rPr lang="en-US" sz="2000" b="0" i="1" dirty="0"/>
              <a:t> </a:t>
            </a:r>
            <a:r>
              <a:rPr lang="en-US" sz="2000" b="0" dirty="0"/>
              <a:t>samples of the IDFT output to its output </a:t>
            </a:r>
            <a:r>
              <a:rPr lang="en-US" sz="2000" b="0" i="1" dirty="0"/>
              <a:t>N </a:t>
            </a:r>
            <a:r>
              <a:rPr lang="en-US" sz="2000" b="0" dirty="0"/>
              <a:t>samples. </a:t>
            </a:r>
            <a:r>
              <a:rPr lang="en-US" sz="2000" b="0" dirty="0" smtClean="0"/>
              <a:t>The </a:t>
            </a:r>
            <a:r>
              <a:rPr lang="en-US" sz="2000" b="0" dirty="0"/>
              <a:t>first sample is the IDFT output sample </a:t>
            </a:r>
            <a:r>
              <a:rPr lang="en-US" sz="2000" b="0" i="1" dirty="0"/>
              <a:t>N</a:t>
            </a:r>
            <a:r>
              <a:rPr lang="en-US" sz="2000" b="0" dirty="0"/>
              <a:t>-</a:t>
            </a:r>
            <a:r>
              <a:rPr lang="en-US" sz="2000" b="0" i="1" dirty="0"/>
              <a:t>N</a:t>
            </a:r>
            <a:r>
              <a:rPr lang="en-US" sz="2000" b="0" baseline="-25000" dirty="0"/>
              <a:t>CP</a:t>
            </a:r>
            <a:r>
              <a:rPr lang="en-US" sz="2000" b="0" i="1" dirty="0"/>
              <a:t>. </a:t>
            </a:r>
            <a:r>
              <a:rPr lang="en-US" sz="2000" b="0" dirty="0"/>
              <a:t>The last sample of the CP is the IDFT output sample </a:t>
            </a:r>
            <a:r>
              <a:rPr lang="en-US" sz="2000" b="0" i="1" dirty="0"/>
              <a:t>N-</a:t>
            </a:r>
            <a:r>
              <a:rPr lang="en-US" sz="2000" b="0" dirty="0"/>
              <a:t>1. The next sample is the IDFT output sample 0. </a:t>
            </a:r>
            <a:endParaRPr lang="en-US" sz="2000" b="0" dirty="0" smtClean="0"/>
          </a:p>
          <a:p>
            <a:pPr>
              <a:spcAft>
                <a:spcPts val="600"/>
              </a:spcAft>
              <a:buFont typeface="Arial" panose="020B0604020202020204" pitchFamily="34" charset="0"/>
              <a:buChar char="•"/>
            </a:pPr>
            <a:r>
              <a:rPr lang="en-US" sz="2000" b="0" dirty="0" smtClean="0"/>
              <a:t>Total </a:t>
            </a:r>
            <a:r>
              <a:rPr lang="en-US" sz="2000" b="0" dirty="0"/>
              <a:t>OFDM symbol duration is </a:t>
            </a:r>
            <a:r>
              <a:rPr lang="en-US" sz="2000" b="0" i="1" dirty="0"/>
              <a:t>N</a:t>
            </a:r>
            <a:r>
              <a:rPr lang="en-US" sz="2000" b="0" i="1" baseline="-25000" dirty="0"/>
              <a:t>W</a:t>
            </a:r>
            <a:r>
              <a:rPr lang="en-US" sz="2000" b="0" dirty="0"/>
              <a:t> = </a:t>
            </a:r>
            <a:r>
              <a:rPr lang="en-US" sz="2000" b="0" i="1" dirty="0"/>
              <a:t>N </a:t>
            </a:r>
            <a:r>
              <a:rPr lang="en-US" sz="2000" b="0" dirty="0"/>
              <a:t>+ </a:t>
            </a:r>
            <a:r>
              <a:rPr lang="en-US" sz="2000" b="0" i="1" dirty="0"/>
              <a:t>N</a:t>
            </a:r>
            <a:r>
              <a:rPr lang="en-US" sz="2000" b="0" i="1" baseline="-25000" dirty="0"/>
              <a:t>CP</a:t>
            </a:r>
            <a:r>
              <a:rPr lang="en-US" sz="2000" b="0" dirty="0"/>
              <a:t> samples. </a:t>
            </a:r>
            <a:r>
              <a:rPr lang="en-US" sz="2000" b="0" dirty="0" smtClean="0"/>
              <a:t>The </a:t>
            </a:r>
            <a:r>
              <a:rPr lang="en-US" sz="2000" b="0" dirty="0"/>
              <a:t>value of </a:t>
            </a:r>
            <a:r>
              <a:rPr lang="en-US" sz="2000" b="0" i="1" dirty="0"/>
              <a:t>N</a:t>
            </a:r>
            <a:r>
              <a:rPr lang="en-US" sz="2000" b="0" i="1" baseline="-25000" dirty="0"/>
              <a:t>CP</a:t>
            </a:r>
            <a:r>
              <a:rPr lang="en-US" sz="2000" b="0" dirty="0"/>
              <a:t> varies during a frame. </a:t>
            </a:r>
            <a:endParaRPr lang="en-US" sz="2000" b="0" dirty="0" smtClean="0"/>
          </a:p>
          <a:p>
            <a:pPr>
              <a:spcAft>
                <a:spcPts val="600"/>
              </a:spcAft>
              <a:buFont typeface="Arial" panose="020B0604020202020204" pitchFamily="34" charset="0"/>
              <a:buChar char="•"/>
            </a:pPr>
            <a:r>
              <a:rPr lang="en-US" sz="2000" b="0" dirty="0" smtClean="0"/>
              <a:t>In </a:t>
            </a:r>
            <a:r>
              <a:rPr lang="en-US" sz="2000" b="0" dirty="0"/>
              <a:t>the header and first two symbols after the header, </a:t>
            </a:r>
            <a:r>
              <a:rPr lang="en-US" sz="2000" b="0" i="1" dirty="0"/>
              <a:t>N</a:t>
            </a:r>
            <a:r>
              <a:rPr lang="en-US" sz="2000" b="0" i="1" baseline="-25000" dirty="0"/>
              <a:t>CP</a:t>
            </a:r>
            <a:r>
              <a:rPr lang="en-US" sz="2000" b="0" i="1" dirty="0"/>
              <a:t>=N</a:t>
            </a:r>
            <a:r>
              <a:rPr lang="en-US" sz="2000" b="0" i="1" baseline="-25000" dirty="0"/>
              <a:t>GI-HD</a:t>
            </a:r>
            <a:r>
              <a:rPr lang="en-US" sz="2000" b="0" i="1" dirty="0"/>
              <a:t>=N/4</a:t>
            </a:r>
            <a:r>
              <a:rPr lang="en-US" sz="2000" b="0" dirty="0"/>
              <a:t>. All the rest of the payload has the same value </a:t>
            </a:r>
            <a:r>
              <a:rPr lang="en-US" sz="2000" b="0" i="1" dirty="0"/>
              <a:t>N</a:t>
            </a:r>
            <a:r>
              <a:rPr lang="en-US" sz="2000" b="0" i="1" baseline="-25000" dirty="0"/>
              <a:t>CP</a:t>
            </a:r>
            <a:r>
              <a:rPr lang="en-US" sz="2000" b="0" i="1" dirty="0"/>
              <a:t>=N</a:t>
            </a:r>
            <a:r>
              <a:rPr lang="en-US" sz="2000" b="0" i="1" baseline="-25000" dirty="0"/>
              <a:t>GI</a:t>
            </a:r>
            <a:r>
              <a:rPr lang="en-US" sz="2000" b="0" i="1" dirty="0"/>
              <a:t>.</a:t>
            </a:r>
            <a:endParaRPr lang="de-DE" sz="2000" b="0" dirty="0"/>
          </a:p>
          <a:p>
            <a:pPr>
              <a:spcAft>
                <a:spcPts val="600"/>
              </a:spcAft>
              <a:buFont typeface="Arial" panose="020B0604020202020204" pitchFamily="34" charset="0"/>
              <a:buChar char="•"/>
            </a:pPr>
            <a:endParaRPr lang="de-DE" sz="2000" b="0" dirty="0"/>
          </a:p>
        </p:txBody>
      </p:sp>
    </p:spTree>
    <p:extLst>
      <p:ext uri="{BB962C8B-B14F-4D97-AF65-F5344CB8AC3E}">
        <p14:creationId xmlns:p14="http://schemas.microsoft.com/office/powerpoint/2010/main" val="17491233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Frequency</a:t>
            </a:r>
            <a:r>
              <a:rPr lang="de-DE" dirty="0" smtClean="0"/>
              <a:t> </a:t>
            </a:r>
            <a:r>
              <a:rPr lang="de-DE" dirty="0" err="1" smtClean="0"/>
              <a:t>upshift</a:t>
            </a:r>
            <a:endParaRPr lang="de-DE"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35</a:t>
            </a:fld>
            <a:endParaRPr lang="en-GB" dirty="0"/>
          </a:p>
        </p:txBody>
      </p:sp>
      <p:sp>
        <p:nvSpPr>
          <p:cNvPr id="5" name="Datumsplatzhalter 4"/>
          <p:cNvSpPr>
            <a:spLocks noGrp="1"/>
          </p:cNvSpPr>
          <p:nvPr>
            <p:ph type="dt" idx="15"/>
          </p:nvPr>
        </p:nvSpPr>
        <p:spPr/>
        <p:txBody>
          <a:bodyPr/>
          <a:lstStyle/>
          <a:p>
            <a:r>
              <a:rPr lang="de-DE" dirty="0" err="1" smtClean="0"/>
              <a:t>July</a:t>
            </a:r>
            <a:r>
              <a:rPr lang="de-DE" dirty="0" smtClean="0"/>
              <a:t> 2019</a:t>
            </a:r>
            <a:endParaRPr lang="en-GB" dirty="0"/>
          </a:p>
        </p:txBody>
      </p:sp>
      <p:sp>
        <p:nvSpPr>
          <p:cNvPr id="7" name="Rectangle 1"/>
          <p:cNvSpPr>
            <a:spLocks noChangeArrowheads="1"/>
          </p:cNvSpPr>
          <p:nvPr/>
        </p:nvSpPr>
        <p:spPr bwMode="auto">
          <a:xfrm>
            <a:off x="914400" y="1851095"/>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mn-lt"/>
              </a:rPr>
              <a:t/>
            </a:r>
            <a:br>
              <a:rPr kumimoji="0" lang="de-DE" altLang="de-DE" sz="2000" b="0" i="0" u="none" strike="noStrike" cap="none" normalizeH="0" baseline="0" smtClean="0">
                <a:ln>
                  <a:noFill/>
                </a:ln>
                <a:solidFill>
                  <a:schemeClr val="tx1"/>
                </a:solidFill>
                <a:effectLst/>
                <a:latin typeface="+mn-lt"/>
              </a:rPr>
            </a:br>
            <a:endParaRPr kumimoji="0" lang="de-DE" altLang="de-DE" sz="2000" b="0" i="0" u="none" strike="noStrike" cap="none" normalizeH="0" baseline="0" smtClean="0">
              <a:ln>
                <a:noFill/>
              </a:ln>
              <a:solidFill>
                <a:schemeClr val="tx1"/>
              </a:solidFill>
              <a:effectLst/>
              <a:latin typeface="+mn-lt"/>
            </a:endParaRPr>
          </a:p>
        </p:txBody>
      </p:sp>
      <mc:AlternateContent xmlns:mc="http://schemas.openxmlformats.org/markup-compatibility/2006" xmlns:a14="http://schemas.microsoft.com/office/drawing/2010/main">
        <mc:Choice Requires="a14">
          <p:sp>
            <p:nvSpPr>
              <p:cNvPr id="8" name="Rectangle 2"/>
              <p:cNvSpPr>
                <a:spLocks noGrp="1" noChangeArrowheads="1"/>
              </p:cNvSpPr>
              <p:nvPr>
                <p:ph idx="1"/>
              </p:nvPr>
            </p:nvSpPr>
            <p:spPr bwMode="auto">
              <a:xfrm>
                <a:off x="914400" y="3548028"/>
                <a:ext cx="11014248" cy="37934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defTabSz="914400" eaLnBrk="0" hangingPunct="0">
                  <a:spcBef>
                    <a:spcPts val="0"/>
                  </a:spcBef>
                  <a:spcAft>
                    <a:spcPts val="600"/>
                  </a:spcAft>
                  <a:buClrTx/>
                  <a:buSzTx/>
                  <a:buFont typeface="Arial" panose="020B0604020202020204" pitchFamily="34" charset="0"/>
                  <a:buChar char="•"/>
                </a:pPr>
                <a:r>
                  <a:rPr lang="en-US" altLang="de-DE" b="0"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Frequency </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up-shift moves the spectrum of the transmit signal by </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F</a:t>
                </a:r>
                <a:r>
                  <a:rPr lang="en-US" altLang="de-DE" b="0" i="1"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US</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 </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m</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F</a:t>
                </a:r>
                <a:r>
                  <a:rPr lang="en-US" altLang="de-DE" b="0" i="1"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SC</a:t>
                </a:r>
                <a:r>
                  <a:rPr lang="en-US" altLang="de-DE" b="0"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altLang="de-DE" b="0"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where </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m</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N</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/2. Real and imaginary components of the signal </a:t>
                </a:r>
                <a:r>
                  <a:rPr lang="en-US" altLang="de-DE" b="0"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are </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given by </a:t>
                </a:r>
                <a:endParaRPr lang="de-DE" altLang="de-DE" b="0" dirty="0">
                  <a:solidFill>
                    <a:schemeClr val="tx1"/>
                  </a:solidFill>
                </a:endParaRPr>
              </a:p>
              <a:p>
                <a:pPr>
                  <a:spcBef>
                    <a:spcPts val="0"/>
                  </a:spcBef>
                </a:pPr>
                <a:r>
                  <a:rPr lang="de-DE" sz="2800" dirty="0" smtClean="0"/>
                  <a:t>                                     </a:t>
                </a:r>
                <a14:m>
                  <m:oMath xmlns:m="http://schemas.openxmlformats.org/officeDocument/2006/math">
                    <m:sSub>
                      <m:sSubPr>
                        <m:ctrlPr>
                          <a:rPr lang="de-DE"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𝑛</m:t>
                        </m:r>
                      </m:sub>
                    </m:sSub>
                    <m:r>
                      <a:rPr lang="en-US" i="1">
                        <a:latin typeface="Cambria Math" panose="02040503050406030204" pitchFamily="18" charset="0"/>
                      </a:rPr>
                      <m:t>=</m:t>
                    </m:r>
                    <m:sSub>
                      <m:sSubPr>
                        <m:ctrlPr>
                          <a:rPr lang="de-DE"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𝑙</m:t>
                        </m:r>
                      </m:sub>
                    </m:sSub>
                    <m:r>
                      <a:rPr lang="en-US" i="1">
                        <a:latin typeface="Cambria Math" panose="02040503050406030204" pitchFamily="18" charset="0"/>
                      </a:rPr>
                      <m:t>×</m:t>
                    </m:r>
                    <m:func>
                      <m:funcPr>
                        <m:ctrlPr>
                          <a:rPr lang="de-DE" i="1">
                            <a:latin typeface="Cambria Math" panose="02040503050406030204" pitchFamily="18" charset="0"/>
                          </a:rPr>
                        </m:ctrlPr>
                      </m:funcPr>
                      <m:fName>
                        <m:r>
                          <m:rPr>
                            <m:sty m:val="p"/>
                          </m:rPr>
                          <a:rPr lang="en-US">
                            <a:latin typeface="Cambria Math" panose="02040503050406030204" pitchFamily="18" charset="0"/>
                          </a:rPr>
                          <m:t>exp</m:t>
                        </m:r>
                      </m:fName>
                      <m:e>
                        <m:d>
                          <m:dPr>
                            <m:ctrlPr>
                              <a:rPr lang="de-DE"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𝑗</m:t>
                            </m:r>
                            <m:f>
                              <m:fPr>
                                <m:ctrlPr>
                                  <a:rPr lang="de-DE" i="1">
                                    <a:latin typeface="Cambria Math" panose="02040503050406030204" pitchFamily="18" charset="0"/>
                                  </a:rPr>
                                </m:ctrlPr>
                              </m:fPr>
                              <m:num>
                                <m:r>
                                  <a:rPr lang="en-US" i="1">
                                    <a:latin typeface="Cambria Math" panose="02040503050406030204" pitchFamily="18" charset="0"/>
                                  </a:rPr>
                                  <m:t>𝑛𝑚</m:t>
                                </m:r>
                              </m:num>
                              <m:den>
                                <m:r>
                                  <a:rPr lang="en-US" i="1">
                                    <a:latin typeface="Cambria Math" panose="02040503050406030204" pitchFamily="18" charset="0"/>
                                  </a:rPr>
                                  <m:t>𝑁𝑝</m:t>
                                </m:r>
                              </m:den>
                            </m:f>
                          </m:e>
                        </m:d>
                      </m:e>
                    </m:func>
                    <m:r>
                      <a:rPr lang="en-US" i="1">
                        <a:latin typeface="Cambria Math" panose="02040503050406030204" pitchFamily="18" charset="0"/>
                      </a:rPr>
                      <m:t>=</m:t>
                    </m:r>
                    <m:r>
                      <a:rPr lang="en-US" i="1">
                        <a:latin typeface="Cambria Math" panose="02040503050406030204" pitchFamily="18" charset="0"/>
                      </a:rPr>
                      <m:t>𝑅𝑒</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𝑛</m:t>
                            </m:r>
                          </m:sub>
                        </m:sSub>
                      </m:e>
                    </m:d>
                    <m:r>
                      <a:rPr lang="en-US" i="1">
                        <a:latin typeface="Cambria Math" panose="02040503050406030204" pitchFamily="18" charset="0"/>
                      </a:rPr>
                      <m:t>+</m:t>
                    </m:r>
                    <m:r>
                      <a:rPr lang="en-US" i="1">
                        <a:latin typeface="Cambria Math" panose="02040503050406030204" pitchFamily="18" charset="0"/>
                      </a:rPr>
                      <m:t>𝑗𝐼𝑚</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𝑛</m:t>
                            </m:r>
                          </m:sub>
                        </m:sSub>
                      </m:e>
                    </m:d>
                  </m:oMath>
                </a14:m>
                <a:endParaRPr lang="de-DE" altLang="de-DE" b="0" dirty="0">
                  <a:solidFill>
                    <a:schemeClr val="tx1"/>
                  </a:solidFill>
                </a:endParaRPr>
              </a:p>
              <a:p>
                <a:pPr marL="285750" lvl="0" indent="-285750" defTabSz="914400" eaLnBrk="0" hangingPunct="0">
                  <a:spcBef>
                    <a:spcPts val="0"/>
                  </a:spcBef>
                  <a:spcAft>
                    <a:spcPts val="600"/>
                  </a:spcAft>
                  <a:buClrTx/>
                  <a:buSzTx/>
                  <a:buFont typeface="Arial" panose="020B0604020202020204" pitchFamily="34" charset="0"/>
                  <a:buChar char="•"/>
                </a:pP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The transmitted real-valued output signal is given by </a:t>
                </a:r>
                <a:endParaRPr lang="de-DE" altLang="de-DE" b="0" dirty="0" smtClean="0">
                  <a:solidFill>
                    <a:schemeClr val="tx1"/>
                  </a:solidFill>
                </a:endParaRPr>
              </a:p>
              <a:p>
                <a:pPr>
                  <a:spcBef>
                    <a:spcPts val="0"/>
                  </a:spcBef>
                </a:pPr>
                <a:r>
                  <a:rPr lang="en-US" sz="2800" dirty="0"/>
                  <a:t> </a:t>
                </a:r>
                <a:r>
                  <a:rPr lang="en-US" sz="2800" dirty="0" smtClean="0"/>
                  <a:t>					</a:t>
                </a:r>
                <a14:m>
                  <m:oMath xmlns:m="http://schemas.openxmlformats.org/officeDocument/2006/math">
                    <m:r>
                      <a:rPr lang="en-US" i="1">
                        <a:latin typeface="Cambria Math" panose="02040503050406030204" pitchFamily="18" charset="0"/>
                      </a:rPr>
                      <m:t>𝑅𝑒</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𝑛</m:t>
                            </m:r>
                          </m:sub>
                        </m:sSub>
                      </m:e>
                    </m:d>
                    <m:r>
                      <a:rPr lang="en-US" i="1">
                        <a:latin typeface="Cambria Math" panose="02040503050406030204" pitchFamily="18" charset="0"/>
                      </a:rPr>
                      <m:t>=</m:t>
                    </m:r>
                    <m:r>
                      <a:rPr lang="en-US" i="1">
                        <a:latin typeface="Cambria Math" panose="02040503050406030204" pitchFamily="18" charset="0"/>
                      </a:rPr>
                      <m:t>𝑅𝑒</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𝑝</m:t>
                            </m:r>
                          </m:sub>
                        </m:sSub>
                      </m:e>
                    </m:d>
                    <m:r>
                      <a:rPr lang="en-US" i="1">
                        <a:latin typeface="Cambria Math" panose="02040503050406030204" pitchFamily="18" charset="0"/>
                      </a:rPr>
                      <m:t>×</m:t>
                    </m:r>
                    <m:func>
                      <m:funcPr>
                        <m:ctrlPr>
                          <a:rPr lang="de-DE" i="1">
                            <a:latin typeface="Cambria Math" panose="02040503050406030204" pitchFamily="18" charset="0"/>
                          </a:rPr>
                        </m:ctrlPr>
                      </m:funcPr>
                      <m:fName>
                        <m:r>
                          <m:rPr>
                            <m:sty m:val="p"/>
                          </m:rPr>
                          <a:rPr lang="en-US">
                            <a:latin typeface="Cambria Math" panose="02040503050406030204" pitchFamily="18" charset="0"/>
                          </a:rPr>
                          <m:t>cos</m:t>
                        </m:r>
                      </m:fName>
                      <m:e>
                        <m:d>
                          <m:dPr>
                            <m:ctrlPr>
                              <a:rPr lang="de-DE"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𝜋</m:t>
                            </m:r>
                            <m:f>
                              <m:fPr>
                                <m:ctrlPr>
                                  <a:rPr lang="de-DE" i="1">
                                    <a:latin typeface="Cambria Math" panose="02040503050406030204" pitchFamily="18" charset="0"/>
                                  </a:rPr>
                                </m:ctrlPr>
                              </m:fPr>
                              <m:num>
                                <m:r>
                                  <a:rPr lang="en-US" i="1">
                                    <a:latin typeface="Cambria Math" panose="02040503050406030204" pitchFamily="18" charset="0"/>
                                  </a:rPr>
                                  <m:t>𝑛𝑚</m:t>
                                </m:r>
                              </m:num>
                              <m:den>
                                <m:r>
                                  <a:rPr lang="en-US" i="1">
                                    <a:latin typeface="Cambria Math" panose="02040503050406030204" pitchFamily="18" charset="0"/>
                                  </a:rPr>
                                  <m:t>𝑁𝑝</m:t>
                                </m:r>
                              </m:den>
                            </m:f>
                          </m:e>
                        </m:d>
                      </m:e>
                    </m:func>
                    <m:r>
                      <a:rPr lang="en-US" i="1">
                        <a:latin typeface="Cambria Math" panose="02040503050406030204" pitchFamily="18" charset="0"/>
                      </a:rPr>
                      <m:t>−</m:t>
                    </m:r>
                    <m:r>
                      <a:rPr lang="en-US" i="1">
                        <a:latin typeface="Cambria Math" panose="02040503050406030204" pitchFamily="18" charset="0"/>
                      </a:rPr>
                      <m:t>𝐼𝑚</m:t>
                    </m:r>
                    <m:r>
                      <a:rPr lang="en-US" i="1">
                        <a:latin typeface="Cambria Math" panose="02040503050406030204" pitchFamily="18" charset="0"/>
                      </a:rPr>
                      <m:t> </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𝑝</m:t>
                            </m:r>
                          </m:sub>
                        </m:sSub>
                      </m:e>
                    </m:d>
                    <m:r>
                      <a:rPr lang="en-US" i="1">
                        <a:latin typeface="Cambria Math" panose="02040503050406030204" pitchFamily="18" charset="0"/>
                      </a:rPr>
                      <m:t>×</m:t>
                    </m:r>
                    <m:func>
                      <m:funcPr>
                        <m:ctrlPr>
                          <a:rPr lang="de-DE" i="1">
                            <a:latin typeface="Cambria Math" panose="02040503050406030204" pitchFamily="18" charset="0"/>
                          </a:rPr>
                        </m:ctrlPr>
                      </m:funcPr>
                      <m:fName>
                        <m:r>
                          <m:rPr>
                            <m:sty m:val="p"/>
                          </m:rPr>
                          <a:rPr lang="en-US">
                            <a:latin typeface="Cambria Math" panose="02040503050406030204" pitchFamily="18" charset="0"/>
                          </a:rPr>
                          <m:t>sin</m:t>
                        </m:r>
                      </m:fName>
                      <m:e>
                        <m:d>
                          <m:dPr>
                            <m:ctrlPr>
                              <a:rPr lang="de-DE"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𝜋</m:t>
                            </m:r>
                            <m:f>
                              <m:fPr>
                                <m:ctrlPr>
                                  <a:rPr lang="de-DE" i="1">
                                    <a:latin typeface="Cambria Math" panose="02040503050406030204" pitchFamily="18" charset="0"/>
                                  </a:rPr>
                                </m:ctrlPr>
                              </m:fPr>
                              <m:num>
                                <m:r>
                                  <a:rPr lang="en-US" i="1">
                                    <a:latin typeface="Cambria Math" panose="02040503050406030204" pitchFamily="18" charset="0"/>
                                  </a:rPr>
                                  <m:t>𝑛𝑚</m:t>
                                </m:r>
                              </m:num>
                              <m:den>
                                <m:r>
                                  <a:rPr lang="en-US" i="1">
                                    <a:latin typeface="Cambria Math" panose="02040503050406030204" pitchFamily="18" charset="0"/>
                                  </a:rPr>
                                  <m:t>𝑁𝑝</m:t>
                                </m:r>
                              </m:den>
                            </m:f>
                          </m:e>
                        </m:d>
                      </m:e>
                    </m:func>
                  </m:oMath>
                </a14:m>
                <a:endParaRPr lang="de-DE" dirty="0"/>
              </a:p>
              <a:p>
                <a:pPr marL="263525" lvl="0" indent="-263525" defTabSz="914400" eaLnBrk="0" hangingPunct="0">
                  <a:spcBef>
                    <a:spcPts val="0"/>
                  </a:spcBef>
                  <a:spcAft>
                    <a:spcPts val="600"/>
                  </a:spcAft>
                  <a:buClrTx/>
                  <a:buSzTx/>
                </a:pP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altLang="de-DE" b="0"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where </a:t>
                </a:r>
                <a:r>
                  <a:rPr lang="en-US" altLang="de-DE" b="0" i="1" dirty="0" err="1">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X</a:t>
                </a:r>
                <a:r>
                  <a:rPr lang="en-US" altLang="de-DE" b="0" i="1" baseline="-30000" dirty="0" err="1">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n</a:t>
                </a:r>
                <a:r>
                  <a:rPr lang="en-US" altLang="de-DE" b="0"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a:t>
                </a:r>
                <a:r>
                  <a:rPr lang="en-US" altLang="de-DE" b="0" i="1"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p</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is </a:t>
                </a:r>
                <a:r>
                  <a:rPr lang="en-US" altLang="de-DE" b="0" i="1" dirty="0" err="1">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X</a:t>
                </a:r>
                <a:r>
                  <a:rPr lang="en-US" altLang="de-DE" b="0" i="1" baseline="-30000" dirty="0" err="1">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n</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after interpolation with </a:t>
                </a:r>
                <a:r>
                  <a:rPr lang="en-US" altLang="de-DE" b="0"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factor </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p </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being equal to or higher than 2. </a:t>
                </a:r>
                <a:endParaRPr lang="en-US" altLang="de-DE" b="0"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endParaRPr>
              </a:p>
              <a:p>
                <a:pPr lvl="0" defTabSz="914400" eaLnBrk="0" hangingPunct="0">
                  <a:spcBef>
                    <a:spcPts val="0"/>
                  </a:spcBef>
                  <a:spcAft>
                    <a:spcPts val="600"/>
                  </a:spcAft>
                  <a:buClrTx/>
                  <a:buSzTx/>
                  <a:buFont typeface="Arial" panose="020B0604020202020204" pitchFamily="34" charset="0"/>
                  <a:buChar char="•"/>
                </a:pPr>
                <a:r>
                  <a:rPr lang="en-US" altLang="de-DE" b="0"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a:t>
                </a:r>
                <a:endParaRPr lang="en-US" altLang="de-DE" sz="3600" b="0" dirty="0">
                  <a:solidFill>
                    <a:schemeClr val="tx1"/>
                  </a:solidFill>
                  <a:latin typeface="Arial" panose="020B0604020202020204" pitchFamily="34" charset="0"/>
                </a:endParaRP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pPr>
                <a:endParaRPr kumimoji="0" lang="en-US" altLang="de-DE" b="0" i="0" u="none" strike="noStrike" cap="none" normalizeH="0" baseline="0" dirty="0" smtClean="0">
                  <a:ln>
                    <a:noFill/>
                  </a:ln>
                  <a:solidFill>
                    <a:schemeClr val="tx1"/>
                  </a:solidFill>
                  <a:effectLst/>
                  <a:latin typeface="Arial" panose="020B0604020202020204" pitchFamily="34" charset="0"/>
                </a:endParaRPr>
              </a:p>
            </p:txBody>
          </p:sp>
        </mc:Choice>
        <mc:Fallback xmlns="">
          <p:sp>
            <p:nvSpPr>
              <p:cNvPr id="8" name="Rectangle 2"/>
              <p:cNvSpPr>
                <a:spLocks noGrp="1" noRot="1" noChangeAspect="1" noMove="1" noResize="1" noEditPoints="1" noAdjustHandles="1" noChangeArrowheads="1" noChangeShapeType="1" noTextEdit="1"/>
              </p:cNvSpPr>
              <p:nvPr>
                <p:ph idx="1"/>
              </p:nvPr>
            </p:nvSpPr>
            <p:spPr bwMode="auto">
              <a:xfrm>
                <a:off x="914400" y="3548028"/>
                <a:ext cx="11014248" cy="3793474"/>
              </a:xfrm>
              <a:prstGeom prst="rect">
                <a:avLst/>
              </a:prstGeom>
              <a:blipFill>
                <a:blip r:embed="rId2"/>
                <a:stretch>
                  <a:fillRect l="-719" t="-8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p:grpSp>
        <p:nvGrpSpPr>
          <p:cNvPr id="11" name="Gruppieren 10"/>
          <p:cNvGrpSpPr/>
          <p:nvPr/>
        </p:nvGrpSpPr>
        <p:grpSpPr>
          <a:xfrm>
            <a:off x="3935760" y="1573020"/>
            <a:ext cx="5544616" cy="2006854"/>
            <a:chOff x="3935760" y="1573020"/>
            <a:chExt cx="5544616" cy="2006854"/>
          </a:xfrm>
        </p:grpSpPr>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t="57729" b="1642"/>
            <a:stretch/>
          </p:blipFill>
          <p:spPr>
            <a:xfrm>
              <a:off x="3935760" y="1573020"/>
              <a:ext cx="5544616" cy="2006854"/>
            </a:xfrm>
            <a:prstGeom prst="rect">
              <a:avLst/>
            </a:prstGeom>
          </p:spPr>
        </p:pic>
        <p:sp>
          <p:nvSpPr>
            <p:cNvPr id="9" name="Rechteck 8"/>
            <p:cNvSpPr/>
            <p:nvPr/>
          </p:nvSpPr>
          <p:spPr bwMode="auto">
            <a:xfrm>
              <a:off x="8184232" y="2420888"/>
              <a:ext cx="936104"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12" name="Rechteck 11"/>
            <p:cNvSpPr/>
            <p:nvPr/>
          </p:nvSpPr>
          <p:spPr bwMode="auto">
            <a:xfrm>
              <a:off x="7608168" y="3300869"/>
              <a:ext cx="936104" cy="27900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grpSp>
    </p:spTree>
    <p:extLst>
      <p:ext uri="{BB962C8B-B14F-4D97-AF65-F5344CB8AC3E}">
        <p14:creationId xmlns:p14="http://schemas.microsoft.com/office/powerpoint/2010/main" val="138047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a:solidFill>
                  <a:schemeClr val="tx1"/>
                </a:solidFill>
              </a:rPr>
              <a:t>2. </a:t>
            </a:r>
            <a:r>
              <a:rPr lang="de-DE" dirty="0" smtClean="0">
                <a:solidFill>
                  <a:schemeClr val="tx1"/>
                </a:solidFill>
              </a:rPr>
              <a:t>PPDU </a:t>
            </a:r>
            <a:r>
              <a:rPr lang="de-DE" dirty="0" err="1" smtClean="0">
                <a:solidFill>
                  <a:schemeClr val="tx1"/>
                </a:solidFill>
              </a:rPr>
              <a:t>structure</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grpSp>
        <p:nvGrpSpPr>
          <p:cNvPr id="3" name="Gruppieren 2"/>
          <p:cNvGrpSpPr/>
          <p:nvPr/>
        </p:nvGrpSpPr>
        <p:grpSpPr>
          <a:xfrm>
            <a:off x="263352" y="2204864"/>
            <a:ext cx="15337704" cy="3377396"/>
            <a:chOff x="335360" y="1723610"/>
            <a:chExt cx="15337704" cy="3377396"/>
          </a:xfrm>
        </p:grpSpPr>
        <p:sp>
          <p:nvSpPr>
            <p:cNvPr id="8" name="Textfeld 3"/>
            <p:cNvSpPr txBox="1">
              <a:spLocks noChangeArrowheads="1"/>
            </p:cNvSpPr>
            <p:nvPr/>
          </p:nvSpPr>
          <p:spPr bwMode="auto">
            <a:xfrm>
              <a:off x="8357864" y="2621230"/>
              <a:ext cx="7315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a:lstStyle>
            <a:p>
              <a:pPr marL="342900" indent="-342900">
                <a:spcBef>
                  <a:spcPct val="0"/>
                </a:spcBef>
                <a:buFont typeface="Arial" panose="020B0604020202020204" pitchFamily="34" charset="0"/>
                <a:buChar char="•"/>
              </a:pPr>
              <a:r>
                <a:rPr lang="de-DE" altLang="de-DE" sz="1400" b="0" dirty="0" smtClean="0"/>
                <a:t>SISO = single-input single-output</a:t>
              </a:r>
            </a:p>
            <a:p>
              <a:pPr marL="342900" indent="-342900">
                <a:spcBef>
                  <a:spcPct val="0"/>
                </a:spcBef>
                <a:buFont typeface="Arial" panose="020B0604020202020204" pitchFamily="34" charset="0"/>
                <a:buChar char="•"/>
              </a:pPr>
              <a:r>
                <a:rPr lang="de-DE" altLang="de-DE" sz="1400" dirty="0" smtClean="0"/>
                <a:t>MIMO = multiple-input multiple-output</a:t>
              </a:r>
              <a:r>
                <a:rPr lang="de-DE" altLang="de-DE" sz="1400" b="0" dirty="0" smtClean="0"/>
                <a:t> </a:t>
              </a:r>
            </a:p>
            <a:p>
              <a:pPr marL="342900" indent="-342900">
                <a:spcBef>
                  <a:spcPct val="0"/>
                </a:spcBef>
                <a:buFont typeface="Arial" panose="020B0604020202020204" pitchFamily="34" charset="0"/>
                <a:buChar char="•"/>
              </a:pPr>
              <a:r>
                <a:rPr lang="de-DE" altLang="de-DE" sz="1400" b="0" dirty="0" smtClean="0"/>
                <a:t>SHR = </a:t>
              </a:r>
              <a:r>
                <a:rPr lang="de-DE" altLang="de-DE" sz="1400" b="0" dirty="0" err="1" smtClean="0"/>
                <a:t>Synchronization</a:t>
              </a:r>
              <a:r>
                <a:rPr lang="de-DE" altLang="de-DE" sz="1400" b="0" dirty="0" smtClean="0"/>
                <a:t> </a:t>
              </a:r>
              <a:r>
                <a:rPr lang="de-DE" altLang="de-DE" sz="1400" b="0" dirty="0" err="1"/>
                <a:t>header</a:t>
              </a:r>
              <a:r>
                <a:rPr lang="de-DE" altLang="de-DE" sz="1400" b="0" dirty="0"/>
                <a:t> </a:t>
              </a:r>
            </a:p>
            <a:p>
              <a:pPr marL="342900" indent="-342900">
                <a:spcBef>
                  <a:spcPct val="0"/>
                </a:spcBef>
                <a:buFont typeface="Arial" panose="020B0604020202020204" pitchFamily="34" charset="0"/>
                <a:buChar char="•"/>
              </a:pPr>
              <a:r>
                <a:rPr lang="de-DE" altLang="de-DE" sz="1400" b="0" dirty="0" smtClean="0"/>
                <a:t>CE = Channel </a:t>
              </a:r>
              <a:r>
                <a:rPr lang="de-DE" altLang="de-DE" sz="1400" b="0" dirty="0" err="1"/>
                <a:t>estimation</a:t>
              </a:r>
              <a:endParaRPr lang="de-DE" altLang="de-DE" sz="1400" b="0" dirty="0"/>
            </a:p>
            <a:p>
              <a:pPr marL="342900" indent="-342900">
                <a:spcBef>
                  <a:spcPct val="0"/>
                </a:spcBef>
                <a:buFont typeface="Arial" panose="020B0604020202020204" pitchFamily="34" charset="0"/>
                <a:buChar char="•"/>
              </a:pPr>
              <a:r>
                <a:rPr lang="de-DE" altLang="de-DE" sz="1400" b="0" dirty="0" smtClean="0"/>
                <a:t>PHR = </a:t>
              </a:r>
              <a:r>
                <a:rPr lang="de-DE" altLang="de-DE" sz="1400" b="0" dirty="0" err="1" smtClean="0"/>
                <a:t>Physical</a:t>
              </a:r>
              <a:r>
                <a:rPr lang="de-DE" altLang="de-DE" sz="1400" b="0" dirty="0" smtClean="0"/>
                <a:t> </a:t>
              </a:r>
              <a:r>
                <a:rPr lang="de-DE" altLang="de-DE" sz="1400" b="0" dirty="0" err="1"/>
                <a:t>layer</a:t>
              </a:r>
              <a:r>
                <a:rPr lang="de-DE" altLang="de-DE" sz="1400" b="0" dirty="0"/>
                <a:t> </a:t>
              </a:r>
              <a:r>
                <a:rPr lang="de-DE" altLang="de-DE" sz="1400" b="0" dirty="0" err="1" smtClean="0"/>
                <a:t>header</a:t>
              </a:r>
              <a:endParaRPr lang="de-DE" altLang="de-DE" sz="1400" b="0" dirty="0"/>
            </a:p>
            <a:p>
              <a:pPr marL="342900" indent="-342900">
                <a:spcBef>
                  <a:spcPct val="0"/>
                </a:spcBef>
                <a:buFont typeface="Arial" panose="020B0604020202020204" pitchFamily="34" charset="0"/>
                <a:buChar char="•"/>
              </a:pPr>
              <a:r>
                <a:rPr lang="de-DE" altLang="de-DE" sz="1400" b="0" dirty="0" smtClean="0"/>
                <a:t>HCS = Header check </a:t>
              </a:r>
              <a:r>
                <a:rPr lang="de-DE" altLang="de-DE" sz="1400" b="0" dirty="0" err="1" smtClean="0"/>
                <a:t>sequence</a:t>
              </a:r>
              <a:r>
                <a:rPr lang="de-DE" altLang="de-DE" sz="1400" b="0" dirty="0" smtClean="0"/>
                <a:t> </a:t>
              </a:r>
            </a:p>
            <a:p>
              <a:pPr marL="342900" indent="-342900">
                <a:buFont typeface="Arial" panose="020B0604020202020204" pitchFamily="34" charset="0"/>
                <a:buChar char="•"/>
              </a:pPr>
              <a:r>
                <a:rPr lang="de-DE" altLang="de-DE" sz="1400" dirty="0" smtClean="0"/>
                <a:t>PSDU = </a:t>
              </a:r>
              <a:r>
                <a:rPr lang="de-DE" sz="1400" dirty="0"/>
                <a:t>PLCP Service Data </a:t>
              </a:r>
              <a:r>
                <a:rPr lang="de-DE" sz="1400" dirty="0" smtClean="0"/>
                <a:t>Unit</a:t>
              </a:r>
            </a:p>
            <a:p>
              <a:pPr marL="342900" indent="-342900">
                <a:buFont typeface="Arial" panose="020B0604020202020204" pitchFamily="34" charset="0"/>
                <a:buChar char="•"/>
              </a:pPr>
              <a:r>
                <a:rPr lang="de-DE" altLang="de-DE" sz="1400" b="0" dirty="0" smtClean="0"/>
                <a:t>PLCP = </a:t>
              </a:r>
              <a:r>
                <a:rPr lang="de-DE" altLang="de-DE" sz="1400" b="0" dirty="0" err="1" smtClean="0"/>
                <a:t>Physical</a:t>
              </a:r>
              <a:r>
                <a:rPr lang="de-DE" altLang="de-DE" sz="1400" b="0" dirty="0" smtClean="0"/>
                <a:t> </a:t>
              </a:r>
              <a:r>
                <a:rPr lang="de-DE" altLang="de-DE" sz="1400" b="0" dirty="0" err="1" smtClean="0"/>
                <a:t>layer</a:t>
              </a:r>
              <a:r>
                <a:rPr lang="de-DE" altLang="de-DE" sz="1400" b="0" dirty="0" smtClean="0"/>
                <a:t> </a:t>
              </a:r>
              <a:r>
                <a:rPr lang="de-DE" altLang="de-DE" sz="1400" b="0" dirty="0" err="1" smtClean="0"/>
                <a:t>convergence</a:t>
              </a:r>
              <a:r>
                <a:rPr lang="de-DE" altLang="de-DE" sz="1400" b="0" dirty="0" smtClean="0"/>
                <a:t> </a:t>
              </a:r>
              <a:r>
                <a:rPr lang="de-DE" altLang="de-DE" sz="1400" b="0" dirty="0" err="1" smtClean="0"/>
                <a:t>protocol</a:t>
              </a:r>
              <a:endParaRPr lang="de-DE" altLang="de-DE" sz="1400" b="0" dirty="0"/>
            </a:p>
          </p:txBody>
        </p:sp>
        <p:grpSp>
          <p:nvGrpSpPr>
            <p:cNvPr id="27" name="Gruppieren 26"/>
            <p:cNvGrpSpPr/>
            <p:nvPr/>
          </p:nvGrpSpPr>
          <p:grpSpPr>
            <a:xfrm>
              <a:off x="335360" y="1723610"/>
              <a:ext cx="7776864" cy="3377396"/>
              <a:chOff x="5654884" y="3774952"/>
              <a:chExt cx="5941057" cy="2606376"/>
            </a:xfrm>
          </p:grpSpPr>
          <p:grpSp>
            <p:nvGrpSpPr>
              <p:cNvPr id="28" name="组合 25"/>
              <p:cNvGrpSpPr/>
              <p:nvPr/>
            </p:nvGrpSpPr>
            <p:grpSpPr>
              <a:xfrm>
                <a:off x="5654884" y="4437112"/>
                <a:ext cx="5941057" cy="1473201"/>
                <a:chOff x="0" y="0"/>
                <a:chExt cx="5839222" cy="1296144"/>
              </a:xfrm>
            </p:grpSpPr>
            <p:sp>
              <p:nvSpPr>
                <p:cNvPr id="34" name="矩形 7"/>
                <p:cNvSpPr/>
                <p:nvPr/>
              </p:nvSpPr>
              <p:spPr bwMode="auto">
                <a:xfrm>
                  <a:off x="0" y="328"/>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35" name="矩形 8"/>
                <p:cNvSpPr/>
                <p:nvPr/>
              </p:nvSpPr>
              <p:spPr bwMode="auto">
                <a:xfrm>
                  <a:off x="864096" y="0"/>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36" name="文本框 9"/>
                <p:cNvSpPr txBox="1"/>
                <p:nvPr/>
              </p:nvSpPr>
              <p:spPr>
                <a:xfrm>
                  <a:off x="0" y="212743"/>
                  <a:ext cx="929225" cy="312776"/>
                </a:xfrm>
                <a:prstGeom prst="rect">
                  <a:avLst/>
                </a:prstGeom>
                <a:noFill/>
              </p:spPr>
              <p:txBody>
                <a:bodyPr wrap="square" rtlCol="0">
                  <a:noAutofit/>
                </a:bodyPr>
                <a:lstStyle/>
                <a:p>
                  <a:pPr eaLnBrk="0" fontAlgn="base" hangingPunct="0">
                    <a:spcAft>
                      <a:spcPts val="0"/>
                    </a:spcAft>
                  </a:pPr>
                  <a:r>
                    <a:rPr lang="de-DE"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Preamble</a:t>
                  </a:r>
                  <a:endParaRPr lang="de-DE" sz="1600">
                    <a:effectLst/>
                    <a:latin typeface="Times New Roman" panose="02020603050405020304" pitchFamily="18" charset="0"/>
                    <a:ea typeface="Times New Roman" panose="02020603050405020304" pitchFamily="18" charset="0"/>
                  </a:endParaRPr>
                </a:p>
              </p:txBody>
            </p:sp>
            <p:sp>
              <p:nvSpPr>
                <p:cNvPr id="37" name="文本框 10"/>
                <p:cNvSpPr txBox="1"/>
                <p:nvPr/>
              </p:nvSpPr>
              <p:spPr>
                <a:xfrm>
                  <a:off x="865396" y="229653"/>
                  <a:ext cx="934720" cy="500380"/>
                </a:xfrm>
                <a:prstGeom prst="rect">
                  <a:avLst/>
                </a:prstGeom>
                <a:noFill/>
              </p:spPr>
              <p:txBody>
                <a:bodyPr wrap="square" rtlCol="0">
                  <a:noAutofit/>
                </a:bodyPr>
                <a:lstStyle/>
                <a:p>
                  <a:pPr eaLnBrk="0" fontAlgn="base" hangingPunct="0">
                    <a:spcAft>
                      <a:spcPts val="0"/>
                    </a:spcAft>
                  </a:pPr>
                  <a:r>
                    <a:rPr lang="en-US" sz="1800" kern="12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a:t>
                  </a:r>
                </a:p>
                <a:p>
                  <a:pPr eaLnBrk="0" fontAlgn="base" hangingPunct="0">
                    <a:spcAft>
                      <a:spcPts val="0"/>
                    </a:spcAft>
                  </a:pPr>
                  <a:r>
                    <a:rPr lang="en-US" sz="18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symbols</a:t>
                  </a:r>
                  <a:endParaRPr lang="de-DE" sz="1600" dirty="0">
                    <a:effectLst/>
                    <a:latin typeface="Times New Roman" panose="02020603050405020304" pitchFamily="18" charset="0"/>
                    <a:ea typeface="Times New Roman" panose="02020603050405020304" pitchFamily="18" charset="0"/>
                  </a:endParaRPr>
                </a:p>
              </p:txBody>
            </p:sp>
            <p:sp>
              <p:nvSpPr>
                <p:cNvPr id="38" name="矩形 11"/>
                <p:cNvSpPr/>
                <p:nvPr/>
              </p:nvSpPr>
              <p:spPr bwMode="auto">
                <a:xfrm>
                  <a:off x="0" y="877744"/>
                  <a:ext cx="1728192" cy="418072"/>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39" name="文本框 12"/>
                <p:cNvSpPr txBox="1"/>
                <p:nvPr/>
              </p:nvSpPr>
              <p:spPr>
                <a:xfrm>
                  <a:off x="617965" y="929929"/>
                  <a:ext cx="528955" cy="295910"/>
                </a:xfrm>
                <a:prstGeom prst="rect">
                  <a:avLst/>
                </a:prstGeom>
                <a:noFill/>
              </p:spPr>
              <p:txBody>
                <a:bodyPr wrap="square" rtlCol="0">
                  <a:noAutofit/>
                </a:bodyPr>
                <a:lstStyle/>
                <a:p>
                  <a:pPr eaLnBrk="0" fontAlgn="base" hangingPunct="0">
                    <a:spcAft>
                      <a:spcPts val="0"/>
                    </a:spcAft>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SHR</a:t>
                  </a:r>
                  <a:endParaRPr lang="de-DE" sz="1600">
                    <a:effectLst/>
                    <a:latin typeface="Times New Roman" panose="02020603050405020304" pitchFamily="18" charset="0"/>
                    <a:ea typeface="Times New Roman" panose="02020603050405020304" pitchFamily="18" charset="0"/>
                  </a:endParaRPr>
                </a:p>
              </p:txBody>
            </p:sp>
            <p:sp>
              <p:nvSpPr>
                <p:cNvPr id="40" name="矩形 13"/>
                <p:cNvSpPr/>
                <p:nvPr/>
              </p:nvSpPr>
              <p:spPr bwMode="auto">
                <a:xfrm>
                  <a:off x="1728192" y="0"/>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41" name="文本框 14"/>
                <p:cNvSpPr txBox="1"/>
                <p:nvPr/>
              </p:nvSpPr>
              <p:spPr>
                <a:xfrm>
                  <a:off x="1800078" y="209909"/>
                  <a:ext cx="718820" cy="500380"/>
                </a:xfrm>
                <a:prstGeom prst="rect">
                  <a:avLst/>
                </a:prstGeom>
                <a:noFill/>
              </p:spPr>
              <p:txBody>
                <a:bodyPr wrap="square" rtlCol="0">
                  <a:noAutofit/>
                </a:bodyPr>
                <a:lstStyle/>
                <a:p>
                  <a:pPr eaLnBrk="0" fontAlgn="base" hangingPunct="0">
                    <a:spcAft>
                      <a:spcPts val="0"/>
                    </a:spcAft>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PHY header</a:t>
                  </a:r>
                  <a:endParaRPr lang="de-DE" sz="1600">
                    <a:effectLst/>
                    <a:latin typeface="Times New Roman" panose="02020603050405020304" pitchFamily="18" charset="0"/>
                    <a:ea typeface="Times New Roman" panose="02020603050405020304" pitchFamily="18" charset="0"/>
                  </a:endParaRPr>
                </a:p>
              </p:txBody>
            </p:sp>
            <p:sp>
              <p:nvSpPr>
                <p:cNvPr id="42" name="矩形 15"/>
                <p:cNvSpPr/>
                <p:nvPr/>
              </p:nvSpPr>
              <p:spPr bwMode="auto">
                <a:xfrm>
                  <a:off x="2592288" y="0"/>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43" name="文本框 16"/>
                <p:cNvSpPr txBox="1"/>
                <p:nvPr/>
              </p:nvSpPr>
              <p:spPr>
                <a:xfrm>
                  <a:off x="2664115" y="209909"/>
                  <a:ext cx="718820" cy="295910"/>
                </a:xfrm>
                <a:prstGeom prst="rect">
                  <a:avLst/>
                </a:prstGeom>
                <a:noFill/>
              </p:spPr>
              <p:txBody>
                <a:bodyPr wrap="square" rtlCol="0">
                  <a:noAutofit/>
                </a:bodyPr>
                <a:lstStyle/>
                <a:p>
                  <a:pPr eaLnBrk="0" fontAlgn="base" hangingPunct="0">
                    <a:spcAft>
                      <a:spcPts val="0"/>
                    </a:spcAft>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HCS</a:t>
                  </a:r>
                  <a:endParaRPr lang="de-DE" sz="1600">
                    <a:effectLst/>
                    <a:latin typeface="Times New Roman" panose="02020603050405020304" pitchFamily="18" charset="0"/>
                    <a:ea typeface="Times New Roman" panose="02020603050405020304" pitchFamily="18" charset="0"/>
                  </a:endParaRPr>
                </a:p>
              </p:txBody>
            </p:sp>
            <p:sp>
              <p:nvSpPr>
                <p:cNvPr id="44" name="矩形 17"/>
                <p:cNvSpPr/>
                <p:nvPr/>
              </p:nvSpPr>
              <p:spPr bwMode="auto">
                <a:xfrm>
                  <a:off x="3456384" y="0"/>
                  <a:ext cx="1008112"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45" name="文本框 18"/>
                <p:cNvSpPr txBox="1"/>
                <p:nvPr/>
              </p:nvSpPr>
              <p:spPr>
                <a:xfrm>
                  <a:off x="3454763" y="209873"/>
                  <a:ext cx="1009732" cy="500380"/>
                </a:xfrm>
                <a:prstGeom prst="rect">
                  <a:avLst/>
                </a:prstGeom>
                <a:noFill/>
              </p:spPr>
              <p:txBody>
                <a:bodyPr wrap="square" rtlCol="0">
                  <a:noAutofit/>
                </a:bodyPr>
                <a:lstStyle/>
                <a:p>
                  <a:pPr eaLnBrk="0" fontAlgn="base" hangingPunct="0">
                    <a:spcAft>
                      <a:spcPts val="0"/>
                    </a:spcAft>
                  </a:pPr>
                  <a:r>
                    <a:rPr lang="de-DE" sz="1800" kern="12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MIMO CE </a:t>
                  </a:r>
                  <a:r>
                    <a:rPr lang="de-DE" sz="1800" kern="1200" dirty="0" err="1"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symbols</a:t>
                  </a:r>
                  <a:endParaRPr lang="de-DE" sz="1600" dirty="0">
                    <a:effectLst/>
                    <a:latin typeface="Times New Roman" panose="02020603050405020304" pitchFamily="18" charset="0"/>
                    <a:ea typeface="Times New Roman" panose="02020603050405020304" pitchFamily="18" charset="0"/>
                  </a:endParaRPr>
                </a:p>
              </p:txBody>
            </p:sp>
            <p:sp>
              <p:nvSpPr>
                <p:cNvPr id="46" name="矩形 19"/>
                <p:cNvSpPr/>
                <p:nvPr/>
              </p:nvSpPr>
              <p:spPr bwMode="auto">
                <a:xfrm>
                  <a:off x="1728192" y="878072"/>
                  <a:ext cx="2736304" cy="418072"/>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47" name="文本框 20"/>
                <p:cNvSpPr txBox="1"/>
                <p:nvPr/>
              </p:nvSpPr>
              <p:spPr>
                <a:xfrm>
                  <a:off x="2778058" y="930257"/>
                  <a:ext cx="528955" cy="295910"/>
                </a:xfrm>
                <a:prstGeom prst="rect">
                  <a:avLst/>
                </a:prstGeom>
                <a:noFill/>
              </p:spPr>
              <p:txBody>
                <a:bodyPr wrap="square" rtlCol="0">
                  <a:noAutofit/>
                </a:bodyPr>
                <a:lstStyle/>
                <a:p>
                  <a:pPr eaLnBrk="0" fontAlgn="base" hangingPunct="0">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PHR</a:t>
                  </a:r>
                  <a:endParaRPr lang="de-DE" sz="1600" dirty="0">
                    <a:effectLst/>
                    <a:latin typeface="Times New Roman" panose="02020603050405020304" pitchFamily="18" charset="0"/>
                    <a:ea typeface="Times New Roman" panose="02020603050405020304" pitchFamily="18" charset="0"/>
                  </a:endParaRPr>
                </a:p>
              </p:txBody>
            </p:sp>
            <p:sp>
              <p:nvSpPr>
                <p:cNvPr id="48" name="矩形 21"/>
                <p:cNvSpPr/>
                <p:nvPr/>
              </p:nvSpPr>
              <p:spPr bwMode="auto">
                <a:xfrm>
                  <a:off x="4464496" y="0"/>
                  <a:ext cx="137472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49" name="文本框 22"/>
                <p:cNvSpPr txBox="1"/>
                <p:nvPr/>
              </p:nvSpPr>
              <p:spPr>
                <a:xfrm>
                  <a:off x="4824208" y="229653"/>
                  <a:ext cx="841375" cy="295910"/>
                </a:xfrm>
                <a:prstGeom prst="rect">
                  <a:avLst/>
                </a:prstGeom>
                <a:noFill/>
              </p:spPr>
              <p:txBody>
                <a:bodyPr wrap="square" rtlCol="0">
                  <a:noAutofit/>
                </a:bodyPr>
                <a:lstStyle/>
                <a:p>
                  <a:pPr eaLnBrk="0" fontAlgn="base" hangingPunct="0">
                    <a:spcAft>
                      <a:spcPts val="0"/>
                    </a:spcAft>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PSDU</a:t>
                  </a:r>
                  <a:endParaRPr lang="de-DE" sz="1600">
                    <a:effectLst/>
                    <a:latin typeface="Times New Roman" panose="02020603050405020304" pitchFamily="18" charset="0"/>
                    <a:ea typeface="Times New Roman" panose="02020603050405020304" pitchFamily="18" charset="0"/>
                  </a:endParaRPr>
                </a:p>
              </p:txBody>
            </p:sp>
            <p:sp>
              <p:nvSpPr>
                <p:cNvPr id="50" name="矩形 23"/>
                <p:cNvSpPr/>
                <p:nvPr/>
              </p:nvSpPr>
              <p:spPr bwMode="auto">
                <a:xfrm>
                  <a:off x="4464496" y="877744"/>
                  <a:ext cx="1374726" cy="418072"/>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51" name="文本框 24"/>
                <p:cNvSpPr txBox="1"/>
                <p:nvPr/>
              </p:nvSpPr>
              <p:spPr>
                <a:xfrm>
                  <a:off x="4606629" y="929461"/>
                  <a:ext cx="1139825" cy="295910"/>
                </a:xfrm>
                <a:prstGeom prst="rect">
                  <a:avLst/>
                </a:prstGeom>
                <a:noFill/>
              </p:spPr>
              <p:txBody>
                <a:bodyPr wrap="square" rtlCol="0">
                  <a:noAutofit/>
                </a:bodyPr>
                <a:lstStyle/>
                <a:p>
                  <a:pPr eaLnBrk="0" fontAlgn="base" hangingPunct="0">
                    <a:spcAft>
                      <a:spcPts val="0"/>
                    </a:spcAft>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PHY payload</a:t>
                  </a:r>
                  <a:endParaRPr lang="de-DE" sz="1600">
                    <a:effectLst/>
                    <a:latin typeface="Times New Roman" panose="02020603050405020304" pitchFamily="18" charset="0"/>
                    <a:ea typeface="Times New Roman" panose="02020603050405020304" pitchFamily="18" charset="0"/>
                  </a:endParaRPr>
                </a:p>
              </p:txBody>
            </p:sp>
          </p:grpSp>
          <p:cxnSp>
            <p:nvCxnSpPr>
              <p:cNvPr id="29" name="Gerader Verbinder 28"/>
              <p:cNvCxnSpPr/>
              <p:nvPr/>
            </p:nvCxnSpPr>
            <p:spPr bwMode="auto">
              <a:xfrm>
                <a:off x="9169897" y="3789040"/>
                <a:ext cx="0" cy="2592288"/>
              </a:xfrm>
              <a:prstGeom prst="line">
                <a:avLst/>
              </a:prstGeom>
              <a:solidFill>
                <a:srgbClr val="00B8FF"/>
              </a:solidFill>
              <a:ln w="9525" cap="flat" cmpd="sng" algn="ctr">
                <a:solidFill>
                  <a:schemeClr val="tx1"/>
                </a:solidFill>
                <a:prstDash val="dashDot"/>
                <a:round/>
                <a:headEnd type="none" w="med" len="med"/>
                <a:tailEnd type="none" w="med" len="med"/>
              </a:ln>
              <a:effectLst/>
            </p:spPr>
          </p:cxnSp>
          <p:cxnSp>
            <p:nvCxnSpPr>
              <p:cNvPr id="30" name="Gerade Verbindung mit Pfeil 29"/>
              <p:cNvCxnSpPr/>
              <p:nvPr/>
            </p:nvCxnSpPr>
            <p:spPr bwMode="auto">
              <a:xfrm>
                <a:off x="5793318" y="4149080"/>
                <a:ext cx="3226253" cy="0"/>
              </a:xfrm>
              <a:prstGeom prst="straightConnector1">
                <a:avLst/>
              </a:prstGeom>
              <a:solidFill>
                <a:srgbClr val="00B8FF"/>
              </a:solidFill>
              <a:ln w="9525" cap="flat" cmpd="sng" algn="ctr">
                <a:solidFill>
                  <a:schemeClr val="tx1"/>
                </a:solidFill>
                <a:prstDash val="solid"/>
                <a:round/>
                <a:headEnd type="triangle" w="med" len="med"/>
                <a:tailEnd type="triangle"/>
              </a:ln>
              <a:effectLst/>
            </p:spPr>
          </p:cxnSp>
          <p:cxnSp>
            <p:nvCxnSpPr>
              <p:cNvPr id="31" name="Gerade Verbindung mit Pfeil 30"/>
              <p:cNvCxnSpPr/>
              <p:nvPr/>
            </p:nvCxnSpPr>
            <p:spPr bwMode="auto">
              <a:xfrm>
                <a:off x="9336360" y="4149080"/>
                <a:ext cx="2165195" cy="0"/>
              </a:xfrm>
              <a:prstGeom prst="straightConnector1">
                <a:avLst/>
              </a:prstGeom>
              <a:solidFill>
                <a:srgbClr val="00B8FF"/>
              </a:solidFill>
              <a:ln w="9525" cap="flat" cmpd="sng" algn="ctr">
                <a:solidFill>
                  <a:schemeClr val="tx1"/>
                </a:solidFill>
                <a:prstDash val="solid"/>
                <a:round/>
                <a:headEnd type="triangle" w="med" len="med"/>
                <a:tailEnd type="triangle"/>
              </a:ln>
              <a:effectLst/>
            </p:spPr>
          </p:cxnSp>
          <p:sp>
            <p:nvSpPr>
              <p:cNvPr id="32" name="Textfeld 31"/>
              <p:cNvSpPr txBox="1"/>
              <p:nvPr/>
            </p:nvSpPr>
            <p:spPr>
              <a:xfrm>
                <a:off x="7172006" y="3774952"/>
                <a:ext cx="623765" cy="308770"/>
              </a:xfrm>
              <a:prstGeom prst="rect">
                <a:avLst/>
              </a:prstGeom>
              <a:noFill/>
            </p:spPr>
            <p:txBody>
              <a:bodyPr wrap="none" rtlCol="0">
                <a:spAutoFit/>
              </a:bodyPr>
              <a:lstStyle/>
              <a:p>
                <a:r>
                  <a:rPr lang="de-DE" sz="2000" dirty="0" smtClean="0">
                    <a:solidFill>
                      <a:schemeClr val="tx1"/>
                    </a:solidFill>
                  </a:rPr>
                  <a:t>SISO</a:t>
                </a:r>
                <a:endParaRPr lang="de-DE" sz="3200" dirty="0">
                  <a:solidFill>
                    <a:schemeClr val="tx1"/>
                  </a:solidFill>
                </a:endParaRPr>
              </a:p>
            </p:txBody>
          </p:sp>
          <p:sp>
            <p:nvSpPr>
              <p:cNvPr id="33" name="Textfeld 32"/>
              <p:cNvSpPr txBox="1"/>
              <p:nvPr/>
            </p:nvSpPr>
            <p:spPr>
              <a:xfrm>
                <a:off x="9768408" y="3796820"/>
                <a:ext cx="1526619" cy="308770"/>
              </a:xfrm>
              <a:prstGeom prst="rect">
                <a:avLst/>
              </a:prstGeom>
              <a:noFill/>
            </p:spPr>
            <p:txBody>
              <a:bodyPr wrap="none" rtlCol="0">
                <a:spAutoFit/>
              </a:bodyPr>
              <a:lstStyle/>
              <a:p>
                <a:r>
                  <a:rPr lang="de-DE" sz="2000" dirty="0" smtClean="0">
                    <a:solidFill>
                      <a:schemeClr val="tx1"/>
                    </a:solidFill>
                  </a:rPr>
                  <a:t>optional MIMO</a:t>
                </a:r>
                <a:endParaRPr lang="de-DE" sz="3200" dirty="0">
                  <a:solidFill>
                    <a:schemeClr val="tx1"/>
                  </a:solidFill>
                </a:endParaRPr>
              </a:p>
            </p:txBody>
          </p:sp>
        </p:grpSp>
      </p:grpSp>
    </p:spTree>
    <p:extLst>
      <p:ext uri="{BB962C8B-B14F-4D97-AF65-F5344CB8AC3E}">
        <p14:creationId xmlns:p14="http://schemas.microsoft.com/office/powerpoint/2010/main" val="3092267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a:xfrm>
            <a:off x="929217" y="735659"/>
            <a:ext cx="10361084" cy="1065213"/>
          </a:xfrm>
        </p:spPr>
        <p:txBody>
          <a:bodyPr/>
          <a:lstStyle/>
          <a:p>
            <a:r>
              <a:rPr lang="de-DE" dirty="0">
                <a:solidFill>
                  <a:schemeClr val="tx1"/>
                </a:solidFill>
              </a:rPr>
              <a:t>2.1. </a:t>
            </a:r>
            <a:r>
              <a:rPr lang="de-DE" dirty="0" err="1" smtClean="0">
                <a:solidFill>
                  <a:schemeClr val="tx1"/>
                </a:solidFill>
              </a:rPr>
              <a:t>Synchronization</a:t>
            </a:r>
            <a:r>
              <a:rPr lang="de-DE" dirty="0" smtClean="0">
                <a:solidFill>
                  <a:schemeClr val="tx1"/>
                </a:solidFill>
              </a:rPr>
              <a:t> </a:t>
            </a:r>
            <a:r>
              <a:rPr lang="de-DE" dirty="0" err="1" smtClean="0">
                <a:solidFill>
                  <a:schemeClr val="tx1"/>
                </a:solidFill>
              </a:rPr>
              <a:t>header</a:t>
            </a:r>
            <a:r>
              <a:rPr lang="de-DE" dirty="0" smtClean="0">
                <a:solidFill>
                  <a:schemeClr val="tx1"/>
                </a:solidFill>
              </a:rPr>
              <a:t> (SHR)</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grpSp>
        <p:nvGrpSpPr>
          <p:cNvPr id="18" name="Gruppieren 17"/>
          <p:cNvGrpSpPr/>
          <p:nvPr/>
        </p:nvGrpSpPr>
        <p:grpSpPr>
          <a:xfrm>
            <a:off x="1695798" y="1620767"/>
            <a:ext cx="10502331" cy="4688553"/>
            <a:chOff x="947743" y="1478222"/>
            <a:chExt cx="10502331" cy="4688553"/>
          </a:xfrm>
        </p:grpSpPr>
        <p:pic>
          <p:nvPicPr>
            <p:cNvPr id="5" name="Picture 4">
              <a:extLst>
                <a:ext uri="{FF2B5EF4-FFF2-40B4-BE49-F238E27FC236}">
                  <a16:creationId xmlns:a16="http://schemas.microsoft.com/office/drawing/2014/main" id="{9F047DB6-2670-4FD7-9FC4-98910A8C0C97}"/>
                </a:ext>
              </a:extLst>
            </p:cNvPr>
            <p:cNvPicPr>
              <a:picLocks noChangeAspect="1"/>
            </p:cNvPicPr>
            <p:nvPr/>
          </p:nvPicPr>
          <p:blipFill>
            <a:blip r:embed="rId2"/>
            <a:stretch>
              <a:fillRect/>
            </a:stretch>
          </p:blipFill>
          <p:spPr>
            <a:xfrm>
              <a:off x="947743" y="2292388"/>
              <a:ext cx="7444669" cy="3384376"/>
            </a:xfrm>
            <a:prstGeom prst="rect">
              <a:avLst/>
            </a:prstGeom>
          </p:spPr>
        </p:pic>
        <p:sp>
          <p:nvSpPr>
            <p:cNvPr id="7" name="TextBox 6">
              <a:extLst>
                <a:ext uri="{FF2B5EF4-FFF2-40B4-BE49-F238E27FC236}">
                  <a16:creationId xmlns:a16="http://schemas.microsoft.com/office/drawing/2014/main" id="{D45680AA-BAB3-46BC-A247-9A301AE1047C}"/>
                </a:ext>
              </a:extLst>
            </p:cNvPr>
            <p:cNvSpPr txBox="1"/>
            <p:nvPr/>
          </p:nvSpPr>
          <p:spPr>
            <a:xfrm>
              <a:off x="2639616" y="5705110"/>
              <a:ext cx="4896544" cy="461665"/>
            </a:xfrm>
            <a:prstGeom prst="rect">
              <a:avLst/>
            </a:prstGeom>
            <a:noFill/>
          </p:spPr>
          <p:txBody>
            <a:bodyPr wrap="square" rtlCol="0">
              <a:spAutoFit/>
            </a:bodyPr>
            <a:lstStyle/>
            <a:p>
              <a:r>
                <a:rPr lang="en-US" dirty="0">
                  <a:solidFill>
                    <a:schemeClr val="tx1"/>
                  </a:solidFill>
                </a:rPr>
                <a:t>Preamble time domain generation</a:t>
              </a:r>
            </a:p>
          </p:txBody>
        </p:sp>
        <p:cxnSp>
          <p:nvCxnSpPr>
            <p:cNvPr id="8" name="Gerade Verbindung mit Pfeil 7"/>
            <p:cNvCxnSpPr/>
            <p:nvPr/>
          </p:nvCxnSpPr>
          <p:spPr bwMode="auto">
            <a:xfrm>
              <a:off x="1448761" y="2060848"/>
              <a:ext cx="3960440" cy="0"/>
            </a:xfrm>
            <a:prstGeom prst="straightConnector1">
              <a:avLst/>
            </a:prstGeom>
            <a:solidFill>
              <a:srgbClr val="00B8FF"/>
            </a:solidFill>
            <a:ln w="9525" cap="flat" cmpd="sng" algn="ctr">
              <a:solidFill>
                <a:schemeClr val="tx1"/>
              </a:solidFill>
              <a:prstDash val="solid"/>
              <a:round/>
              <a:headEnd type="triangle" w="med" len="med"/>
              <a:tailEnd type="triangle"/>
            </a:ln>
            <a:effectLst/>
          </p:spPr>
        </p:cxnSp>
        <p:sp>
          <p:nvSpPr>
            <p:cNvPr id="10" name="Textfeld 9"/>
            <p:cNvSpPr txBox="1"/>
            <p:nvPr/>
          </p:nvSpPr>
          <p:spPr>
            <a:xfrm>
              <a:off x="2384941" y="1512423"/>
              <a:ext cx="2250937" cy="461665"/>
            </a:xfrm>
            <a:prstGeom prst="rect">
              <a:avLst/>
            </a:prstGeom>
            <a:noFill/>
          </p:spPr>
          <p:txBody>
            <a:bodyPr wrap="none" rtlCol="0">
              <a:spAutoFit/>
            </a:bodyPr>
            <a:lstStyle/>
            <a:p>
              <a:r>
                <a:rPr lang="de-DE" dirty="0" err="1" smtClean="0">
                  <a:solidFill>
                    <a:schemeClr val="tx1"/>
                  </a:solidFill>
                </a:rPr>
                <a:t>Synch</a:t>
              </a:r>
              <a:r>
                <a:rPr lang="de-DE" dirty="0" smtClean="0">
                  <a:solidFill>
                    <a:schemeClr val="tx1"/>
                  </a:solidFill>
                </a:rPr>
                <a:t> </a:t>
              </a:r>
              <a:r>
                <a:rPr lang="de-DE" dirty="0" err="1">
                  <a:solidFill>
                    <a:schemeClr val="tx1"/>
                  </a:solidFill>
                </a:rPr>
                <a:t>p</a:t>
              </a:r>
              <a:r>
                <a:rPr lang="de-DE" dirty="0" err="1" smtClean="0">
                  <a:solidFill>
                    <a:schemeClr val="tx1"/>
                  </a:solidFill>
                </a:rPr>
                <a:t>reamble</a:t>
              </a:r>
              <a:r>
                <a:rPr lang="de-DE" dirty="0" smtClean="0">
                  <a:solidFill>
                    <a:schemeClr val="tx1"/>
                  </a:solidFill>
                </a:rPr>
                <a:t> </a:t>
              </a:r>
              <a:endParaRPr lang="de-DE" dirty="0">
                <a:solidFill>
                  <a:schemeClr val="tx1"/>
                </a:solidFill>
              </a:endParaRPr>
            </a:p>
          </p:txBody>
        </p:sp>
        <p:cxnSp>
          <p:nvCxnSpPr>
            <p:cNvPr id="11" name="Gerade Verbindung mit Pfeil 10"/>
            <p:cNvCxnSpPr/>
            <p:nvPr/>
          </p:nvCxnSpPr>
          <p:spPr bwMode="auto">
            <a:xfrm flipV="1">
              <a:off x="5519936" y="2007881"/>
              <a:ext cx="1728192" cy="25328"/>
            </a:xfrm>
            <a:prstGeom prst="straightConnector1">
              <a:avLst/>
            </a:prstGeom>
            <a:solidFill>
              <a:srgbClr val="00B8FF"/>
            </a:solidFill>
            <a:ln w="9525" cap="flat" cmpd="sng" algn="ctr">
              <a:solidFill>
                <a:schemeClr val="tx1"/>
              </a:solidFill>
              <a:prstDash val="solid"/>
              <a:round/>
              <a:headEnd type="triangle" w="med" len="med"/>
              <a:tailEnd type="triangle"/>
            </a:ln>
            <a:effectLst/>
          </p:spPr>
        </p:cxnSp>
        <p:sp>
          <p:nvSpPr>
            <p:cNvPr id="12" name="Textfeld 11"/>
            <p:cNvSpPr txBox="1"/>
            <p:nvPr/>
          </p:nvSpPr>
          <p:spPr>
            <a:xfrm>
              <a:off x="5491961" y="1478222"/>
              <a:ext cx="1680268" cy="461665"/>
            </a:xfrm>
            <a:prstGeom prst="rect">
              <a:avLst/>
            </a:prstGeom>
            <a:noFill/>
          </p:spPr>
          <p:txBody>
            <a:bodyPr wrap="none" rtlCol="0">
              <a:spAutoFit/>
            </a:bodyPr>
            <a:lstStyle/>
            <a:p>
              <a:r>
                <a:rPr lang="de-DE" dirty="0" smtClean="0">
                  <a:solidFill>
                    <a:schemeClr val="tx1"/>
                  </a:solidFill>
                </a:rPr>
                <a:t>CE </a:t>
              </a:r>
              <a:r>
                <a:rPr lang="de-DE" dirty="0" err="1" smtClean="0">
                  <a:solidFill>
                    <a:schemeClr val="tx1"/>
                  </a:solidFill>
                </a:rPr>
                <a:t>symbols</a:t>
              </a:r>
              <a:endParaRPr lang="de-DE" dirty="0">
                <a:solidFill>
                  <a:schemeClr val="tx1"/>
                </a:solidFill>
              </a:endParaRPr>
            </a:p>
          </p:txBody>
        </p:sp>
        <p:sp>
          <p:nvSpPr>
            <p:cNvPr id="15" name="Textfeld 14"/>
            <p:cNvSpPr txBox="1"/>
            <p:nvPr/>
          </p:nvSpPr>
          <p:spPr>
            <a:xfrm>
              <a:off x="8976320" y="2292388"/>
              <a:ext cx="1119217" cy="461665"/>
            </a:xfrm>
            <a:prstGeom prst="rect">
              <a:avLst/>
            </a:prstGeom>
            <a:noFill/>
          </p:spPr>
          <p:txBody>
            <a:bodyPr wrap="none" rtlCol="0">
              <a:spAutoFit/>
            </a:bodyPr>
            <a:lstStyle/>
            <a:p>
              <a:r>
                <a:rPr lang="de-DE" dirty="0" smtClean="0">
                  <a:solidFill>
                    <a:schemeClr val="tx1"/>
                  </a:solidFill>
                </a:rPr>
                <a:t>N</a:t>
              </a:r>
              <a:r>
                <a:rPr lang="de-DE" baseline="-25000" dirty="0" smtClean="0">
                  <a:solidFill>
                    <a:schemeClr val="tx1"/>
                  </a:solidFill>
                </a:rPr>
                <a:t>1 </a:t>
              </a:r>
              <a:r>
                <a:rPr lang="de-DE" dirty="0" smtClean="0">
                  <a:solidFill>
                    <a:schemeClr val="tx1"/>
                  </a:solidFill>
                </a:rPr>
                <a:t>= 10</a:t>
              </a:r>
              <a:endParaRPr lang="de-DE" dirty="0">
                <a:solidFill>
                  <a:schemeClr val="tx1"/>
                </a:solidFill>
              </a:endParaRPr>
            </a:p>
          </p:txBody>
        </p:sp>
        <p:sp>
          <p:nvSpPr>
            <p:cNvPr id="16" name="Textfeld 15"/>
            <p:cNvSpPr txBox="1"/>
            <p:nvPr/>
          </p:nvSpPr>
          <p:spPr>
            <a:xfrm>
              <a:off x="8976320" y="3295427"/>
              <a:ext cx="965329" cy="461665"/>
            </a:xfrm>
            <a:prstGeom prst="rect">
              <a:avLst/>
            </a:prstGeom>
            <a:noFill/>
          </p:spPr>
          <p:txBody>
            <a:bodyPr wrap="none" rtlCol="0">
              <a:spAutoFit/>
            </a:bodyPr>
            <a:lstStyle/>
            <a:p>
              <a:r>
                <a:rPr lang="de-DE" dirty="0" smtClean="0">
                  <a:solidFill>
                    <a:schemeClr val="tx1"/>
                  </a:solidFill>
                </a:rPr>
                <a:t>N</a:t>
              </a:r>
              <a:r>
                <a:rPr lang="de-DE" baseline="-25000" dirty="0" smtClean="0">
                  <a:solidFill>
                    <a:schemeClr val="tx1"/>
                  </a:solidFill>
                </a:rPr>
                <a:t>2 </a:t>
              </a:r>
              <a:r>
                <a:rPr lang="de-DE" dirty="0" smtClean="0">
                  <a:solidFill>
                    <a:schemeClr val="tx1"/>
                  </a:solidFill>
                </a:rPr>
                <a:t>= 4</a:t>
              </a:r>
              <a:endParaRPr lang="de-DE" dirty="0">
                <a:solidFill>
                  <a:schemeClr val="tx1"/>
                </a:solidFill>
              </a:endParaRPr>
            </a:p>
          </p:txBody>
        </p:sp>
        <p:sp>
          <p:nvSpPr>
            <p:cNvPr id="17" name="Textfeld 16"/>
            <p:cNvSpPr txBox="1"/>
            <p:nvPr/>
          </p:nvSpPr>
          <p:spPr>
            <a:xfrm>
              <a:off x="8976320" y="4298466"/>
              <a:ext cx="1196161" cy="461665"/>
            </a:xfrm>
            <a:prstGeom prst="rect">
              <a:avLst/>
            </a:prstGeom>
            <a:noFill/>
          </p:spPr>
          <p:txBody>
            <a:bodyPr wrap="none" rtlCol="0">
              <a:spAutoFit/>
            </a:bodyPr>
            <a:lstStyle/>
            <a:p>
              <a:r>
                <a:rPr lang="de-DE" dirty="0" smtClean="0">
                  <a:solidFill>
                    <a:schemeClr val="tx1"/>
                  </a:solidFill>
                </a:rPr>
                <a:t>N</a:t>
              </a:r>
              <a:r>
                <a:rPr lang="de-DE" baseline="-25000" dirty="0" smtClean="0">
                  <a:solidFill>
                    <a:schemeClr val="tx1"/>
                  </a:solidFill>
                </a:rPr>
                <a:t>3 </a:t>
              </a:r>
              <a:r>
                <a:rPr lang="de-DE" dirty="0" smtClean="0">
                  <a:solidFill>
                    <a:schemeClr val="tx1"/>
                  </a:solidFill>
                </a:rPr>
                <a:t>= 2.5</a:t>
              </a:r>
              <a:endParaRPr lang="de-DE" dirty="0">
                <a:solidFill>
                  <a:schemeClr val="tx1"/>
                </a:solidFill>
              </a:endParaRPr>
            </a:p>
          </p:txBody>
        </p:sp>
        <p:sp>
          <p:nvSpPr>
            <p:cNvPr id="19" name="Textfeld 18"/>
            <p:cNvSpPr txBox="1"/>
            <p:nvPr/>
          </p:nvSpPr>
          <p:spPr>
            <a:xfrm>
              <a:off x="8976320" y="5273062"/>
              <a:ext cx="2473754" cy="461665"/>
            </a:xfrm>
            <a:prstGeom prst="rect">
              <a:avLst/>
            </a:prstGeom>
            <a:noFill/>
          </p:spPr>
          <p:txBody>
            <a:bodyPr wrap="none" rtlCol="0">
              <a:spAutoFit/>
            </a:bodyPr>
            <a:lstStyle/>
            <a:p>
              <a:r>
                <a:rPr lang="de-DE" dirty="0" smtClean="0">
                  <a:solidFill>
                    <a:schemeClr val="tx1"/>
                  </a:solidFill>
                  <a:latin typeface="Symbol" panose="05050102010706020507" pitchFamily="18" charset="2"/>
                </a:rPr>
                <a:t>b</a:t>
              </a:r>
              <a:r>
                <a:rPr lang="de-DE" dirty="0" smtClean="0">
                  <a:solidFill>
                    <a:schemeClr val="tx1"/>
                  </a:solidFill>
                </a:rPr>
                <a:t> = 0 </a:t>
              </a:r>
              <a:r>
                <a:rPr lang="de-DE" dirty="0" err="1" smtClean="0">
                  <a:solidFill>
                    <a:schemeClr val="tx1"/>
                  </a:solidFill>
                </a:rPr>
                <a:t>for</a:t>
              </a:r>
              <a:r>
                <a:rPr lang="de-DE" dirty="0" smtClean="0">
                  <a:solidFill>
                    <a:schemeClr val="tx1"/>
                  </a:solidFill>
                </a:rPr>
                <a:t> </a:t>
              </a:r>
              <a:r>
                <a:rPr lang="de-DE" dirty="0" err="1" smtClean="0">
                  <a:solidFill>
                    <a:schemeClr val="tx1"/>
                  </a:solidFill>
                </a:rPr>
                <a:t>coax</a:t>
              </a:r>
              <a:r>
                <a:rPr lang="de-DE" dirty="0" smtClean="0">
                  <a:solidFill>
                    <a:schemeClr val="tx1"/>
                  </a:solidFill>
                </a:rPr>
                <a:t>, LC</a:t>
              </a:r>
              <a:endParaRPr lang="de-DE" dirty="0">
                <a:solidFill>
                  <a:schemeClr val="tx1"/>
                </a:solidFill>
              </a:endParaRPr>
            </a:p>
          </p:txBody>
        </p:sp>
      </p:grpSp>
    </p:spTree>
    <p:extLst>
      <p:ext uri="{BB962C8B-B14F-4D97-AF65-F5344CB8AC3E}">
        <p14:creationId xmlns:p14="http://schemas.microsoft.com/office/powerpoint/2010/main" val="368756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err="1" smtClean="0">
                <a:solidFill>
                  <a:schemeClr val="tx1"/>
                </a:solidFill>
              </a:rPr>
              <a:t>Synch</a:t>
            </a:r>
            <a:r>
              <a:rPr lang="de-DE" dirty="0" smtClean="0">
                <a:solidFill>
                  <a:schemeClr val="tx1"/>
                </a:solidFill>
              </a:rPr>
              <a:t> </a:t>
            </a:r>
            <a:r>
              <a:rPr lang="de-DE" dirty="0" err="1" smtClean="0">
                <a:solidFill>
                  <a:schemeClr val="tx1"/>
                </a:solidFill>
              </a:rPr>
              <a:t>preamble</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Inhaltsplatzhalter 2"/>
          <p:cNvSpPr>
            <a:spLocks noGrp="1"/>
          </p:cNvSpPr>
          <p:nvPr>
            <p:ph idx="1"/>
          </p:nvPr>
        </p:nvSpPr>
        <p:spPr>
          <a:xfrm>
            <a:off x="651049" y="1908075"/>
            <a:ext cx="11277599" cy="4113213"/>
          </a:xfrm>
        </p:spPr>
        <p:txBody>
          <a:bodyPr/>
          <a:lstStyle/>
          <a:p>
            <a:pPr>
              <a:spcAft>
                <a:spcPts val="600"/>
              </a:spcAft>
              <a:buFont typeface="Arial" panose="020B0604020202020204" pitchFamily="34" charset="0"/>
              <a:buChar char="•"/>
            </a:pPr>
            <a:r>
              <a:rPr lang="en-US" b="0" dirty="0" smtClean="0"/>
              <a:t>The synch </a:t>
            </a:r>
            <a:r>
              <a:rPr lang="en-US" b="0" dirty="0"/>
              <a:t>preamble consists of two sections. </a:t>
            </a:r>
            <a:endParaRPr lang="en-US" b="0" dirty="0" smtClean="0"/>
          </a:p>
          <a:p>
            <a:pPr lvl="1">
              <a:spcAft>
                <a:spcPts val="600"/>
              </a:spcAft>
              <a:buFont typeface="Arial" panose="020B0604020202020204" pitchFamily="34" charset="0"/>
              <a:buChar char="•"/>
            </a:pPr>
            <a:r>
              <a:rPr lang="en-US" dirty="0" smtClean="0"/>
              <a:t>First </a:t>
            </a:r>
            <a:r>
              <a:rPr lang="en-US" dirty="0"/>
              <a:t>section comprises 10 repetitions of an OFDM symbol </a:t>
            </a:r>
            <a:r>
              <a:rPr lang="en-US" i="1" dirty="0"/>
              <a:t>S</a:t>
            </a:r>
            <a:r>
              <a:rPr lang="en-US" dirty="0"/>
              <a:t> employing subcarrier spacing </a:t>
            </a:r>
            <a:r>
              <a:rPr lang="en-US" i="1" dirty="0"/>
              <a:t>4 </a:t>
            </a:r>
            <a:r>
              <a:rPr lang="en-US" dirty="0"/>
              <a:t>× </a:t>
            </a:r>
            <a:r>
              <a:rPr lang="en-US" i="1" dirty="0"/>
              <a:t>F</a:t>
            </a:r>
            <a:r>
              <a:rPr lang="en-US" i="1" baseline="-25000" dirty="0"/>
              <a:t>SC</a:t>
            </a:r>
            <a:r>
              <a:rPr lang="en-US" dirty="0"/>
              <a:t>, where </a:t>
            </a:r>
            <a:r>
              <a:rPr lang="en-US" i="1" dirty="0"/>
              <a:t>F</a:t>
            </a:r>
            <a:r>
              <a:rPr lang="en-US" baseline="-25000" dirty="0"/>
              <a:t>SC</a:t>
            </a:r>
            <a:r>
              <a:rPr lang="en-US" dirty="0"/>
              <a:t> denotes the subcarrier spacing. </a:t>
            </a:r>
            <a:endParaRPr lang="en-US" dirty="0" smtClean="0"/>
          </a:p>
          <a:p>
            <a:pPr lvl="1">
              <a:spcAft>
                <a:spcPts val="600"/>
              </a:spcAft>
              <a:buFont typeface="Arial" panose="020B0604020202020204" pitchFamily="34" charset="0"/>
              <a:buChar char="•"/>
            </a:pPr>
            <a:r>
              <a:rPr lang="en-US" dirty="0" smtClean="0"/>
              <a:t>The </a:t>
            </a:r>
            <a:r>
              <a:rPr lang="en-US" dirty="0"/>
              <a:t>second section comprises 4 repetitions of the inverted symbol -</a:t>
            </a:r>
            <a:r>
              <a:rPr lang="en-US" i="1" dirty="0"/>
              <a:t>S</a:t>
            </a:r>
            <a:r>
              <a:rPr lang="en-US" dirty="0"/>
              <a:t>. </a:t>
            </a:r>
            <a:endParaRPr lang="en-US" dirty="0" smtClean="0"/>
          </a:p>
          <a:p>
            <a:pPr>
              <a:spcAft>
                <a:spcPts val="600"/>
              </a:spcAft>
              <a:buFont typeface="Arial" panose="020B0604020202020204" pitchFamily="34" charset="0"/>
              <a:buChar char="•"/>
            </a:pPr>
            <a:r>
              <a:rPr lang="en-US" b="0" dirty="0"/>
              <a:t>The synch preamble uses the subcarriers with indices 4, 8, 12, 16, …, </a:t>
            </a:r>
            <a:r>
              <a:rPr lang="en-US" b="0" dirty="0" smtClean="0"/>
              <a:t>N-4. </a:t>
            </a:r>
          </a:p>
          <a:p>
            <a:pPr lvl="1">
              <a:spcAft>
                <a:spcPts val="600"/>
              </a:spcAft>
              <a:buFont typeface="Arial" panose="020B0604020202020204" pitchFamily="34" charset="0"/>
              <a:buChar char="•"/>
            </a:pPr>
            <a:r>
              <a:rPr lang="en-US" b="0" dirty="0" smtClean="0"/>
              <a:t>At first,  </a:t>
            </a:r>
            <a:r>
              <a:rPr lang="en-US" b="0" dirty="0"/>
              <a:t>bit sequence of all ones is mapped using the 1-bit constellation. </a:t>
            </a:r>
            <a:endParaRPr lang="en-US" b="0" dirty="0" smtClean="0"/>
          </a:p>
          <a:p>
            <a:pPr lvl="1">
              <a:spcAft>
                <a:spcPts val="600"/>
              </a:spcAft>
              <a:buFont typeface="Arial" panose="020B0604020202020204" pitchFamily="34" charset="0"/>
              <a:buChar char="•"/>
            </a:pPr>
            <a:r>
              <a:rPr lang="en-US" b="0" dirty="0" smtClean="0"/>
              <a:t>Next</a:t>
            </a:r>
            <a:r>
              <a:rPr lang="en-US" b="0" dirty="0"/>
              <a:t>, the LFSR generator of the constellation scrambler is initialized as </a:t>
            </a:r>
            <a:r>
              <a:rPr lang="en-US" b="0" dirty="0" smtClean="0"/>
              <a:t>16E6</a:t>
            </a:r>
            <a:r>
              <a:rPr lang="en-US" b="0" baseline="-25000" dirty="0" smtClean="0"/>
              <a:t>16</a:t>
            </a:r>
            <a:r>
              <a:rPr lang="en-US" b="0" dirty="0" smtClean="0"/>
              <a:t>=1011011100110. The </a:t>
            </a:r>
            <a:r>
              <a:rPr lang="en-US" b="0" dirty="0"/>
              <a:t>LFSR is advanced by two bits per </a:t>
            </a:r>
            <a:r>
              <a:rPr lang="en-US" b="0" dirty="0" smtClean="0"/>
              <a:t>subcarrier. </a:t>
            </a:r>
          </a:p>
          <a:p>
            <a:pPr lvl="1">
              <a:spcAft>
                <a:spcPts val="600"/>
              </a:spcAft>
              <a:buFont typeface="Arial" panose="020B0604020202020204" pitchFamily="34" charset="0"/>
              <a:buChar char="•"/>
            </a:pPr>
            <a:r>
              <a:rPr lang="en-US" b="0" dirty="0" smtClean="0"/>
              <a:t>The </a:t>
            </a:r>
            <a:r>
              <a:rPr lang="en-US" b="0" dirty="0"/>
              <a:t>output of the mapper is rotated using the two LSBs of the </a:t>
            </a:r>
            <a:r>
              <a:rPr lang="en-US" b="0" dirty="0" smtClean="0"/>
              <a:t>LFSR. </a:t>
            </a:r>
          </a:p>
          <a:p>
            <a:pPr>
              <a:spcAft>
                <a:spcPts val="600"/>
              </a:spcAft>
              <a:buFont typeface="Arial" panose="020B0604020202020204" pitchFamily="34" charset="0"/>
              <a:buChar char="•"/>
            </a:pPr>
            <a:r>
              <a:rPr lang="en-US" b="0" dirty="0" smtClean="0"/>
              <a:t>The </a:t>
            </a:r>
            <a:r>
              <a:rPr lang="en-US" b="0" dirty="0"/>
              <a:t>resulting constellation sequence is finally fed into the OFDM </a:t>
            </a:r>
            <a:r>
              <a:rPr lang="en-US" b="0" dirty="0" smtClean="0"/>
              <a:t>modulator</a:t>
            </a:r>
            <a:r>
              <a:rPr lang="en-US" b="0" dirty="0"/>
              <a:t>.</a:t>
            </a:r>
            <a:endParaRPr lang="de-DE" b="0" dirty="0"/>
          </a:p>
        </p:txBody>
      </p:sp>
    </p:spTree>
    <p:extLst>
      <p:ext uri="{BB962C8B-B14F-4D97-AF65-F5344CB8AC3E}">
        <p14:creationId xmlns:p14="http://schemas.microsoft.com/office/powerpoint/2010/main" val="12711526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a:xfrm>
            <a:off x="899047" y="735211"/>
            <a:ext cx="10361084" cy="1065213"/>
          </a:xfrm>
        </p:spPr>
        <p:txBody>
          <a:bodyPr/>
          <a:lstStyle/>
          <a:p>
            <a:r>
              <a:rPr lang="de-DE" dirty="0" smtClean="0">
                <a:solidFill>
                  <a:schemeClr val="tx1"/>
                </a:solidFill>
              </a:rPr>
              <a:t>CE </a:t>
            </a:r>
            <a:r>
              <a:rPr lang="de-DE" dirty="0" err="1" smtClean="0">
                <a:solidFill>
                  <a:schemeClr val="tx1"/>
                </a:solidFill>
              </a:rPr>
              <a:t>symbols</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Inhaltsplatzhalter 2"/>
          <p:cNvSpPr>
            <a:spLocks noGrp="1"/>
          </p:cNvSpPr>
          <p:nvPr>
            <p:ph idx="1"/>
          </p:nvPr>
        </p:nvSpPr>
        <p:spPr>
          <a:xfrm>
            <a:off x="384135" y="1700808"/>
            <a:ext cx="11616521" cy="4113213"/>
          </a:xfrm>
        </p:spPr>
        <p:txBody>
          <a:bodyPr/>
          <a:lstStyle/>
          <a:p>
            <a:pPr>
              <a:spcAft>
                <a:spcPts val="600"/>
              </a:spcAft>
              <a:buFont typeface="Arial" panose="020B0604020202020204" pitchFamily="34" charset="0"/>
              <a:buChar char="•"/>
            </a:pPr>
            <a:r>
              <a:rPr lang="en-US" b="0" dirty="0" smtClean="0"/>
              <a:t>The CE </a:t>
            </a:r>
            <a:r>
              <a:rPr lang="en-US" b="0" dirty="0"/>
              <a:t>sequence is </a:t>
            </a:r>
            <a:r>
              <a:rPr lang="en-US" b="0" dirty="0" err="1" smtClean="0"/>
              <a:t>usded</a:t>
            </a:r>
            <a:r>
              <a:rPr lang="en-US" b="0" dirty="0" smtClean="0"/>
              <a:t> </a:t>
            </a:r>
            <a:r>
              <a:rPr lang="en-US" b="0" dirty="0"/>
              <a:t>for </a:t>
            </a:r>
            <a:r>
              <a:rPr lang="en-US" b="0" dirty="0" smtClean="0"/>
              <a:t>detection </a:t>
            </a:r>
            <a:r>
              <a:rPr lang="en-US" b="0" dirty="0"/>
              <a:t>of </a:t>
            </a:r>
            <a:r>
              <a:rPr lang="en-US" b="0" dirty="0" smtClean="0"/>
              <a:t>the header. </a:t>
            </a:r>
          </a:p>
          <a:p>
            <a:pPr lvl="1">
              <a:spcAft>
                <a:spcPts val="600"/>
              </a:spcAft>
              <a:buFont typeface="Arial" panose="020B0604020202020204" pitchFamily="34" charset="0"/>
              <a:buChar char="•"/>
            </a:pPr>
            <a:r>
              <a:rPr lang="en-US" b="0" dirty="0" smtClean="0"/>
              <a:t>It comprises </a:t>
            </a:r>
            <a:r>
              <a:rPr lang="en-US" b="0" dirty="0"/>
              <a:t>2.5 repetitions of an OFDM symbol </a:t>
            </a:r>
            <a:r>
              <a:rPr lang="en-US" b="0" i="1" dirty="0"/>
              <a:t>S</a:t>
            </a:r>
            <a:r>
              <a:rPr lang="en-US" b="0" dirty="0"/>
              <a:t> employing subcarrier spacing 1</a:t>
            </a:r>
            <a:r>
              <a:rPr lang="en-US" b="0" i="1" dirty="0"/>
              <a:t> </a:t>
            </a:r>
            <a:r>
              <a:rPr lang="en-US" b="0" dirty="0"/>
              <a:t>× </a:t>
            </a:r>
            <a:r>
              <a:rPr lang="en-US" b="0" i="1" dirty="0"/>
              <a:t>F</a:t>
            </a:r>
            <a:r>
              <a:rPr lang="en-US" b="0" i="1" baseline="-25000" dirty="0"/>
              <a:t>SC</a:t>
            </a:r>
            <a:r>
              <a:rPr lang="en-US" b="0" dirty="0"/>
              <a:t>, where </a:t>
            </a:r>
            <a:r>
              <a:rPr lang="en-US" b="0" i="1" dirty="0"/>
              <a:t>F</a:t>
            </a:r>
            <a:r>
              <a:rPr lang="en-US" b="0" baseline="-25000" dirty="0"/>
              <a:t>SC</a:t>
            </a:r>
            <a:r>
              <a:rPr lang="en-US" b="0" dirty="0"/>
              <a:t> denotes the subcarrier spacing. </a:t>
            </a:r>
            <a:endParaRPr lang="en-US" b="0" dirty="0" smtClean="0"/>
          </a:p>
          <a:p>
            <a:pPr lvl="1">
              <a:spcAft>
                <a:spcPts val="600"/>
              </a:spcAft>
              <a:buFont typeface="Arial" panose="020B0604020202020204" pitchFamily="34" charset="0"/>
              <a:buChar char="•"/>
            </a:pPr>
            <a:r>
              <a:rPr lang="en-US" b="0" dirty="0" smtClean="0"/>
              <a:t>The </a:t>
            </a:r>
            <a:r>
              <a:rPr lang="en-US" b="0" dirty="0"/>
              <a:t>number of repetitions is a non-integer number to indicate that two OFDM symbols are used so that the CP is the same as in the PHY header, i.e. </a:t>
            </a:r>
            <a:r>
              <a:rPr lang="en-US" b="0" i="1" dirty="0"/>
              <a:t>N</a:t>
            </a:r>
            <a:r>
              <a:rPr lang="en-US" b="0" i="1" baseline="-25000" dirty="0"/>
              <a:t>CP</a:t>
            </a:r>
            <a:r>
              <a:rPr lang="en-US" b="0" i="1" dirty="0"/>
              <a:t>=N</a:t>
            </a:r>
            <a:r>
              <a:rPr lang="en-US" b="0" i="1" baseline="-25000" dirty="0"/>
              <a:t>GI-HD</a:t>
            </a:r>
            <a:r>
              <a:rPr lang="en-US" b="0" i="1" dirty="0"/>
              <a:t>=N/4</a:t>
            </a:r>
            <a:r>
              <a:rPr lang="en-US" b="0" dirty="0" smtClean="0"/>
              <a:t>.</a:t>
            </a:r>
          </a:p>
          <a:p>
            <a:pPr>
              <a:spcAft>
                <a:spcPts val="600"/>
              </a:spcAft>
              <a:buFont typeface="Arial" panose="020B0604020202020204" pitchFamily="34" charset="0"/>
              <a:buChar char="•"/>
            </a:pPr>
            <a:r>
              <a:rPr lang="en-US" b="0" dirty="0"/>
              <a:t>In the channel estimation preamble, all subcarriers </a:t>
            </a:r>
            <a:r>
              <a:rPr lang="en-US" b="0" dirty="0" smtClean="0"/>
              <a:t>are used. </a:t>
            </a:r>
          </a:p>
          <a:p>
            <a:pPr lvl="1">
              <a:spcAft>
                <a:spcPts val="600"/>
              </a:spcAft>
              <a:buFont typeface="Arial" panose="020B0604020202020204" pitchFamily="34" charset="0"/>
              <a:buChar char="•"/>
            </a:pPr>
            <a:r>
              <a:rPr lang="en-US" b="0" dirty="0" smtClean="0"/>
              <a:t>A </a:t>
            </a:r>
            <a:r>
              <a:rPr lang="en-US" b="0" dirty="0"/>
              <a:t>bit sequence of all ones is mapped using the 1-bit constellation. </a:t>
            </a:r>
            <a:endParaRPr lang="en-US" b="0" dirty="0" smtClean="0"/>
          </a:p>
          <a:p>
            <a:pPr lvl="1">
              <a:spcAft>
                <a:spcPts val="600"/>
              </a:spcAft>
              <a:buFont typeface="Arial" panose="020B0604020202020204" pitchFamily="34" charset="0"/>
              <a:buChar char="•"/>
            </a:pPr>
            <a:r>
              <a:rPr lang="en-US" b="0" dirty="0" smtClean="0"/>
              <a:t>Next</a:t>
            </a:r>
            <a:r>
              <a:rPr lang="en-US" b="0" dirty="0"/>
              <a:t>, the LFSR generator of the constellation scrambler is initialized as 1105</a:t>
            </a:r>
            <a:r>
              <a:rPr lang="en-US" b="0" baseline="-25000" dirty="0"/>
              <a:t>16</a:t>
            </a:r>
            <a:r>
              <a:rPr lang="en-US" b="0" dirty="0"/>
              <a:t>= </a:t>
            </a:r>
            <a:r>
              <a:rPr lang="en-US" b="0" dirty="0" smtClean="0"/>
              <a:t>1000100000101. </a:t>
            </a:r>
            <a:r>
              <a:rPr lang="en-US" dirty="0"/>
              <a:t>The LFSR is advanced by two bits for </a:t>
            </a:r>
            <a:r>
              <a:rPr lang="en-US" dirty="0" smtClean="0"/>
              <a:t>all subcarriers.</a:t>
            </a:r>
          </a:p>
          <a:p>
            <a:pPr lvl="1">
              <a:spcAft>
                <a:spcPts val="600"/>
              </a:spcAft>
              <a:buFont typeface="Arial" panose="020B0604020202020204" pitchFamily="34" charset="0"/>
              <a:buChar char="•"/>
            </a:pPr>
            <a:r>
              <a:rPr lang="en-US" dirty="0"/>
              <a:t>The output of the mapper is rotated using the two LSBs of the </a:t>
            </a:r>
            <a:r>
              <a:rPr lang="en-US" dirty="0" smtClean="0"/>
              <a:t>LFSR.</a:t>
            </a:r>
            <a:endParaRPr lang="en-US" dirty="0"/>
          </a:p>
          <a:p>
            <a:pPr>
              <a:spcAft>
                <a:spcPts val="600"/>
              </a:spcAft>
              <a:buFont typeface="Arial" panose="020B0604020202020204" pitchFamily="34" charset="0"/>
              <a:buChar char="•"/>
            </a:pPr>
            <a:r>
              <a:rPr lang="en-US" b="0" dirty="0" smtClean="0"/>
              <a:t>The </a:t>
            </a:r>
            <a:r>
              <a:rPr lang="en-US" b="0" dirty="0"/>
              <a:t>resulting constellation sequence is finally fed into the OFDM modulator.</a:t>
            </a:r>
            <a:endParaRPr lang="de-DE" b="0" dirty="0"/>
          </a:p>
          <a:p>
            <a:pPr lvl="1">
              <a:spcAft>
                <a:spcPts val="600"/>
              </a:spcAft>
              <a:buFont typeface="Arial" panose="020B0604020202020204" pitchFamily="34" charset="0"/>
              <a:buChar char="•"/>
            </a:pPr>
            <a:endParaRPr lang="en-US" b="0" dirty="0" smtClean="0"/>
          </a:p>
          <a:p>
            <a:pPr lvl="1">
              <a:spcAft>
                <a:spcPts val="600"/>
              </a:spcAft>
              <a:buFont typeface="Arial" panose="020B0604020202020204" pitchFamily="34" charset="0"/>
              <a:buChar char="•"/>
            </a:pPr>
            <a:endParaRPr lang="de-DE" b="0" dirty="0"/>
          </a:p>
        </p:txBody>
      </p:sp>
    </p:spTree>
    <p:extLst>
      <p:ext uri="{BB962C8B-B14F-4D97-AF65-F5344CB8AC3E}">
        <p14:creationId xmlns:p14="http://schemas.microsoft.com/office/powerpoint/2010/main" val="367045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Datumsplatzhalter 4"/>
          <p:cNvSpPr>
            <a:spLocks noGrp="1"/>
          </p:cNvSpPr>
          <p:nvPr>
            <p:ph type="dt" idx="15"/>
          </p:nvPr>
        </p:nvSpPr>
        <p:spPr/>
        <p:txBody>
          <a:bodyPr/>
          <a:lstStyle/>
          <a:p>
            <a:r>
              <a:rPr lang="de-DE" dirty="0" err="1" smtClean="0"/>
              <a:t>July</a:t>
            </a:r>
            <a:r>
              <a:rPr lang="de-DE" dirty="0" smtClean="0"/>
              <a:t> 2019</a:t>
            </a:r>
            <a:endParaRPr lang="en-GB" dirty="0"/>
          </a:p>
        </p:txBody>
      </p:sp>
      <p:sp>
        <p:nvSpPr>
          <p:cNvPr id="26" name="Rectangle 3">
            <a:extLst>
              <a:ext uri="{FF2B5EF4-FFF2-40B4-BE49-F238E27FC236}">
                <a16:creationId xmlns:a16="http://schemas.microsoft.com/office/drawing/2014/main" id="{ABF71B02-7D4C-45D4-8A6A-50E5686BA091}"/>
              </a:ext>
            </a:extLst>
          </p:cNvPr>
          <p:cNvSpPr txBox="1">
            <a:spLocks noChangeArrowheads="1"/>
          </p:cNvSpPr>
          <p:nvPr/>
        </p:nvSpPr>
        <p:spPr bwMode="auto">
          <a:xfrm>
            <a:off x="929217" y="1739336"/>
            <a:ext cx="10855415" cy="443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342900" indent="-342900" eaLnBrk="1" hangingPunct="1">
              <a:buFont typeface="Arial" panose="020B0604020202020204" pitchFamily="34" charset="0"/>
              <a:buChar char="•"/>
              <a:defRPr/>
            </a:pPr>
            <a:r>
              <a:rPr lang="en-US" altLang="en-US" sz="2400" b="0" kern="0" dirty="0">
                <a:solidFill>
                  <a:srgbClr val="000000"/>
                </a:solidFill>
                <a:latin typeface="Times New Roman"/>
              </a:rPr>
              <a:t>Complex OFDM-baseband signals are </a:t>
            </a:r>
            <a:r>
              <a:rPr lang="en-US" altLang="en-US" sz="2400" kern="0" dirty="0">
                <a:solidFill>
                  <a:srgbClr val="000000"/>
                </a:solidFill>
                <a:latin typeface="Times New Roman"/>
              </a:rPr>
              <a:t>real-valued</a:t>
            </a:r>
            <a:r>
              <a:rPr lang="en-US" altLang="en-US" sz="2400" b="0" kern="0" dirty="0">
                <a:solidFill>
                  <a:srgbClr val="000000"/>
                </a:solidFill>
                <a:latin typeface="Times New Roman"/>
              </a:rPr>
              <a:t> after up-conversion to the carrier frequency </a:t>
            </a:r>
            <a:r>
              <a:rPr lang="en-US" sz="2400" i="1" dirty="0">
                <a:cs typeface="Times New Roman" panose="02020603050405020304" pitchFamily="18" charset="0"/>
              </a:rPr>
              <a:t>f</a:t>
            </a:r>
            <a:r>
              <a:rPr lang="en-US" sz="2400" i="1" baseline="-25000" dirty="0">
                <a:cs typeface="Times New Roman" panose="02020603050405020304" pitchFamily="18" charset="0"/>
              </a:rPr>
              <a:t>c</a:t>
            </a:r>
            <a:r>
              <a:rPr lang="en-US" altLang="en-US" sz="2400" b="0" kern="0" dirty="0">
                <a:solidFill>
                  <a:srgbClr val="000000"/>
                </a:solidFill>
                <a:latin typeface="Times New Roman"/>
              </a:rPr>
              <a:t>.</a:t>
            </a: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buFont typeface="Arial" panose="020B0604020202020204" pitchFamily="34" charset="0"/>
              <a:buChar char="•"/>
              <a:defRPr/>
            </a:pPr>
            <a:r>
              <a:rPr lang="en-US" altLang="en-US" sz="2400" b="0" kern="0" dirty="0">
                <a:solidFill>
                  <a:srgbClr val="000000"/>
                </a:solidFill>
                <a:latin typeface="Times New Roman"/>
              </a:rPr>
              <a:t>For LC, one </a:t>
            </a:r>
            <a:r>
              <a:rPr lang="en-US" altLang="en-US" sz="2400" b="0" kern="0" dirty="0" smtClean="0">
                <a:solidFill>
                  <a:srgbClr val="000000"/>
                </a:solidFill>
                <a:latin typeface="Times New Roman"/>
              </a:rPr>
              <a:t>can change </a:t>
            </a:r>
            <a:r>
              <a:rPr lang="en-US" sz="2400" i="1" dirty="0">
                <a:cs typeface="Times New Roman" panose="02020603050405020304" pitchFamily="18" charset="0"/>
              </a:rPr>
              <a:t>f</a:t>
            </a:r>
            <a:r>
              <a:rPr lang="en-US" sz="2400" i="1" baseline="-25000" dirty="0">
                <a:cs typeface="Times New Roman" panose="02020603050405020304" pitchFamily="18" charset="0"/>
              </a:rPr>
              <a:t>c</a:t>
            </a:r>
            <a:r>
              <a:rPr lang="en-US" sz="2400" b="0" kern="0" dirty="0">
                <a:solidFill>
                  <a:srgbClr val="000000"/>
                </a:solidFill>
                <a:latin typeface="Times New Roman"/>
              </a:rPr>
              <a:t> to a low carrier (“low IF”), yielding a real-valued baseband signal.</a:t>
            </a:r>
            <a:endParaRPr lang="en-US" altLang="en-US" sz="2400" b="0" kern="0" dirty="0">
              <a:solidFill>
                <a:srgbClr val="000000"/>
              </a:solidFill>
              <a:latin typeface="Times New Roman"/>
            </a:endParaRPr>
          </a:p>
          <a:p>
            <a:pPr eaLnBrk="1" hangingPunct="1">
              <a:buNone/>
              <a:defRPr/>
            </a:pPr>
            <a:endParaRPr lang="en-US" altLang="en-US" sz="3600" kern="0" dirty="0">
              <a:solidFill>
                <a:srgbClr val="000000"/>
              </a:solidFill>
              <a:latin typeface="Times New Roman"/>
              <a:hlinkClick r:id="rId2"/>
            </a:endParaRPr>
          </a:p>
        </p:txBody>
      </p:sp>
      <p:sp>
        <p:nvSpPr>
          <p:cNvPr id="27" name="Rectangle 2"/>
          <p:cNvSpPr txBox="1">
            <a:spLocks noChangeArrowheads="1"/>
          </p:cNvSpPr>
          <p:nvPr/>
        </p:nvSpPr>
        <p:spPr bwMode="auto">
          <a:xfrm>
            <a:off x="2140097" y="706016"/>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a:r>
              <a:rPr lang="en-US" sz="3200" b="1" dirty="0"/>
              <a:t>Reuse </a:t>
            </a:r>
            <a:r>
              <a:rPr lang="en-US" sz="3200" b="1" dirty="0" smtClean="0"/>
              <a:t>of any OFDM PHY for LC</a:t>
            </a:r>
            <a:endParaRPr lang="en-US" altLang="en-US" sz="3200" b="1" dirty="0">
              <a:solidFill>
                <a:schemeClr val="tx2"/>
              </a:solidFill>
            </a:endParaRPr>
          </a:p>
        </p:txBody>
      </p:sp>
      <p:grpSp>
        <p:nvGrpSpPr>
          <p:cNvPr id="88" name="Gruppieren 87"/>
          <p:cNvGrpSpPr/>
          <p:nvPr/>
        </p:nvGrpSpPr>
        <p:grpSpPr>
          <a:xfrm>
            <a:off x="2279649" y="2806136"/>
            <a:ext cx="7632848" cy="1384279"/>
            <a:chOff x="978382" y="3124200"/>
            <a:chExt cx="7175018" cy="968625"/>
          </a:xfrm>
        </p:grpSpPr>
        <p:grpSp>
          <p:nvGrpSpPr>
            <p:cNvPr id="89" name="Gruppieren 88"/>
            <p:cNvGrpSpPr/>
            <p:nvPr/>
          </p:nvGrpSpPr>
          <p:grpSpPr>
            <a:xfrm>
              <a:off x="978382" y="3124200"/>
              <a:ext cx="7175018" cy="968625"/>
              <a:chOff x="526065" y="3499277"/>
              <a:chExt cx="7175018" cy="968625"/>
            </a:xfrm>
          </p:grpSpPr>
          <p:sp>
            <p:nvSpPr>
              <p:cNvPr id="91" name="Rechteck 90"/>
              <p:cNvSpPr/>
              <p:nvPr/>
            </p:nvSpPr>
            <p:spPr bwMode="auto">
              <a:xfrm>
                <a:off x="5471992" y="3499277"/>
                <a:ext cx="843083" cy="6096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Times New Roman" pitchFamily="18" charset="0"/>
                  <a:ea typeface="MS PGothic" panose="020B0600070205080204" pitchFamily="34" charset="-128"/>
                </a:endParaRPr>
              </a:p>
            </p:txBody>
          </p:sp>
          <p:cxnSp>
            <p:nvCxnSpPr>
              <p:cNvPr id="92" name="Gerade Verbindung mit Pfeil 91"/>
              <p:cNvCxnSpPr/>
              <p:nvPr/>
            </p:nvCxnSpPr>
            <p:spPr bwMode="auto">
              <a:xfrm>
                <a:off x="6315075" y="3804077"/>
                <a:ext cx="542925"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93" name="Textfeld 92"/>
              <p:cNvSpPr txBox="1"/>
              <p:nvPr/>
            </p:nvSpPr>
            <p:spPr>
              <a:xfrm>
                <a:off x="5592809" y="3634800"/>
                <a:ext cx="661810" cy="27997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Re(.)</a:t>
                </a:r>
              </a:p>
            </p:txBody>
          </p:sp>
          <p:sp>
            <p:nvSpPr>
              <p:cNvPr id="94" name="Rechteck 93"/>
              <p:cNvSpPr/>
              <p:nvPr/>
            </p:nvSpPr>
            <p:spPr bwMode="auto">
              <a:xfrm>
                <a:off x="6858000" y="3499277"/>
                <a:ext cx="843083" cy="6096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Times New Roman" pitchFamily="18" charset="0"/>
                  <a:ea typeface="MS PGothic" panose="020B0600070205080204" pitchFamily="34" charset="-128"/>
                </a:endParaRPr>
              </a:p>
            </p:txBody>
          </p:sp>
          <p:sp>
            <p:nvSpPr>
              <p:cNvPr id="95" name="Textfeld 94"/>
              <p:cNvSpPr txBox="1"/>
              <p:nvPr/>
            </p:nvSpPr>
            <p:spPr>
              <a:xfrm>
                <a:off x="6953169" y="3624452"/>
                <a:ext cx="643727" cy="27997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LED</a:t>
                </a:r>
              </a:p>
            </p:txBody>
          </p:sp>
          <p:sp>
            <p:nvSpPr>
              <p:cNvPr id="96" name="Rechteck 95"/>
              <p:cNvSpPr/>
              <p:nvPr/>
            </p:nvSpPr>
            <p:spPr bwMode="auto">
              <a:xfrm>
                <a:off x="1676400" y="3509828"/>
                <a:ext cx="843083" cy="6096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Times New Roman" pitchFamily="18" charset="0"/>
                  <a:ea typeface="MS PGothic" panose="020B0600070205080204" pitchFamily="34" charset="-128"/>
                </a:endParaRPr>
              </a:p>
            </p:txBody>
          </p:sp>
          <p:cxnSp>
            <p:nvCxnSpPr>
              <p:cNvPr id="97" name="Gerade Verbindung mit Pfeil 96"/>
              <p:cNvCxnSpPr/>
              <p:nvPr/>
            </p:nvCxnSpPr>
            <p:spPr bwMode="auto">
              <a:xfrm>
                <a:off x="2519483" y="3814628"/>
                <a:ext cx="542925"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98" name="Textfeld 97"/>
              <p:cNvSpPr txBox="1"/>
              <p:nvPr/>
            </p:nvSpPr>
            <p:spPr>
              <a:xfrm>
                <a:off x="1797217" y="3645351"/>
                <a:ext cx="669344" cy="27997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IFFT</a:t>
                </a:r>
              </a:p>
            </p:txBody>
          </p:sp>
          <p:sp>
            <p:nvSpPr>
              <p:cNvPr id="99" name="Rechteck 98"/>
              <p:cNvSpPr/>
              <p:nvPr/>
            </p:nvSpPr>
            <p:spPr bwMode="auto">
              <a:xfrm>
                <a:off x="3062408" y="3509828"/>
                <a:ext cx="471677" cy="6096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Times New Roman" pitchFamily="18" charset="0"/>
                  <a:ea typeface="MS PGothic" panose="020B0600070205080204" pitchFamily="34" charset="-128"/>
                </a:endParaRPr>
              </a:p>
            </p:txBody>
          </p:sp>
          <p:sp>
            <p:nvSpPr>
              <p:cNvPr id="100" name="Textfeld 99"/>
              <p:cNvSpPr txBox="1"/>
              <p:nvPr/>
            </p:nvSpPr>
            <p:spPr>
              <a:xfrm>
                <a:off x="3067291" y="3635003"/>
                <a:ext cx="468933" cy="27997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CP</a:t>
                </a:r>
              </a:p>
            </p:txBody>
          </p:sp>
          <p:sp>
            <p:nvSpPr>
              <p:cNvPr id="101" name="Rechteck 100"/>
              <p:cNvSpPr/>
              <p:nvPr/>
            </p:nvSpPr>
            <p:spPr bwMode="auto">
              <a:xfrm>
                <a:off x="3939498" y="3509828"/>
                <a:ext cx="976265" cy="6096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imes New Roman" pitchFamily="18" charset="0"/>
                    <a:ea typeface="MS PGothic" panose="020B0600070205080204" pitchFamily="34" charset="-128"/>
                  </a:rPr>
                  <a:t>Up-con-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imes New Roman" pitchFamily="18" charset="0"/>
                    <a:ea typeface="MS PGothic" panose="020B0600070205080204" pitchFamily="34" charset="-128"/>
                  </a:rPr>
                  <a:t>version</a:t>
                </a:r>
              </a:p>
            </p:txBody>
          </p:sp>
          <p:cxnSp>
            <p:nvCxnSpPr>
              <p:cNvPr id="102" name="Gerade Verbindung mit Pfeil 101"/>
              <p:cNvCxnSpPr/>
              <p:nvPr/>
            </p:nvCxnSpPr>
            <p:spPr bwMode="auto">
              <a:xfrm>
                <a:off x="3534085" y="3800560"/>
                <a:ext cx="392109"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103" name="Gerade Verbindung mit Pfeil 102"/>
              <p:cNvCxnSpPr/>
              <p:nvPr/>
            </p:nvCxnSpPr>
            <p:spPr bwMode="auto">
              <a:xfrm flipH="1" flipV="1">
                <a:off x="4469287" y="4107314"/>
                <a:ext cx="3484" cy="312286"/>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104" name="Gerade Verbindung mit Pfeil 103"/>
              <p:cNvCxnSpPr/>
              <p:nvPr/>
            </p:nvCxnSpPr>
            <p:spPr bwMode="auto">
              <a:xfrm>
                <a:off x="4915763" y="3800560"/>
                <a:ext cx="542925"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105" name="Textfeld 104"/>
              <p:cNvSpPr txBox="1"/>
              <p:nvPr/>
            </p:nvSpPr>
            <p:spPr>
              <a:xfrm>
                <a:off x="4469287" y="4187932"/>
                <a:ext cx="310714" cy="27997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f</a:t>
                </a:r>
                <a:r>
                  <a:rPr kumimoji="0" lang="en-US" sz="2000" b="0" i="1" u="none" strike="noStrike" kern="0" cap="none" spc="0" normalizeH="0" baseline="-2500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c</a:t>
                </a:r>
                <a:endParaRPr kumimoji="0" lang="en-US" sz="2000" b="0" i="1" u="none" strike="noStrike" kern="0" cap="none" spc="0" normalizeH="0" baseline="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06" name="Textfeld 105"/>
              <p:cNvSpPr txBox="1"/>
              <p:nvPr/>
            </p:nvSpPr>
            <p:spPr>
              <a:xfrm>
                <a:off x="526065" y="3615894"/>
                <a:ext cx="628659" cy="27997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Data</a:t>
                </a:r>
              </a:p>
            </p:txBody>
          </p:sp>
        </p:grpSp>
        <p:cxnSp>
          <p:nvCxnSpPr>
            <p:cNvPr id="90" name="Gerade Verbindung mit Pfeil 89"/>
            <p:cNvCxnSpPr/>
            <p:nvPr/>
          </p:nvCxnSpPr>
          <p:spPr bwMode="auto">
            <a:xfrm>
              <a:off x="1585792" y="3441137"/>
              <a:ext cx="542925"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grpSp>
    </p:spTree>
    <p:extLst>
      <p:ext uri="{BB962C8B-B14F-4D97-AF65-F5344CB8AC3E}">
        <p14:creationId xmlns:p14="http://schemas.microsoft.com/office/powerpoint/2010/main" val="1089969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a:xfrm>
            <a:off x="914401" y="986734"/>
            <a:ext cx="10361084" cy="521853"/>
          </a:xfrm>
        </p:spPr>
        <p:txBody>
          <a:bodyPr/>
          <a:lstStyle/>
          <a:p>
            <a:r>
              <a:rPr lang="de-DE" dirty="0">
                <a:solidFill>
                  <a:schemeClr val="tx1"/>
                </a:solidFill>
              </a:rPr>
              <a:t>2.2. PHY </a:t>
            </a:r>
            <a:r>
              <a:rPr lang="de-DE" dirty="0" err="1">
                <a:solidFill>
                  <a:schemeClr val="tx1"/>
                </a:solidFill>
              </a:rPr>
              <a:t>header</a:t>
            </a:r>
            <a:endParaRPr lang="de-DE" dirty="0">
              <a:solidFill>
                <a:schemeClr val="tx1"/>
              </a:solidFill>
            </a:endParaRPr>
          </a:p>
        </p:txBody>
      </p:sp>
      <p:sp>
        <p:nvSpPr>
          <p:cNvPr id="3" name="Content Placeholder 2">
            <a:extLst>
              <a:ext uri="{FF2B5EF4-FFF2-40B4-BE49-F238E27FC236}">
                <a16:creationId xmlns:a16="http://schemas.microsoft.com/office/drawing/2014/main" id="{AC9E7B63-B994-0B41-A918-7BF113365ECD}"/>
              </a:ext>
            </a:extLst>
          </p:cNvPr>
          <p:cNvSpPr>
            <a:spLocks noGrp="1"/>
          </p:cNvSpPr>
          <p:nvPr>
            <p:ph idx="1"/>
          </p:nvPr>
        </p:nvSpPr>
        <p:spPr>
          <a:xfrm>
            <a:off x="914401" y="5416934"/>
            <a:ext cx="10361084" cy="985337"/>
          </a:xfrm>
        </p:spPr>
        <p:txBody>
          <a:bodyPr/>
          <a:lstStyle/>
          <a:p>
            <a:r>
              <a:rPr lang="en-US" b="0" dirty="0">
                <a:solidFill>
                  <a:schemeClr val="tx1"/>
                </a:solidFill>
              </a:rPr>
              <a:t>Core part: Common to all PHY frames</a:t>
            </a:r>
          </a:p>
          <a:p>
            <a:r>
              <a:rPr lang="en-US" b="0" dirty="0">
                <a:solidFill>
                  <a:schemeClr val="tx1"/>
                </a:solidFill>
              </a:rPr>
              <a:t>Frame-type specific: Specific for each PHY frame type</a:t>
            </a: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grpSp>
        <p:nvGrpSpPr>
          <p:cNvPr id="7" name="Gruppieren 6"/>
          <p:cNvGrpSpPr/>
          <p:nvPr/>
        </p:nvGrpSpPr>
        <p:grpSpPr>
          <a:xfrm>
            <a:off x="767408" y="1820608"/>
            <a:ext cx="10569227" cy="3336584"/>
            <a:chOff x="370547" y="1484784"/>
            <a:chExt cx="10569227" cy="3336584"/>
          </a:xfrm>
        </p:grpSpPr>
        <p:pic>
          <p:nvPicPr>
            <p:cNvPr id="5" name="Picture 4">
              <a:extLst>
                <a:ext uri="{FF2B5EF4-FFF2-40B4-BE49-F238E27FC236}">
                  <a16:creationId xmlns:a16="http://schemas.microsoft.com/office/drawing/2014/main" id="{60560CEA-CFE1-4394-8667-3911B3D4FA51}"/>
                </a:ext>
              </a:extLst>
            </p:cNvPr>
            <p:cNvPicPr>
              <a:picLocks noChangeAspect="1"/>
            </p:cNvPicPr>
            <p:nvPr/>
          </p:nvPicPr>
          <p:blipFill>
            <a:blip r:embed="rId2"/>
            <a:stretch>
              <a:fillRect/>
            </a:stretch>
          </p:blipFill>
          <p:spPr>
            <a:xfrm>
              <a:off x="1343472" y="1864650"/>
              <a:ext cx="9505056" cy="1435700"/>
            </a:xfrm>
            <a:prstGeom prst="rect">
              <a:avLst/>
            </a:prstGeom>
          </p:spPr>
        </p:pic>
        <p:cxnSp>
          <p:nvCxnSpPr>
            <p:cNvPr id="8" name="Straight Arrow Connector 7">
              <a:extLst>
                <a:ext uri="{FF2B5EF4-FFF2-40B4-BE49-F238E27FC236}">
                  <a16:creationId xmlns:a16="http://schemas.microsoft.com/office/drawing/2014/main" id="{56022D2B-B91B-4B0E-8BFF-930594F48F5C}"/>
                </a:ext>
              </a:extLst>
            </p:cNvPr>
            <p:cNvCxnSpPr>
              <a:cxnSpLocks/>
            </p:cNvCxnSpPr>
            <p:nvPr/>
          </p:nvCxnSpPr>
          <p:spPr bwMode="auto">
            <a:xfrm flipH="1">
              <a:off x="1005760" y="3288342"/>
              <a:ext cx="1269664" cy="66708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9" name="TextBox 8">
              <a:extLst>
                <a:ext uri="{FF2B5EF4-FFF2-40B4-BE49-F238E27FC236}">
                  <a16:creationId xmlns:a16="http://schemas.microsoft.com/office/drawing/2014/main" id="{F1AFC8D8-1A59-424A-8F1C-01C64ED94FD8}"/>
                </a:ext>
              </a:extLst>
            </p:cNvPr>
            <p:cNvSpPr txBox="1"/>
            <p:nvPr/>
          </p:nvSpPr>
          <p:spPr>
            <a:xfrm>
              <a:off x="370547" y="3888413"/>
              <a:ext cx="1125648" cy="646331"/>
            </a:xfrm>
            <a:prstGeom prst="rect">
              <a:avLst/>
            </a:prstGeom>
            <a:noFill/>
          </p:spPr>
          <p:txBody>
            <a:bodyPr wrap="square" lIns="0" rIns="0" rtlCol="0">
              <a:spAutoFit/>
            </a:bodyPr>
            <a:lstStyle/>
            <a:p>
              <a:pPr algn="ctr"/>
              <a:r>
                <a:rPr lang="en-US" sz="1800" dirty="0">
                  <a:solidFill>
                    <a:schemeClr val="tx1"/>
                  </a:solidFill>
                </a:rPr>
                <a:t>Domain identifier</a:t>
              </a:r>
            </a:p>
          </p:txBody>
        </p:sp>
        <p:cxnSp>
          <p:nvCxnSpPr>
            <p:cNvPr id="10" name="Straight Arrow Connector 9">
              <a:extLst>
                <a:ext uri="{FF2B5EF4-FFF2-40B4-BE49-F238E27FC236}">
                  <a16:creationId xmlns:a16="http://schemas.microsoft.com/office/drawing/2014/main" id="{97FF957D-76C2-4A24-BC0E-5CEF602AF0C6}"/>
                </a:ext>
              </a:extLst>
            </p:cNvPr>
            <p:cNvCxnSpPr>
              <a:cxnSpLocks/>
            </p:cNvCxnSpPr>
            <p:nvPr/>
          </p:nvCxnSpPr>
          <p:spPr bwMode="auto">
            <a:xfrm flipV="1">
              <a:off x="2770567" y="2138248"/>
              <a:ext cx="140070" cy="88551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60E059EF-3B21-4496-8ED0-B6BA42B801CC}"/>
                </a:ext>
              </a:extLst>
            </p:cNvPr>
            <p:cNvSpPr txBox="1"/>
            <p:nvPr/>
          </p:nvSpPr>
          <p:spPr>
            <a:xfrm>
              <a:off x="2450382" y="1484784"/>
              <a:ext cx="1005389" cy="646331"/>
            </a:xfrm>
            <a:prstGeom prst="rect">
              <a:avLst/>
            </a:prstGeom>
            <a:noFill/>
          </p:spPr>
          <p:txBody>
            <a:bodyPr wrap="square" lIns="0" rIns="0" rtlCol="0">
              <a:spAutoFit/>
            </a:bodyPr>
            <a:lstStyle/>
            <a:p>
              <a:pPr algn="ctr"/>
              <a:r>
                <a:rPr lang="en-US" sz="1800" dirty="0">
                  <a:solidFill>
                    <a:schemeClr val="tx1"/>
                  </a:solidFill>
                </a:rPr>
                <a:t>Frame type</a:t>
              </a:r>
            </a:p>
          </p:txBody>
        </p:sp>
        <p:cxnSp>
          <p:nvCxnSpPr>
            <p:cNvPr id="13" name="Straight Arrow Connector 12">
              <a:extLst>
                <a:ext uri="{FF2B5EF4-FFF2-40B4-BE49-F238E27FC236}">
                  <a16:creationId xmlns:a16="http://schemas.microsoft.com/office/drawing/2014/main" id="{45444686-42B0-422B-8A0E-5A6CBF11C9E0}"/>
                </a:ext>
              </a:extLst>
            </p:cNvPr>
            <p:cNvCxnSpPr>
              <a:cxnSpLocks/>
            </p:cNvCxnSpPr>
            <p:nvPr/>
          </p:nvCxnSpPr>
          <p:spPr bwMode="auto">
            <a:xfrm flipH="1">
              <a:off x="2732007" y="3280712"/>
              <a:ext cx="730051" cy="60770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5" name="TextBox 14">
              <a:extLst>
                <a:ext uri="{FF2B5EF4-FFF2-40B4-BE49-F238E27FC236}">
                  <a16:creationId xmlns:a16="http://schemas.microsoft.com/office/drawing/2014/main" id="{24198D8C-E0E6-48B7-BFD7-45ECC0CB4F9A}"/>
                </a:ext>
              </a:extLst>
            </p:cNvPr>
            <p:cNvSpPr txBox="1"/>
            <p:nvPr/>
          </p:nvSpPr>
          <p:spPr>
            <a:xfrm>
              <a:off x="2089267" y="3883489"/>
              <a:ext cx="1070596" cy="646331"/>
            </a:xfrm>
            <a:prstGeom prst="rect">
              <a:avLst/>
            </a:prstGeom>
            <a:noFill/>
          </p:spPr>
          <p:txBody>
            <a:bodyPr wrap="square" lIns="0" rIns="0" rtlCol="0">
              <a:spAutoFit/>
            </a:bodyPr>
            <a:lstStyle/>
            <a:p>
              <a:pPr algn="ctr"/>
              <a:r>
                <a:rPr lang="en-US" sz="1800" dirty="0">
                  <a:solidFill>
                    <a:schemeClr val="tx1"/>
                  </a:solidFill>
                </a:rPr>
                <a:t>Source node</a:t>
              </a:r>
            </a:p>
          </p:txBody>
        </p:sp>
        <p:cxnSp>
          <p:nvCxnSpPr>
            <p:cNvPr id="16" name="Straight Arrow Connector 15">
              <a:extLst>
                <a:ext uri="{FF2B5EF4-FFF2-40B4-BE49-F238E27FC236}">
                  <a16:creationId xmlns:a16="http://schemas.microsoft.com/office/drawing/2014/main" id="{8910F6A9-51B2-4F6F-A8C6-2106186F9AF8}"/>
                </a:ext>
              </a:extLst>
            </p:cNvPr>
            <p:cNvCxnSpPr>
              <a:cxnSpLocks/>
            </p:cNvCxnSpPr>
            <p:nvPr/>
          </p:nvCxnSpPr>
          <p:spPr bwMode="auto">
            <a:xfrm flipV="1">
              <a:off x="4463083" y="2387457"/>
              <a:ext cx="187491" cy="64980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7" name="TextBox 16">
              <a:extLst>
                <a:ext uri="{FF2B5EF4-FFF2-40B4-BE49-F238E27FC236}">
                  <a16:creationId xmlns:a16="http://schemas.microsoft.com/office/drawing/2014/main" id="{E920AC56-D6F4-427C-8930-A749CA2CD233}"/>
                </a:ext>
              </a:extLst>
            </p:cNvPr>
            <p:cNvSpPr txBox="1"/>
            <p:nvPr/>
          </p:nvSpPr>
          <p:spPr>
            <a:xfrm>
              <a:off x="3958239" y="1771828"/>
              <a:ext cx="1286620" cy="646331"/>
            </a:xfrm>
            <a:prstGeom prst="rect">
              <a:avLst/>
            </a:prstGeom>
            <a:noFill/>
          </p:spPr>
          <p:txBody>
            <a:bodyPr wrap="square" lIns="0" rIns="0" rtlCol="0">
              <a:spAutoFit/>
            </a:bodyPr>
            <a:lstStyle/>
            <a:p>
              <a:pPr algn="ctr"/>
              <a:r>
                <a:rPr lang="en-US" sz="1800" dirty="0">
                  <a:solidFill>
                    <a:schemeClr val="tx1"/>
                  </a:solidFill>
                </a:rPr>
                <a:t>Destination node</a:t>
              </a:r>
            </a:p>
          </p:txBody>
        </p:sp>
        <p:cxnSp>
          <p:nvCxnSpPr>
            <p:cNvPr id="24" name="Straight Arrow Connector 23">
              <a:extLst>
                <a:ext uri="{FF2B5EF4-FFF2-40B4-BE49-F238E27FC236}">
                  <a16:creationId xmlns:a16="http://schemas.microsoft.com/office/drawing/2014/main" id="{BDA3A476-A113-41DC-ACAB-370887E7769C}"/>
                </a:ext>
              </a:extLst>
            </p:cNvPr>
            <p:cNvCxnSpPr>
              <a:cxnSpLocks/>
            </p:cNvCxnSpPr>
            <p:nvPr/>
          </p:nvCxnSpPr>
          <p:spPr bwMode="auto">
            <a:xfrm flipH="1">
              <a:off x="4803090" y="3313843"/>
              <a:ext cx="656304" cy="53871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5" name="TextBox 24">
              <a:extLst>
                <a:ext uri="{FF2B5EF4-FFF2-40B4-BE49-F238E27FC236}">
                  <a16:creationId xmlns:a16="http://schemas.microsoft.com/office/drawing/2014/main" id="{50530620-CA3B-4CBC-B274-7DEC36A722DF}"/>
                </a:ext>
              </a:extLst>
            </p:cNvPr>
            <p:cNvSpPr txBox="1"/>
            <p:nvPr/>
          </p:nvSpPr>
          <p:spPr>
            <a:xfrm>
              <a:off x="4007264" y="3889150"/>
              <a:ext cx="1286620" cy="923330"/>
            </a:xfrm>
            <a:prstGeom prst="rect">
              <a:avLst/>
            </a:prstGeom>
            <a:noFill/>
          </p:spPr>
          <p:txBody>
            <a:bodyPr wrap="square" lIns="0" rIns="0" rtlCol="0">
              <a:spAutoFit/>
            </a:bodyPr>
            <a:lstStyle/>
            <a:p>
              <a:pPr algn="ctr"/>
              <a:r>
                <a:rPr lang="en-US" sz="1800" dirty="0">
                  <a:solidFill>
                    <a:schemeClr val="tx1"/>
                  </a:solidFill>
                </a:rPr>
                <a:t>Header segmentation indication</a:t>
              </a:r>
            </a:p>
          </p:txBody>
        </p:sp>
        <p:cxnSp>
          <p:nvCxnSpPr>
            <p:cNvPr id="26" name="Straight Arrow Connector 25">
              <a:extLst>
                <a:ext uri="{FF2B5EF4-FFF2-40B4-BE49-F238E27FC236}">
                  <a16:creationId xmlns:a16="http://schemas.microsoft.com/office/drawing/2014/main" id="{58DCD7C4-03B1-4C18-958D-29C9750BE5BF}"/>
                </a:ext>
              </a:extLst>
            </p:cNvPr>
            <p:cNvCxnSpPr>
              <a:cxnSpLocks/>
            </p:cNvCxnSpPr>
            <p:nvPr/>
          </p:nvCxnSpPr>
          <p:spPr bwMode="auto">
            <a:xfrm>
              <a:off x="5549611" y="3313843"/>
              <a:ext cx="243707" cy="52612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9" name="TextBox 28">
              <a:extLst>
                <a:ext uri="{FF2B5EF4-FFF2-40B4-BE49-F238E27FC236}">
                  <a16:creationId xmlns:a16="http://schemas.microsoft.com/office/drawing/2014/main" id="{955B9C4D-B8AE-4278-A031-05012D2962F4}"/>
                </a:ext>
              </a:extLst>
            </p:cNvPr>
            <p:cNvSpPr txBox="1"/>
            <p:nvPr/>
          </p:nvSpPr>
          <p:spPr>
            <a:xfrm>
              <a:off x="5328003" y="3898038"/>
              <a:ext cx="1286620" cy="923330"/>
            </a:xfrm>
            <a:prstGeom prst="rect">
              <a:avLst/>
            </a:prstGeom>
            <a:noFill/>
          </p:spPr>
          <p:txBody>
            <a:bodyPr wrap="square" lIns="0" rIns="0" rtlCol="0">
              <a:spAutoFit/>
            </a:bodyPr>
            <a:lstStyle/>
            <a:p>
              <a:pPr algn="ctr"/>
              <a:r>
                <a:rPr lang="en-US" sz="1800" dirty="0">
                  <a:solidFill>
                    <a:schemeClr val="tx1"/>
                  </a:solidFill>
                </a:rPr>
                <a:t>Extended header Indication</a:t>
              </a:r>
            </a:p>
          </p:txBody>
        </p:sp>
        <p:cxnSp>
          <p:nvCxnSpPr>
            <p:cNvPr id="39" name="Straight Arrow Connector 38">
              <a:extLst>
                <a:ext uri="{FF2B5EF4-FFF2-40B4-BE49-F238E27FC236}">
                  <a16:creationId xmlns:a16="http://schemas.microsoft.com/office/drawing/2014/main" id="{D7322A20-6359-46DF-AE4E-42069274F824}"/>
                </a:ext>
              </a:extLst>
            </p:cNvPr>
            <p:cNvCxnSpPr>
              <a:cxnSpLocks/>
            </p:cNvCxnSpPr>
            <p:nvPr/>
          </p:nvCxnSpPr>
          <p:spPr bwMode="auto">
            <a:xfrm flipV="1">
              <a:off x="5671464" y="2279394"/>
              <a:ext cx="423479" cy="76464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2" name="TextBox 41">
              <a:extLst>
                <a:ext uri="{FF2B5EF4-FFF2-40B4-BE49-F238E27FC236}">
                  <a16:creationId xmlns:a16="http://schemas.microsoft.com/office/drawing/2014/main" id="{7219CEFE-A088-4EC3-9C63-7D56B7D4D046}"/>
                </a:ext>
              </a:extLst>
            </p:cNvPr>
            <p:cNvSpPr txBox="1"/>
            <p:nvPr/>
          </p:nvSpPr>
          <p:spPr>
            <a:xfrm>
              <a:off x="5471483" y="1827840"/>
              <a:ext cx="1286620" cy="369332"/>
            </a:xfrm>
            <a:prstGeom prst="rect">
              <a:avLst/>
            </a:prstGeom>
            <a:noFill/>
          </p:spPr>
          <p:txBody>
            <a:bodyPr wrap="square" lIns="0" rIns="0" rtlCol="0">
              <a:spAutoFit/>
            </a:bodyPr>
            <a:lstStyle/>
            <a:p>
              <a:pPr algn="ctr"/>
              <a:r>
                <a:rPr lang="en-US" sz="1800" dirty="0">
                  <a:solidFill>
                    <a:schemeClr val="tx1"/>
                  </a:solidFill>
                </a:rPr>
                <a:t>Duration</a:t>
              </a:r>
            </a:p>
          </p:txBody>
        </p:sp>
        <p:cxnSp>
          <p:nvCxnSpPr>
            <p:cNvPr id="43" name="Straight Arrow Connector 42">
              <a:extLst>
                <a:ext uri="{FF2B5EF4-FFF2-40B4-BE49-F238E27FC236}">
                  <a16:creationId xmlns:a16="http://schemas.microsoft.com/office/drawing/2014/main" id="{C94B9699-61B8-4278-A4B3-D4ECBA64BCC5}"/>
                </a:ext>
              </a:extLst>
            </p:cNvPr>
            <p:cNvCxnSpPr>
              <a:cxnSpLocks/>
            </p:cNvCxnSpPr>
            <p:nvPr/>
          </p:nvCxnSpPr>
          <p:spPr bwMode="auto">
            <a:xfrm flipV="1">
              <a:off x="5793318" y="2069943"/>
              <a:ext cx="2011635" cy="100941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7" name="TextBox 46">
              <a:extLst>
                <a:ext uri="{FF2B5EF4-FFF2-40B4-BE49-F238E27FC236}">
                  <a16:creationId xmlns:a16="http://schemas.microsoft.com/office/drawing/2014/main" id="{2A28B0AF-D918-4337-AB7E-4BE246CF7CFB}"/>
                </a:ext>
              </a:extLst>
            </p:cNvPr>
            <p:cNvSpPr txBox="1"/>
            <p:nvPr/>
          </p:nvSpPr>
          <p:spPr>
            <a:xfrm>
              <a:off x="7804953" y="1700611"/>
              <a:ext cx="1315382" cy="646331"/>
            </a:xfrm>
            <a:prstGeom prst="rect">
              <a:avLst/>
            </a:prstGeom>
            <a:noFill/>
          </p:spPr>
          <p:txBody>
            <a:bodyPr wrap="square" lIns="0" rIns="0" rtlCol="0">
              <a:spAutoFit/>
            </a:bodyPr>
            <a:lstStyle/>
            <a:p>
              <a:pPr algn="ctr"/>
              <a:r>
                <a:rPr lang="en-US" sz="1800" dirty="0">
                  <a:solidFill>
                    <a:schemeClr val="tx1"/>
                  </a:solidFill>
                </a:rPr>
                <a:t>Multicast indication</a:t>
              </a:r>
            </a:p>
          </p:txBody>
        </p:sp>
        <p:cxnSp>
          <p:nvCxnSpPr>
            <p:cNvPr id="48" name="Straight Arrow Connector 47">
              <a:extLst>
                <a:ext uri="{FF2B5EF4-FFF2-40B4-BE49-F238E27FC236}">
                  <a16:creationId xmlns:a16="http://schemas.microsoft.com/office/drawing/2014/main" id="{AC78C62F-15D2-4EB7-B94B-598A47826B78}"/>
                </a:ext>
              </a:extLst>
            </p:cNvPr>
            <p:cNvCxnSpPr>
              <a:cxnSpLocks/>
            </p:cNvCxnSpPr>
            <p:nvPr/>
          </p:nvCxnSpPr>
          <p:spPr bwMode="auto">
            <a:xfrm>
              <a:off x="7324750" y="3300351"/>
              <a:ext cx="240102" cy="83953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1" name="TextBox 50">
              <a:extLst>
                <a:ext uri="{FF2B5EF4-FFF2-40B4-BE49-F238E27FC236}">
                  <a16:creationId xmlns:a16="http://schemas.microsoft.com/office/drawing/2014/main" id="{C66DDF93-DF8A-4CC6-8EAA-5B8472A0E585}"/>
                </a:ext>
              </a:extLst>
            </p:cNvPr>
            <p:cNvSpPr txBox="1"/>
            <p:nvPr/>
          </p:nvSpPr>
          <p:spPr>
            <a:xfrm>
              <a:off x="6888088" y="4139890"/>
              <a:ext cx="1430636" cy="646331"/>
            </a:xfrm>
            <a:prstGeom prst="rect">
              <a:avLst/>
            </a:prstGeom>
            <a:noFill/>
          </p:spPr>
          <p:txBody>
            <a:bodyPr wrap="square" lIns="0" rIns="0" rtlCol="0">
              <a:spAutoFit/>
            </a:bodyPr>
            <a:lstStyle/>
            <a:p>
              <a:pPr algn="ctr"/>
              <a:r>
                <a:rPr lang="en-US" sz="1800" dirty="0">
                  <a:solidFill>
                    <a:schemeClr val="tx1"/>
                  </a:solidFill>
                </a:rPr>
                <a:t>Frame-specific fields</a:t>
              </a:r>
            </a:p>
          </p:txBody>
        </p:sp>
        <p:cxnSp>
          <p:nvCxnSpPr>
            <p:cNvPr id="52" name="Straight Arrow Connector 51">
              <a:extLst>
                <a:ext uri="{FF2B5EF4-FFF2-40B4-BE49-F238E27FC236}">
                  <a16:creationId xmlns:a16="http://schemas.microsoft.com/office/drawing/2014/main" id="{D712D479-4D8A-45DA-8048-CE4C0B18D924}"/>
                </a:ext>
              </a:extLst>
            </p:cNvPr>
            <p:cNvCxnSpPr>
              <a:cxnSpLocks/>
            </p:cNvCxnSpPr>
            <p:nvPr/>
          </p:nvCxnSpPr>
          <p:spPr bwMode="auto">
            <a:xfrm>
              <a:off x="9957328" y="3280712"/>
              <a:ext cx="240102" cy="83953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3" name="TextBox 52">
              <a:extLst>
                <a:ext uri="{FF2B5EF4-FFF2-40B4-BE49-F238E27FC236}">
                  <a16:creationId xmlns:a16="http://schemas.microsoft.com/office/drawing/2014/main" id="{EB7CA635-E3B3-46E4-AC2F-467FDDEB4D9F}"/>
                </a:ext>
              </a:extLst>
            </p:cNvPr>
            <p:cNvSpPr txBox="1"/>
            <p:nvPr/>
          </p:nvSpPr>
          <p:spPr>
            <a:xfrm>
              <a:off x="9624392" y="4149655"/>
              <a:ext cx="1315382" cy="646331"/>
            </a:xfrm>
            <a:prstGeom prst="rect">
              <a:avLst/>
            </a:prstGeom>
            <a:noFill/>
          </p:spPr>
          <p:txBody>
            <a:bodyPr wrap="square" lIns="0" rIns="0" rtlCol="0">
              <a:spAutoFit/>
            </a:bodyPr>
            <a:lstStyle/>
            <a:p>
              <a:pPr algn="ctr"/>
              <a:r>
                <a:rPr lang="en-US" sz="1800" dirty="0">
                  <a:solidFill>
                    <a:schemeClr val="tx1"/>
                  </a:solidFill>
                </a:rPr>
                <a:t>Header check sequence</a:t>
              </a:r>
            </a:p>
          </p:txBody>
        </p:sp>
      </p:grpSp>
    </p:spTree>
    <p:extLst>
      <p:ext uri="{BB962C8B-B14F-4D97-AF65-F5344CB8AC3E}">
        <p14:creationId xmlns:p14="http://schemas.microsoft.com/office/powerpoint/2010/main" val="4200863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smtClean="0">
                <a:solidFill>
                  <a:schemeClr val="tx1"/>
                </a:solidFill>
              </a:rPr>
              <a:t>Header check </a:t>
            </a:r>
            <a:r>
              <a:rPr lang="de-DE" dirty="0" err="1" smtClean="0">
                <a:solidFill>
                  <a:schemeClr val="tx1"/>
                </a:solidFill>
              </a:rPr>
              <a:t>sum</a:t>
            </a:r>
            <a:r>
              <a:rPr lang="de-DE" dirty="0" smtClean="0">
                <a:solidFill>
                  <a:schemeClr val="tx1"/>
                </a:solidFill>
              </a:rPr>
              <a:t> (HCS)</a:t>
            </a:r>
            <a:endParaRPr lang="de-DE" dirty="0">
              <a:solidFill>
                <a:schemeClr val="tx1"/>
              </a:solidFill>
            </a:endParaRPr>
          </a:p>
        </p:txBody>
      </p:sp>
      <p:sp>
        <p:nvSpPr>
          <p:cNvPr id="3" name="Content Placeholder 2">
            <a:extLst>
              <a:ext uri="{FF2B5EF4-FFF2-40B4-BE49-F238E27FC236}">
                <a16:creationId xmlns:a16="http://schemas.microsoft.com/office/drawing/2014/main" id="{AC9E7B63-B994-0B41-A918-7BF113365ECD}"/>
              </a:ext>
            </a:extLst>
          </p:cNvPr>
          <p:cNvSpPr>
            <a:spLocks noGrp="1"/>
          </p:cNvSpPr>
          <p:nvPr>
            <p:ph idx="1"/>
          </p:nvPr>
        </p:nvSpPr>
        <p:spPr/>
        <p:txBody>
          <a:bodyPr/>
          <a:lstStyle/>
          <a:p>
            <a:pPr>
              <a:buFont typeface="Arial" panose="020B0604020202020204" pitchFamily="34" charset="0"/>
              <a:buChar char="•"/>
            </a:pPr>
            <a:r>
              <a:rPr lang="en-US" b="0" dirty="0"/>
              <a:t>The </a:t>
            </a:r>
            <a:r>
              <a:rPr lang="en-US" b="0" dirty="0" smtClean="0"/>
              <a:t>HCS uses CRC-16. </a:t>
            </a:r>
          </a:p>
          <a:p>
            <a:pPr lvl="1">
              <a:buFont typeface="Arial" panose="020B0604020202020204" pitchFamily="34" charset="0"/>
              <a:buChar char="•"/>
            </a:pPr>
            <a:r>
              <a:rPr lang="en-US" b="0" dirty="0" smtClean="0"/>
              <a:t>It starts </a:t>
            </a:r>
            <a:r>
              <a:rPr lang="en-US" b="0" dirty="0"/>
              <a:t>with </a:t>
            </a:r>
            <a:r>
              <a:rPr lang="en-US" b="0" dirty="0" smtClean="0"/>
              <a:t>LSB </a:t>
            </a:r>
            <a:r>
              <a:rPr lang="en-US" b="0" dirty="0"/>
              <a:t>of </a:t>
            </a:r>
            <a:r>
              <a:rPr lang="en-US" b="0" dirty="0" smtClean="0"/>
              <a:t>first </a:t>
            </a:r>
            <a:r>
              <a:rPr lang="en-US" b="0" dirty="0"/>
              <a:t>field </a:t>
            </a:r>
            <a:r>
              <a:rPr lang="en-US" b="0" dirty="0" smtClean="0"/>
              <a:t>and ends </a:t>
            </a:r>
            <a:r>
              <a:rPr lang="en-US" b="0" dirty="0"/>
              <a:t>with the MSB of </a:t>
            </a:r>
            <a:r>
              <a:rPr lang="en-US" b="0" dirty="0" smtClean="0"/>
              <a:t>last field </a:t>
            </a:r>
            <a:r>
              <a:rPr lang="en-US" dirty="0"/>
              <a:t>of </a:t>
            </a:r>
            <a:r>
              <a:rPr lang="en-US" dirty="0" smtClean="0"/>
              <a:t>PHY frame header</a:t>
            </a:r>
            <a:r>
              <a:rPr lang="en-US" b="0" dirty="0" smtClean="0"/>
              <a:t>. </a:t>
            </a:r>
          </a:p>
          <a:p>
            <a:pPr>
              <a:buFont typeface="Arial" panose="020B0604020202020204" pitchFamily="34" charset="0"/>
              <a:buChar char="•"/>
            </a:pPr>
            <a:r>
              <a:rPr lang="en-US" b="0" dirty="0" smtClean="0"/>
              <a:t>The </a:t>
            </a:r>
            <a:r>
              <a:rPr lang="en-US" b="0" dirty="0"/>
              <a:t>HCS </a:t>
            </a:r>
            <a:r>
              <a:rPr lang="en-US" b="0" dirty="0" smtClean="0"/>
              <a:t>is computed </a:t>
            </a:r>
            <a:r>
              <a:rPr lang="en-US" b="0" dirty="0"/>
              <a:t>using the following generator </a:t>
            </a:r>
            <a:r>
              <a:rPr lang="en-US" b="0" dirty="0" smtClean="0"/>
              <a:t>polynomial: </a:t>
            </a:r>
            <a:endParaRPr lang="en-US" b="0" dirty="0"/>
          </a:p>
          <a:p>
            <a:r>
              <a:rPr lang="nn-NO" b="0" i="1" dirty="0" smtClean="0"/>
              <a:t>								G</a:t>
            </a:r>
            <a:r>
              <a:rPr lang="nn-NO" b="0" dirty="0" smtClean="0"/>
              <a:t>(</a:t>
            </a:r>
            <a:r>
              <a:rPr lang="nn-NO" b="0" i="1" dirty="0" smtClean="0"/>
              <a:t>x</a:t>
            </a:r>
            <a:r>
              <a:rPr lang="nn-NO" b="0" dirty="0"/>
              <a:t>) = </a:t>
            </a:r>
            <a:r>
              <a:rPr lang="nn-NO" b="0" i="1" dirty="0"/>
              <a:t>x</a:t>
            </a:r>
            <a:r>
              <a:rPr lang="nn-NO" b="0" baseline="30000" dirty="0"/>
              <a:t>16</a:t>
            </a:r>
            <a:r>
              <a:rPr lang="nn-NO" b="0" dirty="0"/>
              <a:t> + </a:t>
            </a:r>
            <a:r>
              <a:rPr lang="nn-NO" b="0" i="1" dirty="0"/>
              <a:t>x</a:t>
            </a:r>
            <a:r>
              <a:rPr lang="nn-NO" b="0" baseline="30000" dirty="0"/>
              <a:t>12</a:t>
            </a:r>
            <a:r>
              <a:rPr lang="nn-NO" b="0" dirty="0"/>
              <a:t> + </a:t>
            </a:r>
            <a:r>
              <a:rPr lang="nn-NO" b="0" i="1" dirty="0"/>
              <a:t>x</a:t>
            </a:r>
            <a:r>
              <a:rPr lang="nn-NO" b="0" baseline="30000" dirty="0"/>
              <a:t>5</a:t>
            </a:r>
            <a:r>
              <a:rPr lang="nn-NO" b="0" dirty="0"/>
              <a:t> + 1 </a:t>
            </a:r>
          </a:p>
          <a:p>
            <a:pPr lvl="1">
              <a:buFont typeface="Arial" panose="020B0604020202020204" pitchFamily="34" charset="0"/>
              <a:buChar char="•"/>
            </a:pPr>
            <a:r>
              <a:rPr lang="en-US" b="0" dirty="0"/>
              <a:t>The value of the HCS shall be the remainder after the contents (treated as a polynomial where the first input bit is associated with the highest degree, XPHYH–17, where PHYH is the header length in bits, and the last input bit is associated with X0) of the calculation field is multiplied by </a:t>
            </a:r>
            <a:r>
              <a:rPr lang="en-US" b="0" i="1" dirty="0"/>
              <a:t>x</a:t>
            </a:r>
            <a:r>
              <a:rPr lang="en-US" b="0" baseline="30000" dirty="0"/>
              <a:t>16</a:t>
            </a:r>
            <a:r>
              <a:rPr lang="en-US" b="0" dirty="0"/>
              <a:t> and then divided by </a:t>
            </a:r>
            <a:r>
              <a:rPr lang="en-US" b="0" i="1" dirty="0"/>
              <a:t>G</a:t>
            </a:r>
            <a:r>
              <a:rPr lang="en-US" b="0" dirty="0"/>
              <a:t>(</a:t>
            </a:r>
            <a:r>
              <a:rPr lang="en-US" b="0" i="1" dirty="0"/>
              <a:t>x</a:t>
            </a:r>
            <a:r>
              <a:rPr lang="en-US" b="0" dirty="0"/>
              <a:t>). </a:t>
            </a:r>
          </a:p>
          <a:p>
            <a:pPr>
              <a:buFont typeface="Arial" panose="020B0604020202020204" pitchFamily="34" charset="0"/>
              <a:buChar char="•"/>
            </a:pPr>
            <a:r>
              <a:rPr lang="en-US" b="0" dirty="0"/>
              <a:t>The HCS field </a:t>
            </a:r>
            <a:r>
              <a:rPr lang="en-US" b="0" dirty="0" smtClean="0"/>
              <a:t>is transmitted </a:t>
            </a:r>
            <a:r>
              <a:rPr lang="en-US" b="0" dirty="0"/>
              <a:t>starting with the coefficient of </a:t>
            </a:r>
            <a:r>
              <a:rPr lang="en-US" b="0" dirty="0" smtClean="0"/>
              <a:t>highest </a:t>
            </a:r>
            <a:r>
              <a:rPr lang="en-US" b="0" dirty="0"/>
              <a:t>order term. </a:t>
            </a:r>
            <a:endParaRPr lang="en-US" dirty="0" smtClean="0"/>
          </a:p>
          <a:p>
            <a:pPr lvl="1">
              <a:buFont typeface="Arial" panose="020B0604020202020204" pitchFamily="34" charset="0"/>
              <a:buChar char="•"/>
            </a:pPr>
            <a:r>
              <a:rPr lang="en-US" b="0" dirty="0" smtClean="0"/>
              <a:t>The </a:t>
            </a:r>
            <a:r>
              <a:rPr lang="en-US" b="0" dirty="0"/>
              <a:t>HCS bits shall be processed in the transmitted order. </a:t>
            </a:r>
            <a:endParaRPr lang="en-US" b="0" dirty="0" smtClean="0"/>
          </a:p>
          <a:p>
            <a:pPr>
              <a:buFont typeface="Arial" panose="020B0604020202020204" pitchFamily="34" charset="0"/>
              <a:buChar char="•"/>
            </a:pPr>
            <a:r>
              <a:rPr lang="en-US" b="0" dirty="0" smtClean="0"/>
              <a:t>The </a:t>
            </a:r>
            <a:r>
              <a:rPr lang="en-US" b="0" dirty="0"/>
              <a:t>registers shall be initialized to all ones.</a:t>
            </a:r>
            <a:endParaRPr lang="de-DE" b="0" dirty="0"/>
          </a:p>
          <a:p>
            <a:endParaRPr lang="en-US"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Tree>
    <p:extLst>
      <p:ext uri="{BB962C8B-B14F-4D97-AF65-F5344CB8AC3E}">
        <p14:creationId xmlns:p14="http://schemas.microsoft.com/office/powerpoint/2010/main" val="1767788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smtClean="0">
                <a:solidFill>
                  <a:schemeClr val="tx1"/>
                </a:solidFill>
              </a:rPr>
              <a:t>Header </a:t>
            </a:r>
            <a:r>
              <a:rPr lang="de-DE" dirty="0" err="1" smtClean="0">
                <a:solidFill>
                  <a:schemeClr val="tx1"/>
                </a:solidFill>
              </a:rPr>
              <a:t>encoding</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7" name="Objekt 6"/>
          <p:cNvGraphicFramePr>
            <a:graphicFrameLocks noChangeAspect="1"/>
          </p:cNvGraphicFramePr>
          <p:nvPr>
            <p:extLst>
              <p:ext uri="{D42A27DB-BD31-4B8C-83A1-F6EECF244321}">
                <p14:modId xmlns:p14="http://schemas.microsoft.com/office/powerpoint/2010/main" val="2860943554"/>
              </p:ext>
            </p:extLst>
          </p:nvPr>
        </p:nvGraphicFramePr>
        <p:xfrm>
          <a:off x="1903943" y="1830390"/>
          <a:ext cx="8079654" cy="734514"/>
        </p:xfrm>
        <a:graphic>
          <a:graphicData uri="http://schemas.openxmlformats.org/presentationml/2006/ole">
            <mc:AlternateContent xmlns:mc="http://schemas.openxmlformats.org/markup-compatibility/2006">
              <mc:Choice xmlns:v="urn:schemas-microsoft-com:vml" Requires="v">
                <p:oleObj spid="_x0000_s24625" name="CorelDRAW" r:id="rId3" imgW="4198148" imgH="404842" progId="CorelDraw.Graphic.16">
                  <p:embed/>
                </p:oleObj>
              </mc:Choice>
              <mc:Fallback>
                <p:oleObj name="CorelDRAW" r:id="rId3" imgW="4198148" imgH="404842" progId="CorelDraw.Graphic.16">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943" y="1830390"/>
                        <a:ext cx="8079654" cy="734514"/>
                      </a:xfrm>
                      <a:prstGeom prst="rect">
                        <a:avLst/>
                      </a:prstGeom>
                      <a:noFill/>
                    </p:spPr>
                  </p:pic>
                </p:oleObj>
              </mc:Fallback>
            </mc:AlternateContent>
          </a:graphicData>
        </a:graphic>
      </p:graphicFrame>
      <p:sp>
        <p:nvSpPr>
          <p:cNvPr id="11" name="Rectangle 6"/>
          <p:cNvSpPr>
            <a:spLocks noGrp="1" noChangeArrowheads="1"/>
          </p:cNvSpPr>
          <p:nvPr>
            <p:ph idx="1"/>
          </p:nvPr>
        </p:nvSpPr>
        <p:spPr bwMode="auto">
          <a:xfrm>
            <a:off x="993304" y="2749570"/>
            <a:ext cx="10510191" cy="373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spcBef>
                <a:spcPct val="0"/>
              </a:spcBef>
              <a:buClrTx/>
              <a:buSzTx/>
              <a:buFont typeface="Arial" panose="020B0604020202020204" pitchFamily="34" charset="0"/>
              <a:buChar char="•"/>
            </a:pPr>
            <a:r>
              <a:rPr lang="en-US" b="0" dirty="0" smtClean="0"/>
              <a:t>The </a:t>
            </a:r>
            <a:r>
              <a:rPr lang="en-US" b="0" dirty="0"/>
              <a:t>size of the FEC </a:t>
            </a:r>
            <a:r>
              <a:rPr lang="en-US" b="0" dirty="0" smtClean="0"/>
              <a:t>code word is 168 bit and coding </a:t>
            </a:r>
            <a:r>
              <a:rPr lang="en-US" b="0" dirty="0"/>
              <a:t>rate </a:t>
            </a:r>
            <a:r>
              <a:rPr lang="en-US" b="0" dirty="0" smtClean="0"/>
              <a:t>is ½.</a:t>
            </a:r>
          </a:p>
          <a:p>
            <a:pPr defTabSz="914400" eaLnBrk="0" hangingPunct="0">
              <a:spcBef>
                <a:spcPct val="0"/>
              </a:spcBef>
              <a:buClrTx/>
              <a:buSzTx/>
              <a:buFont typeface="Arial" panose="020B0604020202020204" pitchFamily="34" charset="0"/>
              <a:buChar char="•"/>
            </a:pPr>
            <a:r>
              <a:rPr kumimoji="0" lang="de-DE" altLang="zh-CN" b="0" i="0" u="none" strike="noStrike" cap="none" normalizeH="0" baseline="0" dirty="0" smtClean="0">
                <a:ln>
                  <a:noFill/>
                </a:ln>
                <a:solidFill>
                  <a:schemeClr val="tx1"/>
                </a:solidFill>
                <a:effectLst/>
              </a:rPr>
              <a:t>The </a:t>
            </a:r>
            <a:r>
              <a:rPr kumimoji="0" lang="de-DE" altLang="zh-CN" b="0" i="0" u="none" strike="noStrike" cap="none" normalizeH="0" baseline="0" dirty="0" err="1" smtClean="0">
                <a:ln>
                  <a:noFill/>
                </a:ln>
                <a:solidFill>
                  <a:schemeClr val="tx1"/>
                </a:solidFill>
                <a:effectLst/>
              </a:rPr>
              <a:t>header</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repetition</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encoder</a:t>
            </a:r>
            <a:r>
              <a:rPr kumimoji="0" lang="de-DE" altLang="zh-CN" b="0" i="0" u="none" strike="noStrike" cap="none" normalizeH="0" baseline="0" dirty="0" smtClean="0">
                <a:ln>
                  <a:noFill/>
                </a:ln>
                <a:solidFill>
                  <a:schemeClr val="tx1"/>
                </a:solidFill>
                <a:effectLst/>
              </a:rPr>
              <a:t> (HRE) </a:t>
            </a:r>
            <a:r>
              <a:rPr kumimoji="0" lang="de-DE" altLang="zh-CN" b="0" i="0" u="none" strike="noStrike" cap="none" normalizeH="0" baseline="0" dirty="0" err="1" smtClean="0">
                <a:ln>
                  <a:noFill/>
                </a:ln>
                <a:solidFill>
                  <a:schemeClr val="tx1"/>
                </a:solidFill>
                <a:effectLst/>
              </a:rPr>
              <a:t>works</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as</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follows</a:t>
            </a:r>
            <a:r>
              <a:rPr kumimoji="0" lang="de-DE" altLang="zh-CN" b="0" i="0" u="none" strike="noStrike" cap="none" normalizeH="0" baseline="0" dirty="0" smtClean="0">
                <a:ln>
                  <a:noFill/>
                </a:ln>
                <a:solidFill>
                  <a:schemeClr val="tx1"/>
                </a:solidFill>
                <a:effectLst/>
              </a:rPr>
              <a:t> </a:t>
            </a:r>
          </a:p>
          <a:p>
            <a:pPr lvl="1" defTabSz="914400" eaLnBrk="0" hangingPunct="0">
              <a:spcBef>
                <a:spcPct val="0"/>
              </a:spcBef>
              <a:buClrTx/>
              <a:buSzTx/>
              <a:buFont typeface="Arial" panose="020B0604020202020204" pitchFamily="34" charset="0"/>
              <a:buChar char="•"/>
            </a:pPr>
            <a:r>
              <a:rPr lang="en-US" dirty="0" smtClean="0"/>
              <a:t>The </a:t>
            </a:r>
            <a:r>
              <a:rPr lang="en-US" dirty="0"/>
              <a:t>FEC </a:t>
            </a:r>
            <a:r>
              <a:rPr lang="en-US" dirty="0" err="1"/>
              <a:t>codeword</a:t>
            </a:r>
            <a:r>
              <a:rPr lang="en-US" dirty="0"/>
              <a:t> is first copied M times, where M = ceiling (</a:t>
            </a:r>
            <a:r>
              <a:rPr lang="en-US" dirty="0" err="1"/>
              <a:t>k</a:t>
            </a:r>
            <a:r>
              <a:rPr lang="en-US" baseline="-25000" dirty="0" err="1"/>
              <a:t>H</a:t>
            </a:r>
            <a:r>
              <a:rPr lang="en-US" dirty="0"/>
              <a:t>/N</a:t>
            </a:r>
            <a:r>
              <a:rPr lang="en-US" baseline="-25000" dirty="0"/>
              <a:t>FEC</a:t>
            </a:r>
            <a:r>
              <a:rPr lang="en-US" dirty="0"/>
              <a:t>), </a:t>
            </a:r>
            <a:r>
              <a:rPr lang="en-US" dirty="0" err="1"/>
              <a:t>k</a:t>
            </a:r>
            <a:r>
              <a:rPr lang="en-US" baseline="-25000" dirty="0" err="1"/>
              <a:t>H</a:t>
            </a:r>
            <a:r>
              <a:rPr lang="en-US" dirty="0"/>
              <a:t> is the number of bits to be loaded on to the OFDM symbol carrying the </a:t>
            </a:r>
            <a:r>
              <a:rPr lang="en-US" dirty="0" smtClean="0"/>
              <a:t>header (i.e. 336). </a:t>
            </a:r>
          </a:p>
          <a:p>
            <a:pPr lvl="1" defTabSz="914400" eaLnBrk="0" hangingPunct="0">
              <a:spcBef>
                <a:spcPct val="0"/>
              </a:spcBef>
              <a:buClrTx/>
              <a:buSzTx/>
              <a:buFont typeface="Arial" panose="020B0604020202020204" pitchFamily="34" charset="0"/>
              <a:buChar char="•"/>
            </a:pPr>
            <a:r>
              <a:rPr lang="en-US" dirty="0" smtClean="0"/>
              <a:t>The </a:t>
            </a:r>
            <a:r>
              <a:rPr lang="en-US" dirty="0"/>
              <a:t>first encoded header block is formed by concatenation of M copies of the header FEC encoder output. The bits (</a:t>
            </a:r>
            <a:r>
              <a:rPr lang="en-US" i="1" dirty="0"/>
              <a:t>b</a:t>
            </a:r>
            <a:r>
              <a:rPr lang="en-US" i="1" baseline="-25000" dirty="0"/>
              <a:t>i</a:t>
            </a:r>
            <a:r>
              <a:rPr lang="en-US" dirty="0"/>
              <a:t>) within each </a:t>
            </a:r>
            <a:r>
              <a:rPr lang="en-US" dirty="0" err="1"/>
              <a:t>codeword</a:t>
            </a:r>
            <a:r>
              <a:rPr lang="en-US" dirty="0"/>
              <a:t> are cyclically shifted by 2 bits as </a:t>
            </a:r>
            <a:r>
              <a:rPr lang="en-US" dirty="0" smtClean="0"/>
              <a:t>follows </a:t>
            </a:r>
            <a:endParaRPr lang="de-DE" dirty="0"/>
          </a:p>
          <a:p>
            <a:pPr lvl="2">
              <a:buFont typeface="Arial" panose="020B0604020202020204" pitchFamily="34" charset="0"/>
              <a:buChar char="•"/>
            </a:pPr>
            <a:r>
              <a:rPr lang="en-US" dirty="0" smtClean="0"/>
              <a:t>1</a:t>
            </a:r>
            <a:r>
              <a:rPr lang="en-US" baseline="30000" dirty="0" smtClean="0"/>
              <a:t>st</a:t>
            </a:r>
            <a:r>
              <a:rPr lang="en-US" dirty="0" smtClean="0"/>
              <a:t> copy </a:t>
            </a:r>
            <a:r>
              <a:rPr lang="en-US" dirty="0"/>
              <a:t>is {</a:t>
            </a:r>
            <a:r>
              <a:rPr lang="en-US" i="1" dirty="0"/>
              <a:t>b</a:t>
            </a:r>
            <a:r>
              <a:rPr lang="en-US" baseline="-25000" dirty="0"/>
              <a:t>0</a:t>
            </a:r>
            <a:r>
              <a:rPr lang="en-US" dirty="0"/>
              <a:t>, </a:t>
            </a:r>
            <a:r>
              <a:rPr lang="en-US" i="1" dirty="0"/>
              <a:t>b</a:t>
            </a:r>
            <a:r>
              <a:rPr lang="en-US" baseline="-25000" dirty="0"/>
              <a:t>1</a:t>
            </a:r>
            <a:r>
              <a:rPr lang="en-US" dirty="0"/>
              <a:t>, …, </a:t>
            </a:r>
            <a:r>
              <a:rPr lang="en-US" i="1" dirty="0" err="1"/>
              <a:t>b</a:t>
            </a:r>
            <a:r>
              <a:rPr lang="en-US" i="1" baseline="-25000" dirty="0" err="1"/>
              <a:t>NFEC</a:t>
            </a:r>
            <a:r>
              <a:rPr lang="en-US" baseline="-25000" dirty="0"/>
              <a:t>–2</a:t>
            </a:r>
            <a:r>
              <a:rPr lang="en-US" dirty="0"/>
              <a:t>, </a:t>
            </a:r>
            <a:r>
              <a:rPr lang="en-US" i="1" dirty="0" err="1"/>
              <a:t>b</a:t>
            </a:r>
            <a:r>
              <a:rPr lang="en-US" i="1" baseline="-25000" dirty="0" err="1"/>
              <a:t>NFEC</a:t>
            </a:r>
            <a:r>
              <a:rPr lang="en-US" baseline="-25000" dirty="0"/>
              <a:t>–1</a:t>
            </a:r>
            <a:r>
              <a:rPr lang="en-US" dirty="0"/>
              <a:t>}. </a:t>
            </a:r>
            <a:endParaRPr lang="de-DE" dirty="0"/>
          </a:p>
          <a:p>
            <a:pPr lvl="2">
              <a:buFont typeface="Arial" panose="020B0604020202020204" pitchFamily="34" charset="0"/>
              <a:buChar char="•"/>
            </a:pPr>
            <a:r>
              <a:rPr lang="en-US" dirty="0" smtClean="0"/>
              <a:t>2</a:t>
            </a:r>
            <a:r>
              <a:rPr lang="en-US" baseline="30000" dirty="0" smtClean="0"/>
              <a:t>nd</a:t>
            </a:r>
            <a:r>
              <a:rPr lang="en-US" dirty="0" smtClean="0"/>
              <a:t> copy </a:t>
            </a:r>
            <a:r>
              <a:rPr lang="en-US" dirty="0"/>
              <a:t>is {</a:t>
            </a:r>
            <a:r>
              <a:rPr lang="en-US" i="1" dirty="0"/>
              <a:t>b</a:t>
            </a:r>
            <a:r>
              <a:rPr lang="en-US" baseline="-25000" dirty="0"/>
              <a:t>2</a:t>
            </a:r>
            <a:r>
              <a:rPr lang="en-US" dirty="0"/>
              <a:t>, </a:t>
            </a:r>
            <a:r>
              <a:rPr lang="en-US" i="1" dirty="0"/>
              <a:t>b</a:t>
            </a:r>
            <a:r>
              <a:rPr lang="en-US" baseline="-25000" dirty="0"/>
              <a:t>3</a:t>
            </a:r>
            <a:r>
              <a:rPr lang="en-US" dirty="0"/>
              <a:t>, …, </a:t>
            </a:r>
            <a:r>
              <a:rPr lang="en-US" i="1" dirty="0" err="1"/>
              <a:t>b</a:t>
            </a:r>
            <a:r>
              <a:rPr lang="en-US" i="1" baseline="-25000" dirty="0" err="1"/>
              <a:t>NFEC</a:t>
            </a:r>
            <a:r>
              <a:rPr lang="en-US" dirty="0"/>
              <a:t> </a:t>
            </a:r>
            <a:r>
              <a:rPr lang="en-US" baseline="-25000" dirty="0"/>
              <a:t>–1</a:t>
            </a:r>
            <a:r>
              <a:rPr lang="en-US" dirty="0"/>
              <a:t>, </a:t>
            </a:r>
            <a:r>
              <a:rPr lang="en-US" i="1" dirty="0"/>
              <a:t>b</a:t>
            </a:r>
            <a:r>
              <a:rPr lang="en-US" baseline="-25000" dirty="0"/>
              <a:t>0</a:t>
            </a:r>
            <a:r>
              <a:rPr lang="en-US" dirty="0"/>
              <a:t>, </a:t>
            </a:r>
            <a:r>
              <a:rPr lang="en-US" i="1" dirty="0"/>
              <a:t>b</a:t>
            </a:r>
            <a:r>
              <a:rPr lang="en-US" baseline="-25000" dirty="0"/>
              <a:t>1</a:t>
            </a:r>
            <a:r>
              <a:rPr lang="en-US" dirty="0"/>
              <a:t>}. </a:t>
            </a:r>
            <a:endParaRPr lang="de-DE" dirty="0"/>
          </a:p>
          <a:p>
            <a:pPr lvl="2">
              <a:buFont typeface="Arial" panose="020B0604020202020204" pitchFamily="34" charset="0"/>
              <a:buChar char="•"/>
            </a:pPr>
            <a:r>
              <a:rPr lang="en-US" dirty="0" smtClean="0"/>
              <a:t>3</a:t>
            </a:r>
            <a:r>
              <a:rPr lang="en-US" baseline="30000" dirty="0" smtClean="0"/>
              <a:t>rd</a:t>
            </a:r>
            <a:r>
              <a:rPr lang="en-US" dirty="0" smtClean="0"/>
              <a:t> copy </a:t>
            </a:r>
            <a:r>
              <a:rPr lang="en-US" dirty="0"/>
              <a:t>is {</a:t>
            </a:r>
            <a:r>
              <a:rPr lang="en-US" i="1" dirty="0"/>
              <a:t>b</a:t>
            </a:r>
            <a:r>
              <a:rPr lang="en-US" baseline="-25000" dirty="0"/>
              <a:t>4</a:t>
            </a:r>
            <a:r>
              <a:rPr lang="en-US" dirty="0"/>
              <a:t>, </a:t>
            </a:r>
            <a:r>
              <a:rPr lang="en-US" i="1" dirty="0"/>
              <a:t>b</a:t>
            </a:r>
            <a:r>
              <a:rPr lang="en-US" baseline="-25000" dirty="0"/>
              <a:t>5</a:t>
            </a:r>
            <a:r>
              <a:rPr lang="en-US" dirty="0"/>
              <a:t>, …, </a:t>
            </a:r>
            <a:r>
              <a:rPr lang="en-US" i="1" dirty="0" err="1"/>
              <a:t>b</a:t>
            </a:r>
            <a:r>
              <a:rPr lang="en-US" i="1" baseline="-25000" dirty="0" err="1"/>
              <a:t>NFEC</a:t>
            </a:r>
            <a:r>
              <a:rPr lang="en-US" baseline="-25000" dirty="0"/>
              <a:t>–1</a:t>
            </a:r>
            <a:r>
              <a:rPr lang="en-US" dirty="0"/>
              <a:t>, </a:t>
            </a:r>
            <a:r>
              <a:rPr lang="en-US" i="1" dirty="0"/>
              <a:t>b</a:t>
            </a:r>
            <a:r>
              <a:rPr lang="en-US" baseline="-25000" dirty="0"/>
              <a:t>0</a:t>
            </a:r>
            <a:r>
              <a:rPr lang="en-US" dirty="0"/>
              <a:t>, </a:t>
            </a:r>
            <a:r>
              <a:rPr lang="en-US" i="1" dirty="0"/>
              <a:t>b</a:t>
            </a:r>
            <a:r>
              <a:rPr lang="en-US" baseline="-25000" dirty="0"/>
              <a:t>1</a:t>
            </a:r>
            <a:r>
              <a:rPr lang="en-US" dirty="0"/>
              <a:t>, </a:t>
            </a:r>
            <a:r>
              <a:rPr lang="en-US" i="1" dirty="0"/>
              <a:t>b</a:t>
            </a:r>
            <a:r>
              <a:rPr lang="en-US" baseline="-25000" dirty="0"/>
              <a:t>2</a:t>
            </a:r>
            <a:r>
              <a:rPr lang="en-US" dirty="0"/>
              <a:t>, </a:t>
            </a:r>
            <a:r>
              <a:rPr lang="en-US" i="1" dirty="0"/>
              <a:t>b</a:t>
            </a:r>
            <a:r>
              <a:rPr lang="en-US" baseline="-25000" dirty="0"/>
              <a:t>3</a:t>
            </a:r>
            <a:r>
              <a:rPr lang="en-US" dirty="0"/>
              <a:t>}. </a:t>
            </a:r>
            <a:endParaRPr lang="de-DE" dirty="0"/>
          </a:p>
          <a:p>
            <a:pPr lvl="2">
              <a:buFont typeface="Arial" panose="020B0604020202020204" pitchFamily="34" charset="0"/>
              <a:buChar char="•"/>
            </a:pPr>
            <a:r>
              <a:rPr lang="en-US" i="1" dirty="0" err="1" smtClean="0"/>
              <a:t>M</a:t>
            </a:r>
            <a:r>
              <a:rPr lang="en-US" baseline="30000" dirty="0" err="1" smtClean="0"/>
              <a:t>th</a:t>
            </a:r>
            <a:r>
              <a:rPr lang="en-US" dirty="0" smtClean="0"/>
              <a:t> copy</a:t>
            </a:r>
            <a:r>
              <a:rPr lang="en-US" dirty="0"/>
              <a:t>, where </a:t>
            </a:r>
            <a:r>
              <a:rPr lang="en-US" i="1" dirty="0"/>
              <a:t>M </a:t>
            </a:r>
            <a:r>
              <a:rPr lang="en-US" dirty="0"/>
              <a:t>&gt; 3, is {</a:t>
            </a:r>
            <a:r>
              <a:rPr lang="en-US" i="1" dirty="0"/>
              <a:t>b</a:t>
            </a:r>
            <a:r>
              <a:rPr lang="en-US" baseline="-25000" dirty="0"/>
              <a:t>(2×</a:t>
            </a:r>
            <a:r>
              <a:rPr lang="en-US" i="1" baseline="-25000" dirty="0"/>
              <a:t>M–</a:t>
            </a:r>
            <a:r>
              <a:rPr lang="en-US" baseline="-25000" dirty="0"/>
              <a:t>2)</a:t>
            </a:r>
            <a:r>
              <a:rPr lang="en-US" dirty="0"/>
              <a:t>, </a:t>
            </a:r>
            <a:r>
              <a:rPr lang="en-US" i="1" dirty="0"/>
              <a:t>b</a:t>
            </a:r>
            <a:r>
              <a:rPr lang="en-US" baseline="-25000" dirty="0"/>
              <a:t>(2×</a:t>
            </a:r>
            <a:r>
              <a:rPr lang="en-US" i="1" baseline="-25000" dirty="0"/>
              <a:t>M</a:t>
            </a:r>
            <a:r>
              <a:rPr lang="en-US" baseline="-25000" dirty="0"/>
              <a:t>–1)</a:t>
            </a:r>
            <a:r>
              <a:rPr lang="en-US" dirty="0"/>
              <a:t>, …, </a:t>
            </a:r>
            <a:r>
              <a:rPr lang="en-US" i="1" dirty="0" err="1"/>
              <a:t>b</a:t>
            </a:r>
            <a:r>
              <a:rPr lang="en-US" i="1" baseline="-25000" dirty="0" err="1"/>
              <a:t>NFEC</a:t>
            </a:r>
            <a:r>
              <a:rPr lang="en-US" baseline="-25000" dirty="0"/>
              <a:t>–1</a:t>
            </a:r>
            <a:r>
              <a:rPr lang="en-US" dirty="0"/>
              <a:t>, </a:t>
            </a:r>
            <a:r>
              <a:rPr lang="en-US" i="1" dirty="0"/>
              <a:t>b</a:t>
            </a:r>
            <a:r>
              <a:rPr lang="en-US" baseline="-25000" dirty="0"/>
              <a:t>0</a:t>
            </a:r>
            <a:r>
              <a:rPr lang="en-US" dirty="0"/>
              <a:t>, </a:t>
            </a:r>
            <a:r>
              <a:rPr lang="en-US" i="1" dirty="0"/>
              <a:t>b</a:t>
            </a:r>
            <a:r>
              <a:rPr lang="en-US" baseline="-25000" dirty="0"/>
              <a:t>1</a:t>
            </a:r>
            <a:r>
              <a:rPr lang="en-US" dirty="0"/>
              <a:t>, …, </a:t>
            </a:r>
            <a:r>
              <a:rPr lang="en-US" i="1" dirty="0"/>
              <a:t>b</a:t>
            </a:r>
            <a:r>
              <a:rPr lang="en-US" baseline="-25000" dirty="0"/>
              <a:t>(2×</a:t>
            </a:r>
            <a:r>
              <a:rPr lang="en-US" i="1" baseline="-25000" dirty="0"/>
              <a:t>M</a:t>
            </a:r>
            <a:r>
              <a:rPr lang="en-US" baseline="-25000" dirty="0"/>
              <a:t>–4)</a:t>
            </a:r>
            <a:r>
              <a:rPr lang="en-US" dirty="0"/>
              <a:t>, </a:t>
            </a:r>
            <a:r>
              <a:rPr lang="en-US" i="1" dirty="0"/>
              <a:t>b</a:t>
            </a:r>
            <a:r>
              <a:rPr lang="en-US" baseline="-25000" dirty="0"/>
              <a:t>(2×</a:t>
            </a:r>
            <a:r>
              <a:rPr lang="en-US" i="1" baseline="-25000" dirty="0"/>
              <a:t>M</a:t>
            </a:r>
            <a:r>
              <a:rPr lang="en-US" baseline="-25000" dirty="0"/>
              <a:t>–3)</a:t>
            </a:r>
            <a:r>
              <a:rPr lang="en-US" dirty="0"/>
              <a:t>}. </a:t>
            </a:r>
            <a:endParaRPr lang="de-DE" dirty="0"/>
          </a:p>
          <a:p>
            <a:pPr lvl="1" defTabSz="914400" eaLnBrk="0" hangingPunct="0">
              <a:spcBef>
                <a:spcPct val="0"/>
              </a:spcBef>
              <a:buClrTx/>
              <a:buSzTx/>
              <a:buFont typeface="Arial" panose="020B0604020202020204" pitchFamily="34" charset="0"/>
              <a:buChar char="•"/>
            </a:pPr>
            <a:r>
              <a:rPr kumimoji="0" lang="de-DE" altLang="zh-CN" b="0" i="0" u="none" strike="noStrike" cap="none" normalizeH="0" baseline="0" dirty="0" err="1" smtClean="0">
                <a:ln>
                  <a:noFill/>
                </a:ln>
                <a:solidFill>
                  <a:schemeClr val="tx1"/>
                </a:solidFill>
                <a:effectLst/>
              </a:rPr>
              <a:t>There</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is</a:t>
            </a:r>
            <a:r>
              <a:rPr kumimoji="0" lang="de-DE" altLang="zh-CN" b="0" i="0" u="none" strike="noStrike" cap="none" normalizeH="0" baseline="0" dirty="0" smtClean="0">
                <a:ln>
                  <a:noFill/>
                </a:ln>
                <a:solidFill>
                  <a:schemeClr val="tx1"/>
                </a:solidFill>
                <a:effectLst/>
              </a:rPr>
              <a:t> a </a:t>
            </a:r>
            <a:r>
              <a:rPr kumimoji="0" lang="de-DE" altLang="zh-CN" b="0" i="0" u="none" strike="noStrike" cap="none" normalizeH="0" baseline="0" dirty="0" err="1" smtClean="0">
                <a:ln>
                  <a:noFill/>
                </a:ln>
                <a:solidFill>
                  <a:schemeClr val="tx1"/>
                </a:solidFill>
                <a:effectLst/>
              </a:rPr>
              <a:t>similar</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rule</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if</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there</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is</a:t>
            </a:r>
            <a:r>
              <a:rPr kumimoji="0" lang="de-DE" altLang="zh-CN" b="0" i="0" u="none" strike="noStrike" cap="none" normalizeH="0" baseline="0" dirty="0" smtClean="0">
                <a:ln>
                  <a:noFill/>
                </a:ln>
                <a:solidFill>
                  <a:schemeClr val="tx1"/>
                </a:solidFill>
                <a:effectLst/>
              </a:rPr>
              <a:t> a </a:t>
            </a:r>
            <a:r>
              <a:rPr kumimoji="0" lang="de-DE" altLang="zh-CN" b="0" i="0" u="none" strike="noStrike" cap="none" normalizeH="0" baseline="0" dirty="0" err="1" smtClean="0">
                <a:ln>
                  <a:noFill/>
                </a:ln>
                <a:solidFill>
                  <a:schemeClr val="tx1"/>
                </a:solidFill>
                <a:effectLst/>
              </a:rPr>
              <a:t>second</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encoded</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header</a:t>
            </a:r>
            <a:r>
              <a:rPr kumimoji="0" lang="de-DE" altLang="zh-CN" b="0" i="0" u="none" strike="noStrike" cap="none" normalizeH="0" baseline="0" dirty="0" smtClean="0">
                <a:ln>
                  <a:noFill/>
                </a:ln>
                <a:solidFill>
                  <a:schemeClr val="tx1"/>
                </a:solidFill>
                <a:effectLst/>
              </a:rPr>
              <a:t> block, se G.9660.</a:t>
            </a:r>
          </a:p>
        </p:txBody>
      </p:sp>
    </p:spTree>
    <p:extLst>
      <p:ext uri="{BB962C8B-B14F-4D97-AF65-F5344CB8AC3E}">
        <p14:creationId xmlns:p14="http://schemas.microsoft.com/office/powerpoint/2010/main" val="2818806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smtClean="0">
                <a:solidFill>
                  <a:schemeClr val="tx1"/>
                </a:solidFill>
              </a:rPr>
              <a:t>Header </a:t>
            </a:r>
            <a:r>
              <a:rPr lang="de-DE" dirty="0" err="1" smtClean="0">
                <a:solidFill>
                  <a:schemeClr val="tx1"/>
                </a:solidFill>
              </a:rPr>
              <a:t>segmentation</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6"/>
          <p:cNvSpPr>
            <a:spLocks noGrp="1" noChangeArrowheads="1"/>
          </p:cNvSpPr>
          <p:nvPr>
            <p:ph idx="1"/>
          </p:nvPr>
        </p:nvSpPr>
        <p:spPr bwMode="auto">
          <a:xfrm>
            <a:off x="6145742" y="1751014"/>
            <a:ext cx="5335487"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spcBef>
                <a:spcPct val="0"/>
              </a:spcBef>
              <a:buClrTx/>
              <a:buSzTx/>
              <a:buFont typeface="Arial" panose="020B0604020202020204" pitchFamily="34" charset="0"/>
              <a:buChar char="•"/>
            </a:pPr>
            <a:r>
              <a:rPr lang="en-US" sz="2000" b="0" dirty="0" smtClean="0"/>
              <a:t>The encoded header block is segmented into symbol frames. </a:t>
            </a:r>
          </a:p>
          <a:p>
            <a:pPr lvl="0" defTabSz="914400" eaLnBrk="0" hangingPunct="0">
              <a:spcBef>
                <a:spcPct val="0"/>
              </a:spcBef>
              <a:buClrTx/>
              <a:buSzTx/>
              <a:buFont typeface="Arial" panose="020B0604020202020204" pitchFamily="34" charset="0"/>
              <a:buChar char="•"/>
            </a:pPr>
            <a:r>
              <a:rPr lang="en-US" sz="2000" b="0" dirty="0" smtClean="0"/>
              <a:t>Header symbol frames are passed to the adaptive </a:t>
            </a:r>
            <a:r>
              <a:rPr lang="en-US" sz="2000" b="0" dirty="0" err="1" smtClean="0"/>
              <a:t>bitloading</a:t>
            </a:r>
            <a:r>
              <a:rPr lang="en-US" sz="2000" b="0" dirty="0" smtClean="0"/>
              <a:t> using a fixed constellation of 2 bits per subcarrier.</a:t>
            </a:r>
          </a:p>
          <a:p>
            <a:pPr lvl="0" defTabSz="914400" eaLnBrk="0" hangingPunct="0">
              <a:spcBef>
                <a:spcPct val="0"/>
              </a:spcBef>
              <a:buClrTx/>
              <a:buSzTx/>
              <a:buFont typeface="Arial" panose="020B0604020202020204" pitchFamily="34" charset="0"/>
              <a:buChar char="•"/>
            </a:pPr>
            <a:r>
              <a:rPr lang="en-US" sz="2000" b="0" dirty="0"/>
              <a:t>The encoded header block </a:t>
            </a:r>
            <a:r>
              <a:rPr lang="en-US" sz="2000" b="0" dirty="0" smtClean="0"/>
              <a:t>is segmented </a:t>
            </a:r>
            <a:r>
              <a:rPr lang="en-US" sz="2000" b="0" dirty="0"/>
              <a:t>into </a:t>
            </a:r>
            <a:r>
              <a:rPr lang="en-US" sz="2000" b="0" i="1" dirty="0" smtClean="0"/>
              <a:t>D</a:t>
            </a:r>
            <a:r>
              <a:rPr lang="en-US" sz="2000" b="0" i="1" dirty="0"/>
              <a:t> </a:t>
            </a:r>
            <a:r>
              <a:rPr lang="en-US" sz="2000" b="0" dirty="0"/>
              <a:t>= 1, </a:t>
            </a:r>
            <a:r>
              <a:rPr lang="en-US" sz="2000" b="0" dirty="0" smtClean="0"/>
              <a:t>2 OFDM symbol frames.</a:t>
            </a:r>
          </a:p>
          <a:p>
            <a:pPr lvl="1" defTabSz="914400" eaLnBrk="0" hangingPunct="0">
              <a:spcBef>
                <a:spcPct val="0"/>
              </a:spcBef>
              <a:buClrTx/>
              <a:buSzTx/>
              <a:buFont typeface="Arial" panose="020B0604020202020204" pitchFamily="34" charset="0"/>
              <a:buChar char="•"/>
            </a:pPr>
            <a:r>
              <a:rPr lang="en-US" sz="1800" dirty="0" smtClean="0"/>
              <a:t>First </a:t>
            </a:r>
            <a:r>
              <a:rPr lang="en-US" sz="1800" i="1" dirty="0" err="1"/>
              <a:t>k</a:t>
            </a:r>
            <a:r>
              <a:rPr lang="en-US" sz="1800" i="1" baseline="-25000" dirty="0" err="1"/>
              <a:t>H</a:t>
            </a:r>
            <a:r>
              <a:rPr lang="en-US" sz="1800" i="1" dirty="0"/>
              <a:t> </a:t>
            </a:r>
            <a:r>
              <a:rPr lang="en-US" sz="1800" dirty="0"/>
              <a:t>bits of the first encoded header block is mapped into the first symbol frame, so that </a:t>
            </a:r>
            <a:r>
              <a:rPr lang="en-US" sz="1800" i="1" dirty="0"/>
              <a:t>b</a:t>
            </a:r>
            <a:r>
              <a:rPr lang="en-US" sz="1800" baseline="-25000" dirty="0"/>
              <a:t>0</a:t>
            </a:r>
            <a:r>
              <a:rPr lang="en-US" sz="1800" dirty="0"/>
              <a:t> is transmitted first. </a:t>
            </a:r>
            <a:endParaRPr lang="en-US" sz="1800" dirty="0" smtClean="0"/>
          </a:p>
          <a:p>
            <a:pPr lvl="1" defTabSz="914400" eaLnBrk="0" hangingPunct="0">
              <a:spcBef>
                <a:spcPct val="0"/>
              </a:spcBef>
              <a:buClrTx/>
              <a:buSzTx/>
              <a:buFont typeface="Arial" panose="020B0604020202020204" pitchFamily="34" charset="0"/>
              <a:buChar char="•"/>
            </a:pPr>
            <a:r>
              <a:rPr lang="en-US" sz="1800" dirty="0" smtClean="0"/>
              <a:t>If </a:t>
            </a:r>
            <a:r>
              <a:rPr lang="en-US" sz="1800" i="1" dirty="0"/>
              <a:t>D </a:t>
            </a:r>
            <a:r>
              <a:rPr lang="en-US" sz="1800" dirty="0"/>
              <a:t>= 2, the first </a:t>
            </a:r>
            <a:r>
              <a:rPr lang="en-US" sz="1800" i="1" dirty="0" err="1"/>
              <a:t>k</a:t>
            </a:r>
            <a:r>
              <a:rPr lang="en-US" sz="1800" i="1" baseline="-25000" dirty="0" err="1"/>
              <a:t>H</a:t>
            </a:r>
            <a:r>
              <a:rPr lang="en-US" sz="1800" i="1" dirty="0"/>
              <a:t> </a:t>
            </a:r>
            <a:r>
              <a:rPr lang="en-US" sz="1800" dirty="0"/>
              <a:t>bits of the second encoded header block is mapped into the second symbol frame, so that </a:t>
            </a:r>
            <a:r>
              <a:rPr lang="en-US" sz="1800" i="1" dirty="0" err="1"/>
              <a:t>b</a:t>
            </a:r>
            <a:r>
              <a:rPr lang="en-US" sz="1800" i="1" baseline="-25000" dirty="0" err="1"/>
              <a:t>NFEC</a:t>
            </a:r>
            <a:r>
              <a:rPr lang="en-US" sz="1800" baseline="-25000" dirty="0"/>
              <a:t>/2 </a:t>
            </a:r>
            <a:r>
              <a:rPr lang="en-US" sz="1800" dirty="0"/>
              <a:t>is transmitted first. </a:t>
            </a:r>
            <a:endParaRPr lang="en-US" sz="1800" dirty="0" smtClean="0"/>
          </a:p>
          <a:p>
            <a:pPr lvl="1" defTabSz="914400" eaLnBrk="0" hangingPunct="0">
              <a:spcBef>
                <a:spcPct val="0"/>
              </a:spcBef>
              <a:buClrTx/>
              <a:buSzTx/>
              <a:buFont typeface="Arial" panose="020B0604020202020204" pitchFamily="34" charset="0"/>
              <a:buChar char="•"/>
            </a:pPr>
            <a:r>
              <a:rPr lang="en-US" sz="1800" dirty="0" smtClean="0"/>
              <a:t>The </a:t>
            </a:r>
            <a:r>
              <a:rPr lang="en-US" sz="1800" dirty="0"/>
              <a:t>rest of the bits of the first and the second encoded header blocks are discarded.</a:t>
            </a:r>
            <a:endParaRPr lang="en-US" sz="1400" b="0" dirty="0" smtClean="0"/>
          </a:p>
        </p:txBody>
      </p:sp>
      <p:pic>
        <p:nvPicPr>
          <p:cNvPr id="8" name="Grafik 7"/>
          <p:cNvPicPr/>
          <p:nvPr/>
        </p:nvPicPr>
        <p:blipFill>
          <a:blip r:embed="rId2">
            <a:extLst>
              <a:ext uri="{28A0092B-C50C-407E-A947-70E740481C1C}">
                <a14:useLocalDpi xmlns:a14="http://schemas.microsoft.com/office/drawing/2010/main" val="0"/>
              </a:ext>
            </a:extLst>
          </a:blip>
          <a:srcRect/>
          <a:stretch>
            <a:fillRect/>
          </a:stretch>
        </p:blipFill>
        <p:spPr bwMode="auto">
          <a:xfrm>
            <a:off x="767408" y="1604980"/>
            <a:ext cx="5025910" cy="4704339"/>
          </a:xfrm>
          <a:prstGeom prst="rect">
            <a:avLst/>
          </a:prstGeom>
          <a:noFill/>
          <a:ln>
            <a:noFill/>
          </a:ln>
        </p:spPr>
      </p:pic>
    </p:spTree>
    <p:extLst>
      <p:ext uri="{BB962C8B-B14F-4D97-AF65-F5344CB8AC3E}">
        <p14:creationId xmlns:p14="http://schemas.microsoft.com/office/powerpoint/2010/main" val="1046454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a:solidFill>
                  <a:schemeClr val="tx1"/>
                </a:solidFill>
              </a:rPr>
              <a:t>2.3. MIMO </a:t>
            </a:r>
            <a:r>
              <a:rPr lang="de-DE" dirty="0" smtClean="0">
                <a:solidFill>
                  <a:schemeClr val="tx1"/>
                </a:solidFill>
              </a:rPr>
              <a:t>CE </a:t>
            </a:r>
            <a:r>
              <a:rPr lang="de-DE" dirty="0" err="1" smtClean="0">
                <a:solidFill>
                  <a:schemeClr val="tx1"/>
                </a:solidFill>
              </a:rPr>
              <a:t>symbols</a:t>
            </a:r>
            <a:endParaRPr lang="de-DE" dirty="0">
              <a:solidFill>
                <a:schemeClr val="tx1"/>
              </a:solidFill>
            </a:endParaRPr>
          </a:p>
        </p:txBody>
      </p:sp>
      <p:sp>
        <p:nvSpPr>
          <p:cNvPr id="3" name="Content Placeholder 2">
            <a:extLst>
              <a:ext uri="{FF2B5EF4-FFF2-40B4-BE49-F238E27FC236}">
                <a16:creationId xmlns:a16="http://schemas.microsoft.com/office/drawing/2014/main" id="{AC9E7B63-B994-0B41-A918-7BF113365ECD}"/>
              </a:ext>
            </a:extLst>
          </p:cNvPr>
          <p:cNvSpPr>
            <a:spLocks noGrp="1"/>
          </p:cNvSpPr>
          <p:nvPr>
            <p:ph idx="1"/>
          </p:nvPr>
        </p:nvSpPr>
        <p:spPr/>
        <p:txBody>
          <a:bodyPr/>
          <a:lstStyle/>
          <a:p>
            <a:pPr marL="0" indent="0"/>
            <a:r>
              <a:rPr lang="en-US" dirty="0" smtClean="0">
                <a:solidFill>
                  <a:schemeClr val="tx1"/>
                </a:solidFill>
              </a:rPr>
              <a:t>Motivation</a:t>
            </a:r>
          </a:p>
          <a:p>
            <a:pPr>
              <a:buFont typeface="Arial" panose="020B0604020202020204" pitchFamily="34" charset="0"/>
              <a:buChar char="•"/>
            </a:pPr>
            <a:r>
              <a:rPr lang="en-US" b="0" dirty="0" smtClean="0">
                <a:solidFill>
                  <a:schemeClr val="tx1"/>
                </a:solidFill>
              </a:rPr>
              <a:t>LC can have many spot lights in one room that could be considered as remote optical front ends controlled by the same AP. The number of LEDs should be in the order of 100 and even more. The 802.11 way of defining MIMO CE symbols would 100s of MIMO reference symbols which is not adequate.</a:t>
            </a:r>
          </a:p>
          <a:p>
            <a:pPr>
              <a:buFont typeface="Arial" panose="020B0604020202020204" pitchFamily="34" charset="0"/>
              <a:buChar char="•"/>
            </a:pPr>
            <a:r>
              <a:rPr lang="en-US" b="0" dirty="0" smtClean="0">
                <a:solidFill>
                  <a:schemeClr val="tx1"/>
                </a:solidFill>
              </a:rPr>
              <a:t>We can pack MIMO reference symbols denser in the frequency domain.</a:t>
            </a:r>
          </a:p>
          <a:p>
            <a:pPr>
              <a:buFont typeface="Arial" panose="020B0604020202020204" pitchFamily="34" charset="0"/>
              <a:buChar char="•"/>
            </a:pPr>
            <a:r>
              <a:rPr lang="en-US" b="0" dirty="0" smtClean="0">
                <a:solidFill>
                  <a:schemeClr val="tx1"/>
                </a:solidFill>
              </a:rPr>
              <a:t>Not all subcarriers must contain pilots to identify the channel to one LED. Only every N/N</a:t>
            </a:r>
            <a:r>
              <a:rPr lang="en-US" b="0" baseline="-25000" dirty="0" smtClean="0">
                <a:solidFill>
                  <a:schemeClr val="tx1"/>
                </a:solidFill>
              </a:rPr>
              <a:t>CP</a:t>
            </a:r>
            <a:r>
              <a:rPr lang="en-US" b="0" dirty="0" smtClean="0">
                <a:solidFill>
                  <a:schemeClr val="tx1"/>
                </a:solidFill>
              </a:rPr>
              <a:t>=5120 ns/ (k*160) ns = 32/k</a:t>
            </a:r>
            <a:r>
              <a:rPr lang="en-US" b="0" baseline="30000" dirty="0" smtClean="0">
                <a:solidFill>
                  <a:schemeClr val="tx1"/>
                </a:solidFill>
              </a:rPr>
              <a:t>th</a:t>
            </a:r>
            <a:r>
              <a:rPr lang="en-US" b="0" dirty="0" smtClean="0">
                <a:solidFill>
                  <a:schemeClr val="tx1"/>
                </a:solidFill>
              </a:rPr>
              <a:t> subcarrier actually needs a pilot, as there can be no more taps in the channel than samples in the guard interval.</a:t>
            </a:r>
          </a:p>
          <a:p>
            <a:pPr>
              <a:buFont typeface="Arial" panose="020B0604020202020204" pitchFamily="34" charset="0"/>
              <a:buChar char="•"/>
            </a:pPr>
            <a:r>
              <a:rPr lang="en-US" b="0" dirty="0" smtClean="0">
                <a:solidFill>
                  <a:schemeClr val="tx1"/>
                </a:solidFill>
              </a:rPr>
              <a:t>The idea is a comb of equally-spaced subcarriers used as pilots. A cyclic shift in the frequency domain applies in order to identify different LEDs. </a:t>
            </a:r>
            <a:endParaRPr lang="en-US" b="0"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Tree>
    <p:extLst>
      <p:ext uri="{BB962C8B-B14F-4D97-AF65-F5344CB8AC3E}">
        <p14:creationId xmlns:p14="http://schemas.microsoft.com/office/powerpoint/2010/main" val="3423402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smtClean="0">
                <a:solidFill>
                  <a:schemeClr val="tx1"/>
                </a:solidFill>
              </a:rPr>
              <a:t>Orthogonal </a:t>
            </a:r>
            <a:r>
              <a:rPr lang="de-DE" dirty="0" err="1" smtClean="0">
                <a:solidFill>
                  <a:schemeClr val="tx1"/>
                </a:solidFill>
              </a:rPr>
              <a:t>combs</a:t>
            </a:r>
            <a:r>
              <a:rPr lang="de-DE" dirty="0" smtClean="0">
                <a:solidFill>
                  <a:schemeClr val="tx1"/>
                </a:solidFill>
              </a:rPr>
              <a:t> </a:t>
            </a:r>
            <a:r>
              <a:rPr lang="de-DE" dirty="0" err="1" smtClean="0">
                <a:solidFill>
                  <a:schemeClr val="tx1"/>
                </a:solidFill>
              </a:rPr>
              <a:t>with</a:t>
            </a:r>
            <a:r>
              <a:rPr lang="de-DE" dirty="0" smtClean="0">
                <a:solidFill>
                  <a:schemeClr val="tx1"/>
                </a:solidFill>
              </a:rPr>
              <a:t> </a:t>
            </a:r>
            <a:r>
              <a:rPr lang="de-DE" dirty="0" err="1" smtClean="0">
                <a:solidFill>
                  <a:schemeClr val="tx1"/>
                </a:solidFill>
              </a:rPr>
              <a:t>frequency</a:t>
            </a:r>
            <a:r>
              <a:rPr lang="de-DE" dirty="0" smtClean="0">
                <a:solidFill>
                  <a:schemeClr val="tx1"/>
                </a:solidFill>
              </a:rPr>
              <a:t> </a:t>
            </a:r>
            <a:r>
              <a:rPr lang="de-DE" dirty="0" err="1" smtClean="0">
                <a:solidFill>
                  <a:schemeClr val="tx1"/>
                </a:solidFill>
              </a:rPr>
              <a:t>reuse</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600" y="1811763"/>
            <a:ext cx="7689381" cy="3347944"/>
          </a:xfrm>
          <a:prstGeom prst="rect">
            <a:avLst/>
          </a:prstGeom>
        </p:spPr>
      </p:pic>
      <p:sp>
        <p:nvSpPr>
          <p:cNvPr id="8" name="Content Placeholder 2">
            <a:extLst>
              <a:ext uri="{FF2B5EF4-FFF2-40B4-BE49-F238E27FC236}">
                <a16:creationId xmlns:a16="http://schemas.microsoft.com/office/drawing/2014/main" id="{AC9E7B63-B994-0B41-A918-7BF113365ECD}"/>
              </a:ext>
            </a:extLst>
          </p:cNvPr>
          <p:cNvSpPr>
            <a:spLocks noGrp="1"/>
          </p:cNvSpPr>
          <p:nvPr>
            <p:ph idx="1"/>
          </p:nvPr>
        </p:nvSpPr>
        <p:spPr>
          <a:xfrm>
            <a:off x="929217" y="5233292"/>
            <a:ext cx="10361084" cy="944848"/>
          </a:xfrm>
        </p:spPr>
        <p:txBody>
          <a:bodyPr/>
          <a:lstStyle/>
          <a:p>
            <a:pPr>
              <a:buFont typeface="Arial" panose="020B0604020202020204" pitchFamily="34" charset="0"/>
              <a:buChar char="•"/>
            </a:pPr>
            <a:r>
              <a:rPr lang="en-US" sz="2000" b="0" dirty="0" smtClean="0">
                <a:solidFill>
                  <a:schemeClr val="tx1"/>
                </a:solidFill>
              </a:rPr>
              <a:t>Each combs identifies another LED. One comb is reserved for noise estimation.</a:t>
            </a:r>
          </a:p>
          <a:p>
            <a:pPr>
              <a:buFont typeface="Arial" panose="020B0604020202020204" pitchFamily="34" charset="0"/>
              <a:buChar char="•"/>
            </a:pPr>
            <a:r>
              <a:rPr lang="en-US" sz="2000" b="0" dirty="0" smtClean="0">
                <a:solidFill>
                  <a:schemeClr val="tx1"/>
                </a:solidFill>
              </a:rPr>
              <a:t>The channel is interpolated between non-zero subcarriers.</a:t>
            </a:r>
          </a:p>
          <a:p>
            <a:pPr>
              <a:buFont typeface="Arial" panose="020B0604020202020204" pitchFamily="34" charset="0"/>
              <a:buChar char="•"/>
            </a:pPr>
            <a:r>
              <a:rPr lang="en-US" sz="2000" b="0" dirty="0" smtClean="0">
                <a:solidFill>
                  <a:schemeClr val="tx1"/>
                </a:solidFill>
              </a:rPr>
              <a:t>Classical frequency reuse schemes are applied for pilot assignment to LEDs.</a:t>
            </a:r>
            <a:endParaRPr lang="en-US" sz="2000" b="0" dirty="0">
              <a:solidFill>
                <a:schemeClr val="tx1"/>
              </a:solidFill>
            </a:endParaRPr>
          </a:p>
        </p:txBody>
      </p:sp>
    </p:spTree>
    <p:extLst>
      <p:ext uri="{BB962C8B-B14F-4D97-AF65-F5344CB8AC3E}">
        <p14:creationId xmlns:p14="http://schemas.microsoft.com/office/powerpoint/2010/main" val="4048297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smtClean="0">
                <a:solidFill>
                  <a:schemeClr val="tx1"/>
                </a:solidFill>
              </a:rPr>
              <a:t>Basic </a:t>
            </a:r>
            <a:r>
              <a:rPr lang="de-DE" dirty="0" err="1" smtClean="0">
                <a:solidFill>
                  <a:schemeClr val="tx1"/>
                </a:solidFill>
              </a:rPr>
              <a:t>definition</a:t>
            </a:r>
            <a:r>
              <a:rPr lang="de-DE" dirty="0" smtClean="0">
                <a:solidFill>
                  <a:schemeClr val="tx1"/>
                </a:solidFill>
              </a:rPr>
              <a:t> </a:t>
            </a:r>
            <a:r>
              <a:rPr lang="de-DE" dirty="0" err="1" smtClean="0">
                <a:solidFill>
                  <a:schemeClr val="tx1"/>
                </a:solidFill>
              </a:rPr>
              <a:t>of</a:t>
            </a:r>
            <a:r>
              <a:rPr lang="de-DE" dirty="0" smtClean="0">
                <a:solidFill>
                  <a:schemeClr val="tx1"/>
                </a:solidFill>
              </a:rPr>
              <a:t> MIMO CE </a:t>
            </a:r>
            <a:r>
              <a:rPr lang="de-DE" dirty="0" err="1" smtClean="0">
                <a:solidFill>
                  <a:schemeClr val="tx1"/>
                </a:solidFill>
              </a:rPr>
              <a:t>symbols</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Content Placeholder 2">
            <a:extLst>
              <a:ext uri="{FF2B5EF4-FFF2-40B4-BE49-F238E27FC236}">
                <a16:creationId xmlns:a16="http://schemas.microsoft.com/office/drawing/2014/main" id="{AC9E7B63-B994-0B41-A918-7BF113365ECD}"/>
              </a:ext>
            </a:extLst>
          </p:cNvPr>
          <p:cNvSpPr>
            <a:spLocks noGrp="1"/>
          </p:cNvSpPr>
          <p:nvPr>
            <p:ph idx="1"/>
          </p:nvPr>
        </p:nvSpPr>
        <p:spPr>
          <a:xfrm>
            <a:off x="914401" y="1700808"/>
            <a:ext cx="10361084" cy="944848"/>
          </a:xfrm>
        </p:spPr>
        <p:txBody>
          <a:bodyPr/>
          <a:lstStyle/>
          <a:p>
            <a:pPr>
              <a:buFont typeface="Arial" panose="020B0604020202020204" pitchFamily="34" charset="0"/>
              <a:buChar char="•"/>
            </a:pPr>
            <a:r>
              <a:rPr lang="en-US" b="0" dirty="0"/>
              <a:t>Construction of </a:t>
            </a:r>
            <a:r>
              <a:rPr lang="en-US" b="0" dirty="0" smtClean="0"/>
              <a:t>MIMO RS </a:t>
            </a:r>
            <a:r>
              <a:rPr lang="en-US" b="0" dirty="0"/>
              <a:t>starts from the LFSR also used in the </a:t>
            </a:r>
            <a:r>
              <a:rPr lang="en-US" b="0" dirty="0" smtClean="0"/>
              <a:t>SHR. </a:t>
            </a:r>
          </a:p>
          <a:p>
            <a:pPr>
              <a:buFont typeface="Arial" panose="020B0604020202020204" pitchFamily="34" charset="0"/>
              <a:buChar char="•"/>
            </a:pPr>
            <a:r>
              <a:rPr lang="en-US" b="0" dirty="0" smtClean="0"/>
              <a:t>RS </a:t>
            </a:r>
            <a:r>
              <a:rPr lang="en-US" b="0" dirty="0"/>
              <a:t>for the first </a:t>
            </a:r>
            <a:r>
              <a:rPr lang="en-US" b="0" dirty="0" smtClean="0"/>
              <a:t>LED </a:t>
            </a:r>
            <a:r>
              <a:rPr lang="en-US" b="0" dirty="0"/>
              <a:t>use the subcarriers with indices Δ, 2Δ, 3Δ, 4Δ, …, N-Δ, </a:t>
            </a:r>
            <a:r>
              <a:rPr lang="en-US" b="0" dirty="0" smtClean="0"/>
              <a:t>where </a:t>
            </a:r>
            <a:r>
              <a:rPr lang="en-US" b="0" dirty="0"/>
              <a:t>Δ is the comb </a:t>
            </a:r>
            <a:r>
              <a:rPr lang="en-US" b="0" dirty="0" smtClean="0"/>
              <a:t>spacing. </a:t>
            </a:r>
            <a:r>
              <a:rPr lang="en-US" b="0" dirty="0"/>
              <a:t>The value of Δ is defined by </a:t>
            </a:r>
            <a:r>
              <a:rPr lang="en-US" b="0" dirty="0" smtClean="0"/>
              <a:t>higher layers taking </a:t>
            </a:r>
            <a:r>
              <a:rPr lang="en-US" b="0" dirty="0"/>
              <a:t>the </a:t>
            </a:r>
            <a:r>
              <a:rPr lang="en-US" b="0" dirty="0" smtClean="0"/>
              <a:t>Δ</a:t>
            </a:r>
            <a:r>
              <a:rPr lang="en-US" b="0" i="1" dirty="0"/>
              <a:t>≤N/N</a:t>
            </a:r>
            <a:r>
              <a:rPr lang="en-US" b="0" i="1" baseline="-25000" dirty="0"/>
              <a:t>CP</a:t>
            </a:r>
            <a:r>
              <a:rPr lang="en-US" b="0" dirty="0"/>
              <a:t> into </a:t>
            </a:r>
            <a:r>
              <a:rPr lang="en-US" b="0" dirty="0" smtClean="0"/>
              <a:t>account.</a:t>
            </a:r>
          </a:p>
          <a:p>
            <a:pPr lvl="1">
              <a:buFont typeface="Arial" panose="020B0604020202020204" pitchFamily="34" charset="0"/>
              <a:buChar char="•"/>
            </a:pPr>
            <a:r>
              <a:rPr lang="en-US" b="0" dirty="0" smtClean="0"/>
              <a:t>A </a:t>
            </a:r>
            <a:r>
              <a:rPr lang="en-US" b="0" dirty="0"/>
              <a:t>bit sequence of all ones is mapped </a:t>
            </a:r>
            <a:r>
              <a:rPr lang="en-US" b="0" dirty="0" smtClean="0"/>
              <a:t>onto used subcarriers using </a:t>
            </a:r>
            <a:r>
              <a:rPr lang="en-US" b="0" dirty="0"/>
              <a:t>the 1-bit constellation</a:t>
            </a:r>
            <a:r>
              <a:rPr lang="en-US" b="0" dirty="0" smtClean="0"/>
              <a:t>.</a:t>
            </a:r>
          </a:p>
          <a:p>
            <a:pPr lvl="1">
              <a:buFont typeface="Arial" panose="020B0604020202020204" pitchFamily="34" charset="0"/>
              <a:buChar char="•"/>
            </a:pPr>
            <a:r>
              <a:rPr lang="en-US" b="0" dirty="0" smtClean="0"/>
              <a:t>The </a:t>
            </a:r>
            <a:r>
              <a:rPr lang="en-US" b="0" dirty="0"/>
              <a:t>LFSR generator of </a:t>
            </a:r>
            <a:r>
              <a:rPr lang="en-US" b="0" dirty="0" smtClean="0"/>
              <a:t>the constellation </a:t>
            </a:r>
            <a:r>
              <a:rPr lang="en-US" b="0" dirty="0"/>
              <a:t>scrambler is initialized as </a:t>
            </a:r>
            <a:r>
              <a:rPr lang="en-US" b="0" dirty="0" smtClean="0"/>
              <a:t>16E6</a:t>
            </a:r>
            <a:r>
              <a:rPr lang="en-US" b="0" baseline="-25000" dirty="0" smtClean="0"/>
              <a:t>16</a:t>
            </a:r>
            <a:r>
              <a:rPr lang="en-US" b="0" dirty="0" smtClean="0"/>
              <a:t>=1011011100110.</a:t>
            </a:r>
          </a:p>
          <a:p>
            <a:pPr lvl="1">
              <a:buFont typeface="Arial" panose="020B0604020202020204" pitchFamily="34" charset="0"/>
              <a:buChar char="•"/>
            </a:pPr>
            <a:r>
              <a:rPr lang="en-US" b="0" dirty="0" smtClean="0"/>
              <a:t>The </a:t>
            </a:r>
            <a:r>
              <a:rPr lang="en-US" b="0" dirty="0"/>
              <a:t>LFSR is advanced by two bits per </a:t>
            </a:r>
            <a:r>
              <a:rPr lang="en-US" b="0" dirty="0" smtClean="0"/>
              <a:t>subcarrier. </a:t>
            </a:r>
            <a:r>
              <a:rPr lang="en-US" dirty="0"/>
              <a:t>The output of the mapper is rotated using the two LSBs of the </a:t>
            </a:r>
            <a:r>
              <a:rPr lang="en-US" dirty="0" smtClean="0"/>
              <a:t>LFSR.</a:t>
            </a:r>
          </a:p>
          <a:p>
            <a:pPr>
              <a:buFont typeface="Arial" panose="020B0604020202020204" pitchFamily="34" charset="0"/>
              <a:buChar char="•"/>
            </a:pPr>
            <a:r>
              <a:rPr lang="en-US" b="0" dirty="0"/>
              <a:t>The resulting constellation sequence is finally fed into the OFDM </a:t>
            </a:r>
            <a:r>
              <a:rPr lang="en-US" b="0" dirty="0" smtClean="0"/>
              <a:t>modulator.</a:t>
            </a:r>
          </a:p>
          <a:p>
            <a:pPr>
              <a:buFont typeface="Arial" panose="020B0604020202020204" pitchFamily="34" charset="0"/>
              <a:buChar char="•"/>
            </a:pPr>
            <a:r>
              <a:rPr lang="en-US" b="0" dirty="0"/>
              <a:t>For </a:t>
            </a:r>
            <a:r>
              <a:rPr lang="en-US" b="0" i="1" dirty="0" smtClean="0"/>
              <a:t>CS</a:t>
            </a:r>
            <a:r>
              <a:rPr lang="en-US" b="0" i="1" dirty="0"/>
              <a:t>≥1</a:t>
            </a:r>
            <a:r>
              <a:rPr lang="en-US" b="0" dirty="0"/>
              <a:t>, a cyclic shift of the comb is performed </a:t>
            </a:r>
            <a:r>
              <a:rPr lang="en-US" b="0" dirty="0" smtClean="0"/>
              <a:t>so </a:t>
            </a:r>
            <a:r>
              <a:rPr lang="en-US" b="0" dirty="0"/>
              <a:t>that </a:t>
            </a:r>
            <a:r>
              <a:rPr lang="en-US" b="0" dirty="0" smtClean="0"/>
              <a:t>subcarriers </a:t>
            </a:r>
            <a:r>
              <a:rPr lang="en-US" b="0" dirty="0"/>
              <a:t>with indices </a:t>
            </a:r>
            <a:r>
              <a:rPr lang="en-US" b="0" i="1" dirty="0"/>
              <a:t>CS</a:t>
            </a:r>
            <a:r>
              <a:rPr lang="en-US" b="0" dirty="0"/>
              <a:t>, Δ</a:t>
            </a:r>
            <a:r>
              <a:rPr lang="en-US" b="0" i="1" dirty="0"/>
              <a:t>+CS</a:t>
            </a:r>
            <a:r>
              <a:rPr lang="en-US" b="0" dirty="0"/>
              <a:t>, 2Δ</a:t>
            </a:r>
            <a:r>
              <a:rPr lang="en-US" b="0" i="1" dirty="0"/>
              <a:t>+CS</a:t>
            </a:r>
            <a:r>
              <a:rPr lang="en-US" b="0" dirty="0"/>
              <a:t>, 3Δ</a:t>
            </a:r>
            <a:r>
              <a:rPr lang="en-US" b="0" i="1" dirty="0"/>
              <a:t>+CS</a:t>
            </a:r>
            <a:r>
              <a:rPr lang="en-US" b="0" dirty="0"/>
              <a:t>, 4Δ</a:t>
            </a:r>
            <a:r>
              <a:rPr lang="en-US" b="0" i="1" dirty="0"/>
              <a:t>+CS</a:t>
            </a:r>
            <a:r>
              <a:rPr lang="en-US" b="0" dirty="0"/>
              <a:t>, …, N-Δ</a:t>
            </a:r>
            <a:r>
              <a:rPr lang="en-US" b="0" i="1" dirty="0"/>
              <a:t>+CS </a:t>
            </a:r>
            <a:r>
              <a:rPr lang="en-US" b="0" dirty="0"/>
              <a:t>are </a:t>
            </a:r>
            <a:r>
              <a:rPr lang="en-US" b="0" dirty="0" smtClean="0"/>
              <a:t>used.</a:t>
            </a:r>
          </a:p>
          <a:p>
            <a:pPr lvl="1">
              <a:buFont typeface="Arial" panose="020B0604020202020204" pitchFamily="34" charset="0"/>
              <a:buChar char="•"/>
            </a:pPr>
            <a:r>
              <a:rPr lang="en-US" b="0" dirty="0"/>
              <a:t>By using a single RS, up to </a:t>
            </a:r>
            <a:r>
              <a:rPr lang="en-US" b="0" i="1" dirty="0" err="1"/>
              <a:t>CS</a:t>
            </a:r>
            <a:r>
              <a:rPr lang="en-US" b="0" i="1" baseline="-25000" dirty="0" err="1"/>
              <a:t>max</a:t>
            </a:r>
            <a:r>
              <a:rPr lang="en-US" b="0" dirty="0"/>
              <a:t> ≤Δ-1 streams or transmitters can be identified.</a:t>
            </a:r>
            <a:endParaRPr lang="en-US" sz="1600" b="0" dirty="0">
              <a:solidFill>
                <a:schemeClr val="tx1"/>
              </a:solidFill>
            </a:endParaRPr>
          </a:p>
        </p:txBody>
      </p:sp>
    </p:spTree>
    <p:extLst>
      <p:ext uri="{BB962C8B-B14F-4D97-AF65-F5344CB8AC3E}">
        <p14:creationId xmlns:p14="http://schemas.microsoft.com/office/powerpoint/2010/main" val="27287722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smtClean="0">
                <a:solidFill>
                  <a:schemeClr val="tx1"/>
                </a:solidFill>
              </a:rPr>
              <a:t>MIMO CE </a:t>
            </a:r>
            <a:r>
              <a:rPr lang="de-DE" dirty="0" err="1" smtClean="0">
                <a:solidFill>
                  <a:schemeClr val="tx1"/>
                </a:solidFill>
              </a:rPr>
              <a:t>for</a:t>
            </a:r>
            <a:r>
              <a:rPr lang="de-DE" dirty="0" smtClean="0">
                <a:solidFill>
                  <a:schemeClr val="tx1"/>
                </a:solidFill>
              </a:rPr>
              <a:t> </a:t>
            </a:r>
            <a:r>
              <a:rPr lang="de-DE" dirty="0" err="1" smtClean="0">
                <a:solidFill>
                  <a:schemeClr val="tx1"/>
                </a:solidFill>
              </a:rPr>
              <a:t>more</a:t>
            </a:r>
            <a:r>
              <a:rPr lang="de-DE" dirty="0" smtClean="0">
                <a:solidFill>
                  <a:schemeClr val="tx1"/>
                </a:solidFill>
              </a:rPr>
              <a:t> </a:t>
            </a:r>
            <a:r>
              <a:rPr lang="de-DE" dirty="0" err="1" smtClean="0">
                <a:solidFill>
                  <a:schemeClr val="tx1"/>
                </a:solidFill>
              </a:rPr>
              <a:t>than</a:t>
            </a:r>
            <a:r>
              <a:rPr lang="de-DE" dirty="0" smtClean="0">
                <a:solidFill>
                  <a:schemeClr val="tx1"/>
                </a:solidFill>
              </a:rPr>
              <a:t> </a:t>
            </a:r>
            <a:r>
              <a:rPr lang="en-US" b="0" dirty="0"/>
              <a:t>Δ-1 </a:t>
            </a:r>
            <a:r>
              <a:rPr lang="de-DE" dirty="0" smtClean="0">
                <a:solidFill>
                  <a:schemeClr val="tx1"/>
                </a:solidFill>
              </a:rPr>
              <a:t>LEDs</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Content Placeholder 2">
            <a:extLst>
              <a:ext uri="{FF2B5EF4-FFF2-40B4-BE49-F238E27FC236}">
                <a16:creationId xmlns:a16="http://schemas.microsoft.com/office/drawing/2014/main" id="{AC9E7B63-B994-0B41-A918-7BF113365ECD}"/>
              </a:ext>
            </a:extLst>
          </p:cNvPr>
          <p:cNvSpPr>
            <a:spLocks noGrp="1"/>
          </p:cNvSpPr>
          <p:nvPr>
            <p:ph idx="1"/>
          </p:nvPr>
        </p:nvSpPr>
        <p:spPr>
          <a:xfrm>
            <a:off x="914401" y="1700808"/>
            <a:ext cx="10361084" cy="944848"/>
          </a:xfrm>
        </p:spPr>
        <p:txBody>
          <a:bodyPr/>
          <a:lstStyle/>
          <a:p>
            <a:pPr>
              <a:buFont typeface="Arial" panose="020B0604020202020204" pitchFamily="34" charset="0"/>
              <a:buChar char="•"/>
            </a:pPr>
            <a:r>
              <a:rPr lang="en-US" b="0" dirty="0"/>
              <a:t>The MAC layer will add more RSs for more streams or transmitters as indicated by </a:t>
            </a:r>
            <a:r>
              <a:rPr lang="en-US" b="0" i="1" dirty="0" smtClean="0"/>
              <a:t>N</a:t>
            </a:r>
            <a:r>
              <a:rPr lang="en-US" b="0" i="1" baseline="-25000" dirty="0" smtClean="0"/>
              <a:t>RS</a:t>
            </a:r>
            <a:r>
              <a:rPr lang="en-US" b="0" dirty="0" smtClean="0"/>
              <a:t>. </a:t>
            </a:r>
            <a:r>
              <a:rPr lang="en-US" b="0" dirty="0"/>
              <a:t>In this way, up to N</a:t>
            </a:r>
            <a:r>
              <a:rPr lang="en-US" b="0" baseline="-25000" dirty="0"/>
              <a:t>RS</a:t>
            </a:r>
            <a:r>
              <a:rPr lang="en-US" b="0" dirty="0"/>
              <a:t>*(Δ-1) streams can be identified</a:t>
            </a:r>
            <a:r>
              <a:rPr lang="en-US" b="0" dirty="0" smtClean="0"/>
              <a:t>.</a:t>
            </a:r>
          </a:p>
          <a:p>
            <a:pPr>
              <a:buFont typeface="Arial" panose="020B0604020202020204" pitchFamily="34" charset="0"/>
              <a:buChar char="•"/>
            </a:pPr>
            <a:r>
              <a:rPr lang="en-US" b="0" dirty="0"/>
              <a:t>Decompose the identifier of the </a:t>
            </a:r>
            <a:r>
              <a:rPr lang="en-US" b="0" i="1" dirty="0" err="1"/>
              <a:t>i</a:t>
            </a:r>
            <a:r>
              <a:rPr lang="en-US" b="0" dirty="0" err="1"/>
              <a:t>th</a:t>
            </a:r>
            <a:r>
              <a:rPr lang="en-US" b="0" dirty="0"/>
              <a:t> stream or transmitter as </a:t>
            </a:r>
            <a:endParaRPr lang="de-DE" b="0" dirty="0"/>
          </a:p>
          <a:p>
            <a:pPr marL="0" indent="0"/>
            <a:r>
              <a:rPr lang="en-US" b="0" i="1" dirty="0" smtClean="0"/>
              <a:t>						</a:t>
            </a:r>
            <a:r>
              <a:rPr lang="en-US" b="0" i="1" dirty="0" err="1" smtClean="0"/>
              <a:t>i</a:t>
            </a:r>
            <a:r>
              <a:rPr lang="en-US" b="0" dirty="0" smtClean="0"/>
              <a:t>=</a:t>
            </a:r>
            <a:r>
              <a:rPr lang="en-US" b="0" i="1" dirty="0" smtClean="0"/>
              <a:t>a</a:t>
            </a:r>
            <a:r>
              <a:rPr lang="en-US" b="0" dirty="0"/>
              <a:t>*(Δ-1)+</a:t>
            </a:r>
            <a:r>
              <a:rPr lang="en-US" b="0" i="1" dirty="0"/>
              <a:t>b</a:t>
            </a:r>
            <a:r>
              <a:rPr lang="en-US" b="0" dirty="0"/>
              <a:t> where </a:t>
            </a:r>
            <a:r>
              <a:rPr lang="en-US" b="0" i="1" dirty="0" smtClean="0"/>
              <a:t>b</a:t>
            </a:r>
            <a:r>
              <a:rPr lang="en-US" b="0" dirty="0" smtClean="0"/>
              <a:t>&lt;Δ-1</a:t>
            </a:r>
            <a:endParaRPr lang="de-DE" b="0" dirty="0"/>
          </a:p>
          <a:p>
            <a:pPr>
              <a:buFont typeface="Arial" panose="020B0604020202020204" pitchFamily="34" charset="0"/>
              <a:buChar char="•"/>
            </a:pPr>
            <a:r>
              <a:rPr lang="en-US" b="0" dirty="0"/>
              <a:t>The comb shift is then </a:t>
            </a:r>
            <a:r>
              <a:rPr lang="en-US" b="0" i="1" dirty="0" smtClean="0"/>
              <a:t>CS</a:t>
            </a:r>
            <a:r>
              <a:rPr lang="en-US" b="0" dirty="0" smtClean="0"/>
              <a:t>=</a:t>
            </a:r>
            <a:r>
              <a:rPr lang="en-US" b="0" i="1" dirty="0" smtClean="0"/>
              <a:t>b</a:t>
            </a:r>
            <a:r>
              <a:rPr lang="en-US" b="0" dirty="0" smtClean="0"/>
              <a:t>. The corresponding RS is now multiplied as a while with </a:t>
            </a:r>
            <a:r>
              <a:rPr lang="en-US" b="0" dirty="0"/>
              <a:t>the entries in the </a:t>
            </a:r>
            <a:r>
              <a:rPr lang="en-US" b="0" i="1" dirty="0" err="1"/>
              <a:t>a</a:t>
            </a:r>
            <a:r>
              <a:rPr lang="en-US" b="0" i="1" baseline="30000" dirty="0" err="1"/>
              <a:t>th</a:t>
            </a:r>
            <a:r>
              <a:rPr lang="en-US" b="0" dirty="0"/>
              <a:t> row of the </a:t>
            </a:r>
            <a:r>
              <a:rPr lang="en-US" b="0" dirty="0" err="1"/>
              <a:t>MxM</a:t>
            </a:r>
            <a:r>
              <a:rPr lang="en-US" b="0" dirty="0"/>
              <a:t> </a:t>
            </a:r>
            <a:r>
              <a:rPr lang="en-US" b="0" dirty="0" err="1"/>
              <a:t>Hadamard</a:t>
            </a:r>
            <a:r>
              <a:rPr lang="en-US" b="0" dirty="0"/>
              <a:t> matrix H</a:t>
            </a:r>
            <a:r>
              <a:rPr lang="en-US" b="0" baseline="-25000" dirty="0"/>
              <a:t>K</a:t>
            </a:r>
            <a:r>
              <a:rPr lang="en-US" b="0" dirty="0"/>
              <a:t> where </a:t>
            </a:r>
            <a:r>
              <a:rPr lang="en-US" b="0" dirty="0" smtClean="0"/>
              <a:t>M=2</a:t>
            </a:r>
            <a:r>
              <a:rPr lang="en-US" b="0" baseline="30000" dirty="0" smtClean="0"/>
              <a:t>K</a:t>
            </a:r>
            <a:r>
              <a:rPr lang="en-US" b="0" dirty="0" smtClean="0"/>
              <a:t>. H</a:t>
            </a:r>
            <a:r>
              <a:rPr lang="en-US" b="0" baseline="-25000" dirty="0" smtClean="0"/>
              <a:t>K</a:t>
            </a:r>
            <a:r>
              <a:rPr lang="en-US" b="0" dirty="0" smtClean="0"/>
              <a:t> </a:t>
            </a:r>
            <a:r>
              <a:rPr lang="en-US" b="0" dirty="0"/>
              <a:t>is obtained by incrementing k from </a:t>
            </a:r>
            <a:r>
              <a:rPr lang="en-US" b="0" dirty="0" smtClean="0"/>
              <a:t>k=1…K as</a:t>
            </a:r>
          </a:p>
          <a:p>
            <a:pPr>
              <a:buFont typeface="Arial" panose="020B0604020202020204" pitchFamily="34" charset="0"/>
              <a:buChar char="•"/>
            </a:pPr>
            <a:endParaRPr lang="en-US" sz="2000" b="0" dirty="0">
              <a:solidFill>
                <a:schemeClr val="tx1"/>
              </a:solidFill>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5" name="Objekt 4"/>
          <p:cNvGraphicFramePr>
            <a:graphicFrameLocks noChangeAspect="1"/>
          </p:cNvGraphicFramePr>
          <p:nvPr>
            <p:extLst>
              <p:ext uri="{D42A27DB-BD31-4B8C-83A1-F6EECF244321}">
                <p14:modId xmlns:p14="http://schemas.microsoft.com/office/powerpoint/2010/main" val="374550031"/>
              </p:ext>
            </p:extLst>
          </p:nvPr>
        </p:nvGraphicFramePr>
        <p:xfrm>
          <a:off x="3575720" y="4797152"/>
          <a:ext cx="4833538" cy="1296144"/>
        </p:xfrm>
        <a:graphic>
          <a:graphicData uri="http://schemas.openxmlformats.org/presentationml/2006/ole">
            <mc:AlternateContent xmlns:mc="http://schemas.openxmlformats.org/markup-compatibility/2006">
              <mc:Choice xmlns:v="urn:schemas-microsoft-com:vml" Requires="v">
                <p:oleObj spid="_x0000_s23604" r:id="rId3" imgW="1993900" imgH="482600" progId="Equation.3">
                  <p:embed/>
                </p:oleObj>
              </mc:Choice>
              <mc:Fallback>
                <p:oleObj r:id="rId3" imgW="1993900" imgH="482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720" y="4797152"/>
                        <a:ext cx="4833538" cy="1296144"/>
                      </a:xfrm>
                      <a:prstGeom prst="rect">
                        <a:avLst/>
                      </a:prstGeom>
                      <a:noFill/>
                    </p:spPr>
                  </p:pic>
                </p:oleObj>
              </mc:Fallback>
            </mc:AlternateContent>
          </a:graphicData>
        </a:graphic>
      </p:graphicFrame>
    </p:spTree>
    <p:extLst>
      <p:ext uri="{BB962C8B-B14F-4D97-AF65-F5344CB8AC3E}">
        <p14:creationId xmlns:p14="http://schemas.microsoft.com/office/powerpoint/2010/main" val="41856953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smtClean="0">
                <a:solidFill>
                  <a:schemeClr val="tx1"/>
                </a:solidFill>
              </a:rPr>
              <a:t>2.4. </a:t>
            </a:r>
            <a:r>
              <a:rPr lang="de-DE" dirty="0">
                <a:solidFill>
                  <a:schemeClr val="tx1"/>
                </a:solidFill>
              </a:rPr>
              <a:t>PHY </a:t>
            </a:r>
            <a:r>
              <a:rPr lang="de-DE" dirty="0" err="1">
                <a:solidFill>
                  <a:schemeClr val="tx1"/>
                </a:solidFill>
              </a:rPr>
              <a:t>payload</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5" name="Rectangle 2"/>
          <p:cNvSpPr>
            <a:spLocks noChangeArrowheads="1"/>
          </p:cNvSpPr>
          <p:nvPr/>
        </p:nvSpPr>
        <p:spPr bwMode="auto">
          <a:xfrm>
            <a:off x="2351583" y="1725634"/>
            <a:ext cx="144250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7" name="Objekt 6"/>
          <p:cNvGraphicFramePr>
            <a:graphicFrameLocks noChangeAspect="1"/>
          </p:cNvGraphicFramePr>
          <p:nvPr>
            <p:extLst>
              <p:ext uri="{D42A27DB-BD31-4B8C-83A1-F6EECF244321}">
                <p14:modId xmlns:p14="http://schemas.microsoft.com/office/powerpoint/2010/main" val="160830429"/>
              </p:ext>
            </p:extLst>
          </p:nvPr>
        </p:nvGraphicFramePr>
        <p:xfrm>
          <a:off x="1051650" y="2551455"/>
          <a:ext cx="7456932" cy="1576262"/>
        </p:xfrm>
        <a:graphic>
          <a:graphicData uri="http://schemas.openxmlformats.org/presentationml/2006/ole">
            <mc:AlternateContent xmlns:mc="http://schemas.openxmlformats.org/markup-compatibility/2006">
              <mc:Choice xmlns:v="urn:schemas-microsoft-com:vml" Requires="v">
                <p:oleObj spid="_x0000_s26681" name="CorelDRAW" r:id="rId3" imgW="4679354" imgH="996867" progId="CorelDraw.Graphic.16">
                  <p:embed/>
                </p:oleObj>
              </mc:Choice>
              <mc:Fallback>
                <p:oleObj name="CorelDRAW" r:id="rId3" imgW="4679354" imgH="996867" progId="CorelDraw.Graphic.16">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650" y="2551455"/>
                        <a:ext cx="7456932" cy="1576262"/>
                      </a:xfrm>
                      <a:prstGeom prst="rect">
                        <a:avLst/>
                      </a:prstGeom>
                      <a:noFill/>
                    </p:spPr>
                  </p:pic>
                </p:oleObj>
              </mc:Fallback>
            </mc:AlternateContent>
          </a:graphicData>
        </a:graphic>
      </p:graphicFrame>
      <p:pic>
        <p:nvPicPr>
          <p:cNvPr id="2664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400" y="2188989"/>
            <a:ext cx="7938" cy="7938"/>
          </a:xfrm>
          <a:prstGeom prst="rect">
            <a:avLst/>
          </a:prstGeom>
          <a:noFill/>
          <a:extLst>
            <a:ext uri="{909E8E84-426E-40DD-AFC4-6F175D3DCCD1}">
              <a14:hiddenFill xmlns:a14="http://schemas.microsoft.com/office/drawing/2010/main">
                <a:solidFill>
                  <a:srgbClr val="FFFFFF"/>
                </a:solidFill>
              </a14:hiddenFill>
            </a:ext>
          </a:extLst>
        </p:spPr>
      </p:pic>
      <p:pic>
        <p:nvPicPr>
          <p:cNvPr id="2664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400" y="2196927"/>
            <a:ext cx="7938" cy="793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8"/>
          <p:cNvSpPr>
            <a:spLocks noChangeArrowheads="1"/>
          </p:cNvSpPr>
          <p:nvPr/>
        </p:nvSpPr>
        <p:spPr bwMode="auto">
          <a:xfrm>
            <a:off x="703338" y="21889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9"/>
          <p:cNvSpPr>
            <a:spLocks noChangeArrowheads="1"/>
          </p:cNvSpPr>
          <p:nvPr/>
        </p:nvSpPr>
        <p:spPr bwMode="auto">
          <a:xfrm>
            <a:off x="676369" y="4156214"/>
            <a:ext cx="1081715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defTabSz="914400">
              <a:spcBef>
                <a:spcPts val="600"/>
              </a:spcBef>
              <a:spcAft>
                <a:spcPts val="600"/>
              </a:spcAft>
              <a:buClrTx/>
              <a:buSzTx/>
              <a:buFont typeface="Arial" panose="020B0604020202020204" pitchFamily="34" charset="0"/>
              <a:buChar char="•"/>
            </a:pPr>
            <a:r>
              <a:rPr kumimoji="0" lang="en-US" altLang="zh-CN" sz="2000" b="0" i="0" u="none" strike="noStrike" cap="none" normalizeH="0" baseline="0" dirty="0" smtClean="0">
                <a:ln>
                  <a:noFill/>
                </a:ln>
                <a:solidFill>
                  <a:schemeClr val="tx1"/>
                </a:solidFill>
                <a:effectLst/>
                <a:latin typeface="Times" panose="02020603050405020304" pitchFamily="18" charset="0"/>
                <a:ea typeface="SimSun" panose="02010600030101010101" pitchFamily="2" charset="-122"/>
              </a:rPr>
              <a:t>The PHY payload is divided into sequential blocks of information bits, </a:t>
            </a:r>
            <a:r>
              <a:rPr kumimoji="0" lang="en-US" altLang="zh-CN" sz="2000" b="0" i="1" u="none" strike="noStrike" cap="none" normalizeH="0" baseline="0" dirty="0" smtClean="0">
                <a:ln>
                  <a:noFill/>
                </a:ln>
                <a:solidFill>
                  <a:schemeClr val="tx1"/>
                </a:solidFill>
                <a:effectLst/>
                <a:latin typeface="Times" panose="02020603050405020304" pitchFamily="18" charset="0"/>
                <a:ea typeface="SimSun" panose="02010600030101010101" pitchFamily="2" charset="-122"/>
              </a:rPr>
              <a:t>K </a:t>
            </a:r>
            <a:r>
              <a:rPr kumimoji="0" lang="en-US" altLang="zh-CN" sz="2000" b="0" i="0" u="none" strike="noStrike" cap="none" normalizeH="0" baseline="0" dirty="0" smtClean="0">
                <a:ln>
                  <a:noFill/>
                </a:ln>
                <a:solidFill>
                  <a:schemeClr val="tx1"/>
                </a:solidFill>
                <a:effectLst/>
                <a:latin typeface="Times" panose="02020603050405020304" pitchFamily="18" charset="0"/>
                <a:ea typeface="SimSun" panose="02010600030101010101" pitchFamily="2" charset="-122"/>
              </a:rPr>
              <a:t>bits per block each encoded by the FEC. The table shows v</a:t>
            </a:r>
            <a:r>
              <a:rPr lang="en-US" sz="2000" dirty="0" smtClean="0">
                <a:solidFill>
                  <a:schemeClr val="tx1"/>
                </a:solidFill>
              </a:rPr>
              <a:t>alid </a:t>
            </a:r>
            <a:r>
              <a:rPr lang="en-US" sz="2000" dirty="0">
                <a:solidFill>
                  <a:schemeClr val="tx1"/>
                </a:solidFill>
              </a:rPr>
              <a:t>values of </a:t>
            </a:r>
            <a:r>
              <a:rPr lang="en-US" sz="2000" i="1" dirty="0">
                <a:solidFill>
                  <a:schemeClr val="tx1"/>
                </a:solidFill>
              </a:rPr>
              <a:t>K</a:t>
            </a:r>
            <a:r>
              <a:rPr lang="en-US" sz="2000" dirty="0">
                <a:solidFill>
                  <a:schemeClr val="tx1"/>
                </a:solidFill>
              </a:rPr>
              <a:t>, </a:t>
            </a:r>
            <a:r>
              <a:rPr lang="en-US" sz="2000" dirty="0" smtClean="0">
                <a:solidFill>
                  <a:schemeClr val="tx1"/>
                </a:solidFill>
              </a:rPr>
              <a:t>block </a:t>
            </a:r>
            <a:r>
              <a:rPr lang="en-US" sz="2000" dirty="0">
                <a:solidFill>
                  <a:schemeClr val="tx1"/>
                </a:solidFill>
              </a:rPr>
              <a:t>size </a:t>
            </a:r>
            <a:r>
              <a:rPr lang="en-US" sz="2000" i="1" dirty="0">
                <a:solidFill>
                  <a:schemeClr val="tx1"/>
                </a:solidFill>
              </a:rPr>
              <a:t>N</a:t>
            </a:r>
            <a:r>
              <a:rPr lang="en-US" sz="2000" i="1" baseline="-25000" dirty="0">
                <a:solidFill>
                  <a:schemeClr val="tx1"/>
                </a:solidFill>
              </a:rPr>
              <a:t>FEC</a:t>
            </a:r>
            <a:r>
              <a:rPr lang="en-US" sz="2000" dirty="0">
                <a:solidFill>
                  <a:schemeClr val="tx1"/>
                </a:solidFill>
              </a:rPr>
              <a:t>, and </a:t>
            </a:r>
            <a:r>
              <a:rPr lang="en-US" sz="2000" dirty="0" smtClean="0">
                <a:solidFill>
                  <a:schemeClr val="tx1"/>
                </a:solidFill>
              </a:rPr>
              <a:t>code </a:t>
            </a:r>
            <a:r>
              <a:rPr lang="en-US" sz="2000" dirty="0">
                <a:solidFill>
                  <a:schemeClr val="tx1"/>
                </a:solidFill>
              </a:rPr>
              <a:t>rate </a:t>
            </a:r>
            <a:r>
              <a:rPr lang="en-US" sz="2000" i="1" dirty="0" smtClean="0">
                <a:solidFill>
                  <a:schemeClr val="tx1"/>
                </a:solidFill>
              </a:rPr>
              <a:t>R.</a:t>
            </a:r>
            <a:endParaRPr kumimoji="0" lang="en-US" altLang="zh-CN" sz="2000" b="0" u="none" strike="noStrike" cap="none" normalizeH="0" baseline="0" dirty="0" smtClean="0">
              <a:ln>
                <a:noFill/>
              </a:ln>
              <a:solidFill>
                <a:schemeClr val="tx1"/>
              </a:solidFill>
              <a:effectLst/>
              <a:latin typeface="Times" panose="02020603050405020304" pitchFamily="18" charset="0"/>
              <a:ea typeface="SimSun" panose="02010600030101010101" pitchFamily="2" charset="-122"/>
            </a:endParaRPr>
          </a:p>
          <a:p>
            <a:pPr marL="1085850" lvl="1" indent="-342900" defTabSz="914400">
              <a:spcBef>
                <a:spcPts val="600"/>
              </a:spcBef>
              <a:spcAft>
                <a:spcPts val="600"/>
              </a:spcAft>
              <a:buClrTx/>
              <a:buSzTx/>
              <a:buFont typeface="Arial" panose="020B0604020202020204" pitchFamily="34" charset="0"/>
              <a:buChar char="•"/>
            </a:pPr>
            <a:r>
              <a:rPr lang="en-US" sz="2000" dirty="0">
                <a:solidFill>
                  <a:schemeClr val="tx1"/>
                </a:solidFill>
              </a:rPr>
              <a:t>In normal </a:t>
            </a:r>
            <a:r>
              <a:rPr lang="en-US" sz="2000" dirty="0" smtClean="0">
                <a:solidFill>
                  <a:schemeClr val="tx1"/>
                </a:solidFill>
              </a:rPr>
              <a:t>mode (REP </a:t>
            </a:r>
            <a:r>
              <a:rPr lang="en-US" sz="2000" dirty="0">
                <a:solidFill>
                  <a:schemeClr val="tx1"/>
                </a:solidFill>
              </a:rPr>
              <a:t>= 001 in </a:t>
            </a:r>
            <a:r>
              <a:rPr lang="en-US" sz="2000" dirty="0" smtClean="0">
                <a:solidFill>
                  <a:schemeClr val="tx1"/>
                </a:solidFill>
              </a:rPr>
              <a:t>PHY header), </a:t>
            </a:r>
            <a:r>
              <a:rPr lang="en-US" sz="2000" dirty="0" err="1">
                <a:solidFill>
                  <a:schemeClr val="tx1"/>
                </a:solidFill>
              </a:rPr>
              <a:t>codewords</a:t>
            </a:r>
            <a:r>
              <a:rPr lang="en-US" sz="2000" dirty="0">
                <a:solidFill>
                  <a:schemeClr val="tx1"/>
                </a:solidFill>
              </a:rPr>
              <a:t> are passed directly to the </a:t>
            </a:r>
            <a:r>
              <a:rPr lang="en-US" sz="2000" dirty="0" smtClean="0">
                <a:solidFill>
                  <a:schemeClr val="tx1"/>
                </a:solidFill>
              </a:rPr>
              <a:t>output.</a:t>
            </a:r>
          </a:p>
          <a:p>
            <a:pPr marL="1085850" lvl="1" indent="-342900" defTabSz="914400">
              <a:spcBef>
                <a:spcPts val="600"/>
              </a:spcBef>
              <a:spcAft>
                <a:spcPts val="600"/>
              </a:spcAft>
              <a:buClrTx/>
              <a:buSzTx/>
              <a:buFont typeface="Arial" panose="020B0604020202020204" pitchFamily="34" charset="0"/>
              <a:buChar char="•"/>
            </a:pPr>
            <a:r>
              <a:rPr lang="en-US" sz="2000" dirty="0" smtClean="0">
                <a:solidFill>
                  <a:schemeClr val="tx1"/>
                </a:solidFill>
              </a:rPr>
              <a:t>In robust mode, </a:t>
            </a:r>
            <a:r>
              <a:rPr lang="en-US" sz="2000" dirty="0">
                <a:solidFill>
                  <a:schemeClr val="tx1"/>
                </a:solidFill>
              </a:rPr>
              <a:t>each FEC </a:t>
            </a:r>
            <a:r>
              <a:rPr lang="en-US" sz="2000" dirty="0" err="1">
                <a:solidFill>
                  <a:schemeClr val="tx1"/>
                </a:solidFill>
              </a:rPr>
              <a:t>codeword</a:t>
            </a:r>
            <a:r>
              <a:rPr lang="en-US" sz="2000" dirty="0">
                <a:solidFill>
                  <a:schemeClr val="tx1"/>
                </a:solidFill>
              </a:rPr>
              <a:t> </a:t>
            </a:r>
            <a:r>
              <a:rPr lang="en-US" sz="2000" dirty="0" smtClean="0">
                <a:solidFill>
                  <a:schemeClr val="tx1"/>
                </a:solidFill>
              </a:rPr>
              <a:t>is repeated REP times and </a:t>
            </a:r>
            <a:r>
              <a:rPr lang="en-US" sz="2000" dirty="0">
                <a:solidFill>
                  <a:schemeClr val="tx1"/>
                </a:solidFill>
              </a:rPr>
              <a:t>concatenated </a:t>
            </a:r>
            <a:r>
              <a:rPr lang="en-US" sz="2000" dirty="0" smtClean="0">
                <a:solidFill>
                  <a:schemeClr val="tx1"/>
                </a:solidFill>
              </a:rPr>
              <a:t>at the output.</a:t>
            </a:r>
          </a:p>
          <a:p>
            <a:pPr marL="342900" indent="-342900" defTabSz="914400">
              <a:spcBef>
                <a:spcPts val="600"/>
              </a:spcBef>
              <a:spcAft>
                <a:spcPts val="600"/>
              </a:spcAft>
              <a:buClrTx/>
              <a:buSzTx/>
              <a:buFont typeface="Arial" panose="020B0604020202020204" pitchFamily="34" charset="0"/>
              <a:buChar char="•"/>
            </a:pPr>
            <a:r>
              <a:rPr kumimoji="0" lang="en-US" altLang="zh-CN" sz="2000" b="0" i="0" u="none" strike="noStrike" cap="none" normalizeH="0" baseline="0" dirty="0" smtClean="0">
                <a:ln>
                  <a:noFill/>
                </a:ln>
                <a:solidFill>
                  <a:schemeClr val="tx1"/>
                </a:solidFill>
                <a:effectLst/>
                <a:latin typeface="+mn-lt"/>
              </a:rPr>
              <a:t>For more details on the sophisticated repetition scheme, see G.9660.</a:t>
            </a:r>
          </a:p>
        </p:txBody>
      </p:sp>
      <p:graphicFrame>
        <p:nvGraphicFramePr>
          <p:cNvPr id="24" name="Table 7"/>
          <p:cNvGraphicFramePr>
            <a:graphicFrameLocks noGrp="1"/>
          </p:cNvGraphicFramePr>
          <p:nvPr>
            <p:extLst>
              <p:ext uri="{D42A27DB-BD31-4B8C-83A1-F6EECF244321}">
                <p14:modId xmlns:p14="http://schemas.microsoft.com/office/powerpoint/2010/main" val="4166768551"/>
              </p:ext>
            </p:extLst>
          </p:nvPr>
        </p:nvGraphicFramePr>
        <p:xfrm>
          <a:off x="8735916" y="1323557"/>
          <a:ext cx="2419695" cy="2804160"/>
        </p:xfrm>
        <a:graphic>
          <a:graphicData uri="http://schemas.openxmlformats.org/drawingml/2006/table">
            <a:tbl>
              <a:tblPr firstRow="1" bandRow="1">
                <a:tableStyleId>{5C22544A-7EE6-4342-B048-85BDC9FD1C3A}</a:tableStyleId>
              </a:tblPr>
              <a:tblGrid>
                <a:gridCol w="564367">
                  <a:extLst>
                    <a:ext uri="{9D8B030D-6E8A-4147-A177-3AD203B41FA5}">
                      <a16:colId xmlns:a16="http://schemas.microsoft.com/office/drawing/2014/main" val="20000"/>
                    </a:ext>
                  </a:extLst>
                </a:gridCol>
                <a:gridCol w="683628">
                  <a:extLst>
                    <a:ext uri="{9D8B030D-6E8A-4147-A177-3AD203B41FA5}">
                      <a16:colId xmlns:a16="http://schemas.microsoft.com/office/drawing/2014/main" val="20001"/>
                    </a:ext>
                  </a:extLst>
                </a:gridCol>
                <a:gridCol w="536671">
                  <a:extLst>
                    <a:ext uri="{9D8B030D-6E8A-4147-A177-3AD203B41FA5}">
                      <a16:colId xmlns:a16="http://schemas.microsoft.com/office/drawing/2014/main" val="20002"/>
                    </a:ext>
                  </a:extLst>
                </a:gridCol>
                <a:gridCol w="635029">
                  <a:extLst>
                    <a:ext uri="{9D8B030D-6E8A-4147-A177-3AD203B41FA5}">
                      <a16:colId xmlns:a16="http://schemas.microsoft.com/office/drawing/2014/main" val="20003"/>
                    </a:ext>
                  </a:extLst>
                </a:gridCol>
              </a:tblGrid>
              <a:tr h="452353">
                <a:tc>
                  <a:txBody>
                    <a:bodyPr/>
                    <a:lstStyle/>
                    <a:p>
                      <a:pPr algn="ctr"/>
                      <a:r>
                        <a:rPr lang="es-ES" sz="800" dirty="0"/>
                        <a:t>Block </a:t>
                      </a:r>
                      <a:r>
                        <a:rPr lang="es-ES" sz="800" dirty="0" err="1"/>
                        <a:t>length</a:t>
                      </a:r>
                      <a:r>
                        <a:rPr lang="es-ES" sz="800" dirty="0"/>
                        <a:t> (bits)</a:t>
                      </a:r>
                    </a:p>
                  </a:txBody>
                  <a:tcPr/>
                </a:tc>
                <a:tc>
                  <a:txBody>
                    <a:bodyPr/>
                    <a:lstStyle/>
                    <a:p>
                      <a:pPr algn="ctr"/>
                      <a:r>
                        <a:rPr lang="es-ES" sz="800" dirty="0" err="1"/>
                        <a:t>Codeword</a:t>
                      </a:r>
                      <a:r>
                        <a:rPr lang="es-ES" sz="800" dirty="0"/>
                        <a:t> </a:t>
                      </a:r>
                      <a:r>
                        <a:rPr lang="es-ES" sz="800" dirty="0" err="1"/>
                        <a:t>length</a:t>
                      </a:r>
                      <a:r>
                        <a:rPr lang="es-ES" sz="800" dirty="0"/>
                        <a:t> (bits)</a:t>
                      </a:r>
                    </a:p>
                  </a:txBody>
                  <a:tcPr/>
                </a:tc>
                <a:tc>
                  <a:txBody>
                    <a:bodyPr/>
                    <a:lstStyle/>
                    <a:p>
                      <a:pPr algn="ctr"/>
                      <a:r>
                        <a:rPr lang="es-ES" sz="800" dirty="0" err="1"/>
                        <a:t>Rate</a:t>
                      </a:r>
                      <a:endParaRPr lang="es-ES" sz="800" dirty="0"/>
                    </a:p>
                  </a:txBody>
                  <a:tcPr/>
                </a:tc>
                <a:tc>
                  <a:txBody>
                    <a:bodyPr/>
                    <a:lstStyle/>
                    <a:p>
                      <a:pPr algn="ctr"/>
                      <a:r>
                        <a:rPr lang="es-ES" sz="800" dirty="0" err="1"/>
                        <a:t>Expansion</a:t>
                      </a:r>
                      <a:r>
                        <a:rPr lang="es-ES" sz="800" dirty="0"/>
                        <a:t> Factor</a:t>
                      </a:r>
                    </a:p>
                  </a:txBody>
                  <a:tcPr/>
                </a:tc>
                <a:extLst>
                  <a:ext uri="{0D108BD9-81ED-4DB2-BD59-A6C34878D82A}">
                    <a16:rowId xmlns:a16="http://schemas.microsoft.com/office/drawing/2014/main" val="10000"/>
                  </a:ext>
                </a:extLst>
              </a:tr>
              <a:tr h="201046">
                <a:tc>
                  <a:txBody>
                    <a:bodyPr/>
                    <a:lstStyle/>
                    <a:p>
                      <a:pPr algn="ctr"/>
                      <a:r>
                        <a:rPr lang="es-ES" sz="800" dirty="0"/>
                        <a:t>168</a:t>
                      </a:r>
                    </a:p>
                  </a:txBody>
                  <a:tcPr/>
                </a:tc>
                <a:tc>
                  <a:txBody>
                    <a:bodyPr/>
                    <a:lstStyle/>
                    <a:p>
                      <a:pPr algn="ctr"/>
                      <a:r>
                        <a:rPr lang="es-ES" sz="800" dirty="0"/>
                        <a:t>336</a:t>
                      </a:r>
                    </a:p>
                  </a:txBody>
                  <a:tcPr/>
                </a:tc>
                <a:tc>
                  <a:txBody>
                    <a:bodyPr/>
                    <a:lstStyle/>
                    <a:p>
                      <a:pPr algn="ctr"/>
                      <a:r>
                        <a:rPr lang="es-ES" sz="800" dirty="0"/>
                        <a:t>1/2</a:t>
                      </a:r>
                    </a:p>
                  </a:txBody>
                  <a:tcPr/>
                </a:tc>
                <a:tc>
                  <a:txBody>
                    <a:bodyPr/>
                    <a:lstStyle/>
                    <a:p>
                      <a:pPr algn="ctr"/>
                      <a:r>
                        <a:rPr lang="es-ES" sz="800" dirty="0"/>
                        <a:t>14</a:t>
                      </a:r>
                    </a:p>
                  </a:txBody>
                  <a:tcPr/>
                </a:tc>
                <a:extLst>
                  <a:ext uri="{0D108BD9-81ED-4DB2-BD59-A6C34878D82A}">
                    <a16:rowId xmlns:a16="http://schemas.microsoft.com/office/drawing/2014/main" val="10001"/>
                  </a:ext>
                </a:extLst>
              </a:tr>
              <a:tr h="201046">
                <a:tc>
                  <a:txBody>
                    <a:bodyPr/>
                    <a:lstStyle/>
                    <a:p>
                      <a:pPr algn="ctr"/>
                      <a:r>
                        <a:rPr lang="es-ES" sz="800" dirty="0"/>
                        <a:t>960</a:t>
                      </a:r>
                    </a:p>
                  </a:txBody>
                  <a:tcPr/>
                </a:tc>
                <a:tc>
                  <a:txBody>
                    <a:bodyPr/>
                    <a:lstStyle/>
                    <a:p>
                      <a:pPr algn="ctr"/>
                      <a:r>
                        <a:rPr lang="es-ES" sz="800" dirty="0"/>
                        <a:t>1920</a:t>
                      </a:r>
                    </a:p>
                  </a:txBody>
                  <a:tcPr/>
                </a:tc>
                <a:tc>
                  <a:txBody>
                    <a:bodyPr/>
                    <a:lstStyle/>
                    <a:p>
                      <a:pPr algn="ctr"/>
                      <a:r>
                        <a:rPr lang="es-ES" sz="800" dirty="0"/>
                        <a:t>1/2</a:t>
                      </a:r>
                    </a:p>
                  </a:txBody>
                  <a:tcPr/>
                </a:tc>
                <a:tc>
                  <a:txBody>
                    <a:bodyPr/>
                    <a:lstStyle/>
                    <a:p>
                      <a:pPr algn="ctr"/>
                      <a:r>
                        <a:rPr lang="es-ES" sz="800" dirty="0"/>
                        <a:t>80</a:t>
                      </a:r>
                    </a:p>
                  </a:txBody>
                  <a:tcPr/>
                </a:tc>
                <a:extLst>
                  <a:ext uri="{0D108BD9-81ED-4DB2-BD59-A6C34878D82A}">
                    <a16:rowId xmlns:a16="http://schemas.microsoft.com/office/drawing/2014/main" val="10002"/>
                  </a:ext>
                </a:extLst>
              </a:tr>
              <a:tr h="201046">
                <a:tc>
                  <a:txBody>
                    <a:bodyPr/>
                    <a:lstStyle/>
                    <a:p>
                      <a:pPr algn="ctr"/>
                      <a:r>
                        <a:rPr lang="es-ES" sz="800" dirty="0"/>
                        <a:t>960</a:t>
                      </a:r>
                    </a:p>
                  </a:txBody>
                  <a:tcPr/>
                </a:tc>
                <a:tc>
                  <a:txBody>
                    <a:bodyPr/>
                    <a:lstStyle/>
                    <a:p>
                      <a:pPr algn="ctr"/>
                      <a:r>
                        <a:rPr lang="es-ES" sz="800" dirty="0"/>
                        <a:t>1440</a:t>
                      </a:r>
                    </a:p>
                  </a:txBody>
                  <a:tcPr/>
                </a:tc>
                <a:tc>
                  <a:txBody>
                    <a:bodyPr/>
                    <a:lstStyle/>
                    <a:p>
                      <a:pPr algn="ctr"/>
                      <a:r>
                        <a:rPr lang="es-ES" sz="800" dirty="0"/>
                        <a:t>2/3</a:t>
                      </a:r>
                    </a:p>
                  </a:txBody>
                  <a:tcPr/>
                </a:tc>
                <a:tc>
                  <a:txBody>
                    <a:bodyPr/>
                    <a:lstStyle/>
                    <a:p>
                      <a:pPr algn="ctr"/>
                      <a:r>
                        <a:rPr lang="es-ES" sz="800" dirty="0"/>
                        <a:t>60</a:t>
                      </a:r>
                    </a:p>
                  </a:txBody>
                  <a:tcPr/>
                </a:tc>
                <a:extLst>
                  <a:ext uri="{0D108BD9-81ED-4DB2-BD59-A6C34878D82A}">
                    <a16:rowId xmlns:a16="http://schemas.microsoft.com/office/drawing/2014/main" val="10003"/>
                  </a:ext>
                </a:extLst>
              </a:tr>
              <a:tr h="201046">
                <a:tc>
                  <a:txBody>
                    <a:bodyPr/>
                    <a:lstStyle/>
                    <a:p>
                      <a:pPr algn="ctr"/>
                      <a:r>
                        <a:rPr lang="es-ES" sz="800" dirty="0"/>
                        <a:t>960</a:t>
                      </a:r>
                    </a:p>
                  </a:txBody>
                  <a:tcPr/>
                </a:tc>
                <a:tc>
                  <a:txBody>
                    <a:bodyPr/>
                    <a:lstStyle/>
                    <a:p>
                      <a:pPr algn="ctr"/>
                      <a:r>
                        <a:rPr lang="es-ES" sz="800" dirty="0"/>
                        <a:t>1152</a:t>
                      </a:r>
                    </a:p>
                  </a:txBody>
                  <a:tcPr/>
                </a:tc>
                <a:tc>
                  <a:txBody>
                    <a:bodyPr/>
                    <a:lstStyle/>
                    <a:p>
                      <a:pPr algn="ctr"/>
                      <a:r>
                        <a:rPr lang="es-ES" sz="800" dirty="0"/>
                        <a:t>5/6</a:t>
                      </a:r>
                    </a:p>
                  </a:txBody>
                  <a:tcPr/>
                </a:tc>
                <a:tc>
                  <a:txBody>
                    <a:bodyPr/>
                    <a:lstStyle/>
                    <a:p>
                      <a:pPr algn="ctr"/>
                      <a:r>
                        <a:rPr lang="es-ES" sz="800" dirty="0"/>
                        <a:t>48</a:t>
                      </a:r>
                    </a:p>
                  </a:txBody>
                  <a:tcPr/>
                </a:tc>
                <a:extLst>
                  <a:ext uri="{0D108BD9-81ED-4DB2-BD59-A6C34878D82A}">
                    <a16:rowId xmlns:a16="http://schemas.microsoft.com/office/drawing/2014/main" val="10004"/>
                  </a:ext>
                </a:extLst>
              </a:tr>
              <a:tr h="201046">
                <a:tc>
                  <a:txBody>
                    <a:bodyPr/>
                    <a:lstStyle/>
                    <a:p>
                      <a:pPr algn="ctr"/>
                      <a:r>
                        <a:rPr lang="es-ES" sz="800" dirty="0"/>
                        <a:t>960</a:t>
                      </a:r>
                    </a:p>
                  </a:txBody>
                  <a:tcPr/>
                </a:tc>
                <a:tc>
                  <a:txBody>
                    <a:bodyPr/>
                    <a:lstStyle/>
                    <a:p>
                      <a:pPr algn="ctr"/>
                      <a:r>
                        <a:rPr lang="es-ES" sz="800" dirty="0"/>
                        <a:t>1080</a:t>
                      </a:r>
                    </a:p>
                  </a:txBody>
                  <a:tcPr/>
                </a:tc>
                <a:tc>
                  <a:txBody>
                    <a:bodyPr/>
                    <a:lstStyle/>
                    <a:p>
                      <a:pPr algn="ctr"/>
                      <a:r>
                        <a:rPr lang="es-ES" sz="800" dirty="0"/>
                        <a:t>16/18</a:t>
                      </a:r>
                    </a:p>
                  </a:txBody>
                  <a:tcPr/>
                </a:tc>
                <a:tc>
                  <a:txBody>
                    <a:bodyPr/>
                    <a:lstStyle/>
                    <a:p>
                      <a:pPr algn="ctr"/>
                      <a:r>
                        <a:rPr lang="es-ES" sz="800" dirty="0"/>
                        <a:t>48</a:t>
                      </a:r>
                    </a:p>
                  </a:txBody>
                  <a:tcPr/>
                </a:tc>
                <a:extLst>
                  <a:ext uri="{0D108BD9-81ED-4DB2-BD59-A6C34878D82A}">
                    <a16:rowId xmlns:a16="http://schemas.microsoft.com/office/drawing/2014/main" val="10005"/>
                  </a:ext>
                </a:extLst>
              </a:tr>
              <a:tr h="201046">
                <a:tc>
                  <a:txBody>
                    <a:bodyPr/>
                    <a:lstStyle/>
                    <a:p>
                      <a:pPr algn="ctr"/>
                      <a:r>
                        <a:rPr lang="es-ES" sz="800" dirty="0"/>
                        <a:t>960</a:t>
                      </a:r>
                    </a:p>
                  </a:txBody>
                  <a:tcPr/>
                </a:tc>
                <a:tc>
                  <a:txBody>
                    <a:bodyPr/>
                    <a:lstStyle/>
                    <a:p>
                      <a:pPr algn="ctr"/>
                      <a:r>
                        <a:rPr lang="es-ES" sz="800" dirty="0"/>
                        <a:t>1008</a:t>
                      </a:r>
                    </a:p>
                  </a:txBody>
                  <a:tcPr/>
                </a:tc>
                <a:tc>
                  <a:txBody>
                    <a:bodyPr/>
                    <a:lstStyle/>
                    <a:p>
                      <a:pPr algn="ctr"/>
                      <a:r>
                        <a:rPr lang="es-ES" sz="800" dirty="0"/>
                        <a:t>20/21</a:t>
                      </a:r>
                    </a:p>
                  </a:txBody>
                  <a:tcPr/>
                </a:tc>
                <a:tc>
                  <a:txBody>
                    <a:bodyPr/>
                    <a:lstStyle/>
                    <a:p>
                      <a:pPr algn="ctr"/>
                      <a:r>
                        <a:rPr lang="es-ES" sz="800" dirty="0"/>
                        <a:t>48</a:t>
                      </a:r>
                    </a:p>
                  </a:txBody>
                  <a:tcPr/>
                </a:tc>
                <a:extLst>
                  <a:ext uri="{0D108BD9-81ED-4DB2-BD59-A6C34878D82A}">
                    <a16:rowId xmlns:a16="http://schemas.microsoft.com/office/drawing/2014/main" val="10006"/>
                  </a:ext>
                </a:extLst>
              </a:tr>
              <a:tr h="201046">
                <a:tc>
                  <a:txBody>
                    <a:bodyPr/>
                    <a:lstStyle/>
                    <a:p>
                      <a:pPr algn="ctr"/>
                      <a:r>
                        <a:rPr lang="es-ES" sz="800" dirty="0"/>
                        <a:t>4320</a:t>
                      </a:r>
                    </a:p>
                  </a:txBody>
                  <a:tcPr/>
                </a:tc>
                <a:tc>
                  <a:txBody>
                    <a:bodyPr/>
                    <a:lstStyle/>
                    <a:p>
                      <a:pPr algn="ctr"/>
                      <a:r>
                        <a:rPr lang="es-ES" sz="800" dirty="0"/>
                        <a:t>8640</a:t>
                      </a:r>
                    </a:p>
                  </a:txBody>
                  <a:tcPr/>
                </a:tc>
                <a:tc>
                  <a:txBody>
                    <a:bodyPr/>
                    <a:lstStyle/>
                    <a:p>
                      <a:pPr algn="ctr"/>
                      <a:r>
                        <a:rPr lang="es-ES" sz="800" dirty="0"/>
                        <a:t>1/2</a:t>
                      </a:r>
                    </a:p>
                  </a:txBody>
                  <a:tcPr/>
                </a:tc>
                <a:tc>
                  <a:txBody>
                    <a:bodyPr/>
                    <a:lstStyle/>
                    <a:p>
                      <a:pPr algn="ctr"/>
                      <a:r>
                        <a:rPr lang="es-ES" sz="800" dirty="0"/>
                        <a:t>360</a:t>
                      </a:r>
                    </a:p>
                  </a:txBody>
                  <a:tcPr/>
                </a:tc>
                <a:extLst>
                  <a:ext uri="{0D108BD9-81ED-4DB2-BD59-A6C34878D82A}">
                    <a16:rowId xmlns:a16="http://schemas.microsoft.com/office/drawing/2014/main" val="10007"/>
                  </a:ext>
                </a:extLst>
              </a:tr>
              <a:tr h="201046">
                <a:tc>
                  <a:txBody>
                    <a:bodyPr/>
                    <a:lstStyle/>
                    <a:p>
                      <a:pPr algn="ctr"/>
                      <a:r>
                        <a:rPr lang="es-ES" sz="800" dirty="0"/>
                        <a:t>4320</a:t>
                      </a:r>
                    </a:p>
                  </a:txBody>
                  <a:tcPr/>
                </a:tc>
                <a:tc>
                  <a:txBody>
                    <a:bodyPr/>
                    <a:lstStyle/>
                    <a:p>
                      <a:pPr algn="ctr"/>
                      <a:r>
                        <a:rPr lang="es-ES" sz="800" dirty="0"/>
                        <a:t>6480</a:t>
                      </a:r>
                    </a:p>
                  </a:txBody>
                  <a:tcPr/>
                </a:tc>
                <a:tc>
                  <a:txBody>
                    <a:bodyPr/>
                    <a:lstStyle/>
                    <a:p>
                      <a:pPr algn="ctr"/>
                      <a:r>
                        <a:rPr lang="es-ES" sz="800" dirty="0"/>
                        <a:t>2/3</a:t>
                      </a:r>
                    </a:p>
                  </a:txBody>
                  <a:tcPr/>
                </a:tc>
                <a:tc>
                  <a:txBody>
                    <a:bodyPr/>
                    <a:lstStyle/>
                    <a:p>
                      <a:pPr algn="ctr"/>
                      <a:r>
                        <a:rPr lang="es-ES" sz="800" dirty="0"/>
                        <a:t>270</a:t>
                      </a:r>
                    </a:p>
                  </a:txBody>
                  <a:tcPr/>
                </a:tc>
                <a:extLst>
                  <a:ext uri="{0D108BD9-81ED-4DB2-BD59-A6C34878D82A}">
                    <a16:rowId xmlns:a16="http://schemas.microsoft.com/office/drawing/2014/main" val="10008"/>
                  </a:ext>
                </a:extLst>
              </a:tr>
              <a:tr h="201046">
                <a:tc>
                  <a:txBody>
                    <a:bodyPr/>
                    <a:lstStyle/>
                    <a:p>
                      <a:pPr algn="ctr"/>
                      <a:r>
                        <a:rPr lang="es-ES" sz="800" dirty="0"/>
                        <a:t>4320</a:t>
                      </a:r>
                    </a:p>
                  </a:txBody>
                  <a:tcPr/>
                </a:tc>
                <a:tc>
                  <a:txBody>
                    <a:bodyPr/>
                    <a:lstStyle/>
                    <a:p>
                      <a:pPr algn="ctr"/>
                      <a:r>
                        <a:rPr lang="es-ES" sz="800" dirty="0"/>
                        <a:t>5184</a:t>
                      </a:r>
                    </a:p>
                  </a:txBody>
                  <a:tcPr/>
                </a:tc>
                <a:tc>
                  <a:txBody>
                    <a:bodyPr/>
                    <a:lstStyle/>
                    <a:p>
                      <a:pPr algn="ctr"/>
                      <a:r>
                        <a:rPr lang="es-ES" sz="800" dirty="0"/>
                        <a:t>5/6</a:t>
                      </a:r>
                    </a:p>
                  </a:txBody>
                  <a:tcPr/>
                </a:tc>
                <a:tc>
                  <a:txBody>
                    <a:bodyPr/>
                    <a:lstStyle/>
                    <a:p>
                      <a:pPr algn="ctr"/>
                      <a:r>
                        <a:rPr lang="es-ES" sz="800" dirty="0"/>
                        <a:t>216</a:t>
                      </a:r>
                    </a:p>
                  </a:txBody>
                  <a:tcPr/>
                </a:tc>
                <a:extLst>
                  <a:ext uri="{0D108BD9-81ED-4DB2-BD59-A6C34878D82A}">
                    <a16:rowId xmlns:a16="http://schemas.microsoft.com/office/drawing/2014/main" val="10009"/>
                  </a:ext>
                </a:extLst>
              </a:tr>
              <a:tr h="201046">
                <a:tc>
                  <a:txBody>
                    <a:bodyPr/>
                    <a:lstStyle/>
                    <a:p>
                      <a:pPr algn="ctr"/>
                      <a:r>
                        <a:rPr lang="es-ES" sz="800" dirty="0"/>
                        <a:t>4320</a:t>
                      </a:r>
                    </a:p>
                  </a:txBody>
                  <a:tcPr/>
                </a:tc>
                <a:tc>
                  <a:txBody>
                    <a:bodyPr/>
                    <a:lstStyle/>
                    <a:p>
                      <a:pPr algn="ctr"/>
                      <a:r>
                        <a:rPr lang="es-ES" sz="800" dirty="0"/>
                        <a:t>4860</a:t>
                      </a:r>
                    </a:p>
                  </a:txBody>
                  <a:tcPr/>
                </a:tc>
                <a:tc>
                  <a:txBody>
                    <a:bodyPr/>
                    <a:lstStyle/>
                    <a:p>
                      <a:pPr algn="ctr"/>
                      <a:r>
                        <a:rPr lang="es-ES" sz="800" dirty="0"/>
                        <a:t>16/18</a:t>
                      </a:r>
                    </a:p>
                  </a:txBody>
                  <a:tcPr/>
                </a:tc>
                <a:tc>
                  <a:txBody>
                    <a:bodyPr/>
                    <a:lstStyle/>
                    <a:p>
                      <a:pPr algn="ctr"/>
                      <a:r>
                        <a:rPr lang="es-ES" sz="800" dirty="0"/>
                        <a:t>216</a:t>
                      </a:r>
                    </a:p>
                  </a:txBody>
                  <a:tcPr/>
                </a:tc>
                <a:extLst>
                  <a:ext uri="{0D108BD9-81ED-4DB2-BD59-A6C34878D82A}">
                    <a16:rowId xmlns:a16="http://schemas.microsoft.com/office/drawing/2014/main" val="10010"/>
                  </a:ext>
                </a:extLst>
              </a:tr>
              <a:tr h="201046">
                <a:tc>
                  <a:txBody>
                    <a:bodyPr/>
                    <a:lstStyle/>
                    <a:p>
                      <a:pPr algn="ctr"/>
                      <a:r>
                        <a:rPr lang="es-ES" sz="800" dirty="0"/>
                        <a:t>4320</a:t>
                      </a:r>
                    </a:p>
                  </a:txBody>
                  <a:tcPr/>
                </a:tc>
                <a:tc>
                  <a:txBody>
                    <a:bodyPr/>
                    <a:lstStyle/>
                    <a:p>
                      <a:pPr algn="ctr"/>
                      <a:r>
                        <a:rPr lang="es-ES" sz="800" dirty="0"/>
                        <a:t>4536</a:t>
                      </a:r>
                    </a:p>
                  </a:txBody>
                  <a:tcPr/>
                </a:tc>
                <a:tc>
                  <a:txBody>
                    <a:bodyPr/>
                    <a:lstStyle/>
                    <a:p>
                      <a:pPr algn="ctr"/>
                      <a:r>
                        <a:rPr lang="es-ES" sz="800" dirty="0"/>
                        <a:t>20/21</a:t>
                      </a:r>
                    </a:p>
                  </a:txBody>
                  <a:tcPr/>
                </a:tc>
                <a:tc>
                  <a:txBody>
                    <a:bodyPr/>
                    <a:lstStyle/>
                    <a:p>
                      <a:pPr algn="ctr"/>
                      <a:r>
                        <a:rPr lang="es-ES" sz="800" dirty="0"/>
                        <a:t>216</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170536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Summary</a:t>
            </a:r>
            <a:endParaRPr lang="en-GB" dirty="0"/>
          </a:p>
        </p:txBody>
      </p:sp>
      <p:sp>
        <p:nvSpPr>
          <p:cNvPr id="2" name="Content Placeholder 1"/>
          <p:cNvSpPr>
            <a:spLocks noGrp="1"/>
          </p:cNvSpPr>
          <p:nvPr>
            <p:ph idx="1"/>
          </p:nvPr>
        </p:nvSpPr>
        <p:spPr/>
        <p:txBody>
          <a:bodyPr/>
          <a:lstStyle/>
          <a:p>
            <a:pPr>
              <a:buFont typeface="Arial" panose="020B0604020202020204" pitchFamily="34" charset="0"/>
              <a:buChar char="•"/>
            </a:pPr>
            <a:r>
              <a:rPr lang="en-GB" b="0" dirty="0" smtClean="0"/>
              <a:t>It is proposed </a:t>
            </a:r>
            <a:r>
              <a:rPr lang="en-GB" b="0" dirty="0"/>
              <a:t>in </a:t>
            </a:r>
            <a:r>
              <a:rPr lang="en-GB" b="0" dirty="0" err="1"/>
              <a:t>TGbb</a:t>
            </a:r>
            <a:r>
              <a:rPr lang="en-GB" b="0" dirty="0"/>
              <a:t> </a:t>
            </a:r>
            <a:r>
              <a:rPr lang="en-GB" b="0" dirty="0" smtClean="0"/>
              <a:t>to integrate lower parts (PMA and PMD) from ITU-T Rec. G.9991 as new LC-optimized PHY under 802.11 MAC.</a:t>
            </a:r>
          </a:p>
          <a:p>
            <a:pPr>
              <a:buFont typeface="Arial" panose="020B0604020202020204" pitchFamily="34" charset="0"/>
              <a:buChar char="•"/>
            </a:pPr>
            <a:r>
              <a:rPr lang="en-GB" b="0" dirty="0" smtClean="0"/>
              <a:t>This PHY is also used by </a:t>
            </a:r>
            <a:r>
              <a:rPr lang="en-GB" b="0" dirty="0" err="1" smtClean="0"/>
              <a:t>G.vlc</a:t>
            </a:r>
            <a:r>
              <a:rPr lang="en-GB" b="0" dirty="0" smtClean="0"/>
              <a:t> and in IEEE P802.15.13 which use different MAC layer protocols. As these standards address different market segments, using the same PHY allows coexistence and interoperability between devices.</a:t>
            </a:r>
          </a:p>
          <a:p>
            <a:pPr>
              <a:buFont typeface="Arial" panose="020B0604020202020204" pitchFamily="34" charset="0"/>
              <a:buChar char="•"/>
            </a:pPr>
            <a:r>
              <a:rPr lang="en-GB" b="0" dirty="0" smtClean="0"/>
              <a:t>A detailed functional description was given, mostly based on G.9991 and G.9660 recommendations of ITU-T. </a:t>
            </a:r>
          </a:p>
          <a:p>
            <a:pPr>
              <a:buFont typeface="Arial" panose="020B0604020202020204" pitchFamily="34" charset="0"/>
              <a:buChar char="•"/>
            </a:pPr>
            <a:r>
              <a:rPr lang="en-GB" b="0" dirty="0" smtClean="0"/>
              <a:t>High </a:t>
            </a:r>
            <a:r>
              <a:rPr lang="en-GB" b="0" dirty="0"/>
              <a:t>performance is proven by numerous demos, prototypes and products from several vendors</a:t>
            </a:r>
            <a:r>
              <a:rPr lang="en-GB" b="0" dirty="0" smtClean="0"/>
              <a:t>.</a:t>
            </a:r>
          </a:p>
          <a:p>
            <a:pPr>
              <a:buFont typeface="Arial" panose="020B0604020202020204" pitchFamily="34" charset="0"/>
              <a:buChar char="•"/>
            </a:pPr>
            <a:r>
              <a:rPr lang="en-GB" b="0" dirty="0" smtClean="0"/>
              <a:t>This </a:t>
            </a:r>
            <a:r>
              <a:rPr lang="en-GB" b="0" dirty="0" err="1" smtClean="0"/>
              <a:t>slideset</a:t>
            </a:r>
            <a:r>
              <a:rPr lang="en-GB" b="0" dirty="0" smtClean="0"/>
              <a:t> is followed by simulation results detailed in doc. 11-19/1054rx.</a:t>
            </a:r>
          </a:p>
          <a:p>
            <a:pPr>
              <a:buFont typeface="Arial" panose="020B0604020202020204" pitchFamily="34" charset="0"/>
              <a:buChar char="•"/>
            </a:pPr>
            <a:endParaRPr lang="en-GB" b="0" dirty="0" smtClean="0"/>
          </a:p>
          <a:p>
            <a:pPr>
              <a:buFont typeface="Arial" panose="020B0604020202020204" pitchFamily="34" charset="0"/>
              <a:buChar char="•"/>
            </a:pPr>
            <a:endParaRPr lang="en-GB" b="0"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49</a:t>
            </a:fld>
            <a:endParaRPr lang="en-GB"/>
          </a:p>
        </p:txBody>
      </p:sp>
      <p:sp>
        <p:nvSpPr>
          <p:cNvPr id="4" name="Date Placeholder 3"/>
          <p:cNvSpPr>
            <a:spLocks noGrp="1"/>
          </p:cNvSpPr>
          <p:nvPr>
            <p:ph type="dt" idx="15"/>
          </p:nvPr>
        </p:nvSpPr>
        <p:spPr/>
        <p:txBody>
          <a:bodyPr/>
          <a:lstStyle/>
          <a:p>
            <a:r>
              <a:rPr lang="de-DE" dirty="0" err="1"/>
              <a:t>July</a:t>
            </a:r>
            <a:r>
              <a:rPr lang="de-DE" dirty="0"/>
              <a:t>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109" y="1600200"/>
            <a:ext cx="4786435" cy="4263933"/>
          </a:xfrm>
          <a:prstGeom prst="rect">
            <a:avLst/>
          </a:prstGeom>
        </p:spPr>
      </p:pic>
      <p:sp>
        <p:nvSpPr>
          <p:cNvPr id="19458" name="Slide Number Placeholder 5"/>
          <p:cNvSpPr>
            <a:spLocks noGrp="1"/>
          </p:cNvSpPr>
          <p:nvPr>
            <p:ph type="sldNum" sz="quarter" idx="12"/>
          </p:nvPr>
        </p:nvSpPr>
        <p:spPr>
          <a:xfrm>
            <a:off x="5917696" y="6475413"/>
            <a:ext cx="4328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B7CF2FE7-C952-4B87-AA5D-9C787BD59C27}" type="slidenum">
              <a:rPr lang="en-US" altLang="en-US" sz="1200" b="0"/>
              <a:pPr>
                <a:spcBef>
                  <a:spcPct val="0"/>
                </a:spcBef>
                <a:buFontTx/>
                <a:buNone/>
              </a:pPr>
              <a:t>5</a:t>
            </a:fld>
            <a:endParaRPr lang="en-US" altLang="en-US" sz="1200" b="0" dirty="0"/>
          </a:p>
        </p:txBody>
      </p:sp>
      <p:sp>
        <p:nvSpPr>
          <p:cNvPr id="19459" name="Rectangle 3">
            <a:extLst>
              <a:ext uri="{FF2B5EF4-FFF2-40B4-BE49-F238E27FC236}">
                <a16:creationId xmlns:a16="http://schemas.microsoft.com/office/drawing/2014/main" id="{ABF71B02-7D4C-45D4-8A6A-50E5686BA091}"/>
              </a:ext>
            </a:extLst>
          </p:cNvPr>
          <p:cNvSpPr txBox="1">
            <a:spLocks noChangeArrowheads="1"/>
          </p:cNvSpPr>
          <p:nvPr/>
        </p:nvSpPr>
        <p:spPr bwMode="auto">
          <a:xfrm>
            <a:off x="829133" y="1921138"/>
            <a:ext cx="5904656"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42900" indent="-342900" eaLnBrk="1" hangingPunct="1">
              <a:defRPr/>
            </a:pPr>
            <a:r>
              <a:rPr lang="en-US" altLang="en-US" b="0" kern="0" dirty="0">
                <a:solidFill>
                  <a:srgbClr val="000000"/>
                </a:solidFill>
                <a:latin typeface="Times New Roman"/>
              </a:rPr>
              <a:t>RF frontend </a:t>
            </a:r>
            <a:r>
              <a:rPr lang="en-US" altLang="en-US" b="0" kern="0" dirty="0" smtClean="0">
                <a:solidFill>
                  <a:srgbClr val="000000"/>
                </a:solidFill>
                <a:latin typeface="Times New Roman"/>
              </a:rPr>
              <a:t>up-converts baseband signals </a:t>
            </a:r>
            <a:r>
              <a:rPr lang="en-US" altLang="en-US" b="0" kern="0" dirty="0">
                <a:solidFill>
                  <a:srgbClr val="000000"/>
                </a:solidFill>
                <a:latin typeface="Times New Roman"/>
              </a:rPr>
              <a:t>onto e.g. </a:t>
            </a:r>
            <a:r>
              <a:rPr lang="en-US" altLang="en-US" b="0" i="1" kern="0" dirty="0" smtClean="0">
                <a:solidFill>
                  <a:srgbClr val="000000"/>
                </a:solidFill>
                <a:latin typeface="Times New Roman"/>
              </a:rPr>
              <a:t>f</a:t>
            </a:r>
            <a:r>
              <a:rPr lang="en-US" altLang="en-US" b="0" i="1" kern="0" baseline="-25000" dirty="0" smtClean="0">
                <a:solidFill>
                  <a:srgbClr val="000000"/>
                </a:solidFill>
                <a:latin typeface="Times New Roman"/>
              </a:rPr>
              <a:t>c</a:t>
            </a:r>
            <a:r>
              <a:rPr lang="en-US" altLang="en-US" b="0" kern="0" dirty="0" smtClean="0">
                <a:solidFill>
                  <a:srgbClr val="000000"/>
                </a:solidFill>
                <a:latin typeface="Times New Roman"/>
              </a:rPr>
              <a:t>=2.4 </a:t>
            </a:r>
            <a:r>
              <a:rPr lang="en-US" altLang="en-US" b="0" kern="0" dirty="0">
                <a:solidFill>
                  <a:srgbClr val="000000"/>
                </a:solidFill>
                <a:latin typeface="Times New Roman"/>
              </a:rPr>
              <a:t>GHz.</a:t>
            </a:r>
          </a:p>
          <a:p>
            <a:pPr marL="342900" indent="-342900" eaLnBrk="1" hangingPunct="1">
              <a:defRPr/>
            </a:pPr>
            <a:endParaRPr lang="en-US" altLang="en-US" b="0" kern="0" dirty="0" smtClean="0">
              <a:solidFill>
                <a:srgbClr val="000000"/>
              </a:solidFill>
              <a:latin typeface="Times New Roman"/>
            </a:endParaRPr>
          </a:p>
          <a:p>
            <a:pPr marL="342900" indent="-342900" eaLnBrk="1" hangingPunct="1">
              <a:defRPr/>
            </a:pPr>
            <a:endParaRPr lang="en-US" altLang="en-US" b="0" kern="0" dirty="0">
              <a:solidFill>
                <a:srgbClr val="000000"/>
              </a:solidFill>
              <a:latin typeface="Times New Roman"/>
            </a:endParaRPr>
          </a:p>
          <a:p>
            <a:pPr marL="342900" indent="-342900" eaLnBrk="1" hangingPunct="1">
              <a:defRPr/>
            </a:pPr>
            <a:r>
              <a:rPr lang="en-US" altLang="en-US" b="0" kern="0" dirty="0">
                <a:solidFill>
                  <a:srgbClr val="000000"/>
                </a:solidFill>
                <a:latin typeface="Times New Roman"/>
              </a:rPr>
              <a:t>LC frontend up-converts </a:t>
            </a:r>
            <a:br>
              <a:rPr lang="en-US" altLang="en-US" b="0" kern="0" dirty="0">
                <a:solidFill>
                  <a:srgbClr val="000000"/>
                </a:solidFill>
                <a:latin typeface="Times New Roman"/>
              </a:rPr>
            </a:br>
            <a:r>
              <a:rPr lang="en-US" altLang="en-US" b="0" kern="0" dirty="0">
                <a:solidFill>
                  <a:srgbClr val="000000"/>
                </a:solidFill>
                <a:latin typeface="Times New Roman"/>
              </a:rPr>
              <a:t>baseband onto low IF e.g.</a:t>
            </a:r>
            <a:br>
              <a:rPr lang="en-US" altLang="en-US" b="0" kern="0" dirty="0">
                <a:solidFill>
                  <a:srgbClr val="000000"/>
                </a:solidFill>
                <a:latin typeface="Times New Roman"/>
              </a:rPr>
            </a:br>
            <a:r>
              <a:rPr lang="en-US" altLang="en-US" b="0" kern="0" dirty="0">
                <a:solidFill>
                  <a:srgbClr val="000000"/>
                </a:solidFill>
                <a:latin typeface="Times New Roman"/>
              </a:rPr>
              <a:t> </a:t>
            </a:r>
            <a:r>
              <a:rPr lang="en-US" altLang="en-US" b="0" i="1" kern="0" dirty="0">
                <a:solidFill>
                  <a:srgbClr val="000000"/>
                </a:solidFill>
                <a:latin typeface="Times New Roman"/>
              </a:rPr>
              <a:t>f</a:t>
            </a:r>
            <a:r>
              <a:rPr lang="en-US" altLang="en-US" b="0" i="1" kern="0" baseline="-25000" dirty="0">
                <a:solidFill>
                  <a:srgbClr val="000000"/>
                </a:solidFill>
                <a:latin typeface="Times New Roman"/>
              </a:rPr>
              <a:t>c</a:t>
            </a:r>
            <a:r>
              <a:rPr lang="en-US" altLang="en-US" b="0" kern="0" dirty="0">
                <a:solidFill>
                  <a:srgbClr val="000000"/>
                </a:solidFill>
                <a:latin typeface="Times New Roman"/>
              </a:rPr>
              <a:t>=BW/2 </a:t>
            </a:r>
            <a:r>
              <a:rPr lang="en-US" altLang="en-US" b="0" kern="0" dirty="0" smtClean="0">
                <a:solidFill>
                  <a:srgbClr val="000000"/>
                </a:solidFill>
                <a:latin typeface="Times New Roman"/>
              </a:rPr>
              <a:t>(</a:t>
            </a:r>
            <a:r>
              <a:rPr lang="en-US" altLang="en-US" b="0" kern="0" dirty="0" smtClean="0">
                <a:latin typeface="Times New Roman"/>
              </a:rPr>
              <a:t>+ </a:t>
            </a:r>
            <a:r>
              <a:rPr lang="el-GR" altLang="en-US" b="0" kern="0" dirty="0" smtClean="0">
                <a:latin typeface="Times New Roman"/>
              </a:rPr>
              <a:t>Δ</a:t>
            </a:r>
            <a:r>
              <a:rPr lang="de-DE" altLang="en-US" b="0" kern="0" dirty="0" smtClean="0">
                <a:latin typeface="Times New Roman"/>
              </a:rPr>
              <a:t>)</a:t>
            </a:r>
            <a:r>
              <a:rPr lang="en-US" altLang="en-US" b="0" kern="0" dirty="0" smtClean="0">
                <a:latin typeface="Times New Roman"/>
              </a:rPr>
              <a:t>.</a:t>
            </a:r>
            <a:endParaRPr lang="en-US" altLang="en-US" b="0" kern="0" dirty="0">
              <a:latin typeface="Times New Roman"/>
            </a:endParaRPr>
          </a:p>
          <a:p>
            <a:pPr marL="1085850" lvl="1" indent="-342900" eaLnBrk="1" hangingPunct="1">
              <a:defRPr/>
            </a:pPr>
            <a:r>
              <a:rPr lang="el-GR" altLang="en-US" kern="0" dirty="0" smtClean="0">
                <a:latin typeface="Times New Roman"/>
              </a:rPr>
              <a:t>Δ</a:t>
            </a:r>
            <a:r>
              <a:rPr lang="de-DE" altLang="en-US" kern="0" dirty="0" smtClean="0">
                <a:latin typeface="Times New Roman"/>
                <a:sym typeface="Symbol" panose="05050102010706020507" pitchFamily="18" charset="2"/>
              </a:rPr>
              <a:t></a:t>
            </a:r>
            <a:r>
              <a:rPr lang="de-DE" altLang="en-US" kern="0" dirty="0" smtClean="0">
                <a:latin typeface="Symbol" panose="05050102010706020507" pitchFamily="18" charset="2"/>
                <a:sym typeface="Symbol" panose="05050102010706020507" pitchFamily="18" charset="2"/>
              </a:rPr>
              <a:t>0 </a:t>
            </a:r>
            <a:r>
              <a:rPr lang="de-DE" altLang="en-US" sz="1800" kern="0" dirty="0" err="1" smtClean="0">
                <a:sym typeface="Symbol" panose="05050102010706020507" pitchFamily="18" charset="2"/>
              </a:rPr>
              <a:t>for</a:t>
            </a:r>
            <a:r>
              <a:rPr lang="de-DE" altLang="en-US" sz="1800" kern="0" dirty="0" smtClean="0">
                <a:sym typeface="Symbol" panose="05050102010706020507" pitchFamily="18" charset="2"/>
              </a:rPr>
              <a:t> analog </a:t>
            </a:r>
            <a:r>
              <a:rPr lang="de-DE" altLang="en-US" sz="1800" kern="0" dirty="0" err="1" smtClean="0">
                <a:sym typeface="Symbol" panose="05050102010706020507" pitchFamily="18" charset="2"/>
              </a:rPr>
              <a:t>upconversion</a:t>
            </a:r>
            <a:r>
              <a:rPr lang="de-DE" altLang="en-US" sz="1800" kern="0" dirty="0" smtClean="0">
                <a:sym typeface="Symbol" panose="05050102010706020507" pitchFamily="18" charset="2"/>
              </a:rPr>
              <a:t> </a:t>
            </a:r>
            <a:endParaRPr lang="de-DE" altLang="en-US" kern="0" dirty="0" smtClean="0">
              <a:latin typeface="Times New Roman"/>
            </a:endParaRPr>
          </a:p>
          <a:p>
            <a:pPr marL="1085850" lvl="1" indent="-342900" eaLnBrk="1" hangingPunct="1">
              <a:defRPr/>
            </a:pPr>
            <a:r>
              <a:rPr lang="el-GR" altLang="en-US" kern="0" dirty="0" smtClean="0">
                <a:latin typeface="Times New Roman"/>
              </a:rPr>
              <a:t>Δ</a:t>
            </a:r>
            <a:r>
              <a:rPr lang="de-DE" altLang="en-US" kern="0" dirty="0" smtClean="0">
                <a:latin typeface="Times New Roman"/>
              </a:rPr>
              <a:t>=</a:t>
            </a:r>
            <a:r>
              <a:rPr lang="de-DE" altLang="en-US" kern="0" dirty="0" smtClean="0">
                <a:latin typeface="Symbol" panose="05050102010706020507" pitchFamily="18" charset="2"/>
                <a:sym typeface="Symbol" panose="05050102010706020507" pitchFamily="18" charset="2"/>
              </a:rPr>
              <a:t>0 </a:t>
            </a:r>
            <a:r>
              <a:rPr lang="de-DE" altLang="en-US" sz="1800" kern="0" dirty="0" err="1" smtClean="0">
                <a:latin typeface="+mn-lt"/>
                <a:sym typeface="Symbol" panose="05050102010706020507" pitchFamily="18" charset="2"/>
              </a:rPr>
              <a:t>for</a:t>
            </a:r>
            <a:r>
              <a:rPr lang="de-DE" altLang="en-US" sz="1800" kern="0" dirty="0" smtClean="0">
                <a:latin typeface="+mn-lt"/>
                <a:sym typeface="Symbol" panose="05050102010706020507" pitchFamily="18" charset="2"/>
              </a:rPr>
              <a:t> </a:t>
            </a:r>
            <a:r>
              <a:rPr lang="de-DE" altLang="en-US" sz="1800" kern="0" dirty="0" err="1" smtClean="0">
                <a:latin typeface="+mn-lt"/>
                <a:sym typeface="Symbol" panose="05050102010706020507" pitchFamily="18" charset="2"/>
              </a:rPr>
              <a:t>oversampled</a:t>
            </a:r>
            <a:r>
              <a:rPr lang="de-DE" altLang="en-US" sz="1800" kern="0" dirty="0" smtClean="0">
                <a:latin typeface="+mn-lt"/>
                <a:sym typeface="Symbol" panose="05050102010706020507" pitchFamily="18" charset="2"/>
              </a:rPr>
              <a:t> digital </a:t>
            </a:r>
            <a:r>
              <a:rPr lang="de-DE" altLang="en-US" sz="1800" kern="0" dirty="0" err="1" smtClean="0">
                <a:latin typeface="+mn-lt"/>
                <a:sym typeface="Symbol" panose="05050102010706020507" pitchFamily="18" charset="2"/>
              </a:rPr>
              <a:t>upconversion</a:t>
            </a:r>
            <a:endParaRPr lang="de-DE" altLang="en-US" sz="1800" kern="0" dirty="0" smtClean="0">
              <a:latin typeface="+mn-lt"/>
              <a:sym typeface="Symbol" panose="05050102010706020507" pitchFamily="18" charset="2"/>
            </a:endParaRPr>
          </a:p>
          <a:p>
            <a:pPr marL="1085850" lvl="1" indent="-342900" eaLnBrk="1" hangingPunct="1">
              <a:defRPr/>
            </a:pPr>
            <a:endParaRPr lang="de-DE" altLang="en-US" sz="1800" kern="0" baseline="-25000" dirty="0">
              <a:latin typeface="+mn-lt"/>
              <a:sym typeface="Symbol" panose="05050102010706020507" pitchFamily="18" charset="2"/>
            </a:endParaRPr>
          </a:p>
        </p:txBody>
      </p:sp>
      <p:sp>
        <p:nvSpPr>
          <p:cNvPr id="19460" name="Rectangle 2"/>
          <p:cNvSpPr txBox="1">
            <a:spLocks noChangeArrowheads="1"/>
          </p:cNvSpPr>
          <p:nvPr/>
        </p:nvSpPr>
        <p:spPr bwMode="auto">
          <a:xfrm>
            <a:off x="2019301" y="730381"/>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sz="3200" dirty="0" smtClean="0"/>
              <a:t>Allows reuse of </a:t>
            </a:r>
            <a:r>
              <a:rPr lang="en-US" sz="3200" dirty="0"/>
              <a:t>existing 802.11 PHYs for </a:t>
            </a:r>
            <a:r>
              <a:rPr lang="en-US" sz="3200" dirty="0" smtClean="0"/>
              <a:t>LC</a:t>
            </a:r>
            <a:endParaRPr lang="en-US" altLang="en-US" sz="3200" dirty="0">
              <a:solidFill>
                <a:schemeClr val="tx2"/>
              </a:solidFill>
            </a:endParaRPr>
          </a:p>
        </p:txBody>
      </p:sp>
      <p:sp>
        <p:nvSpPr>
          <p:cNvPr id="7" name="Footer Placeholder 4"/>
          <p:cNvSpPr>
            <a:spLocks noGrp="1"/>
          </p:cNvSpPr>
          <p:nvPr>
            <p:ph type="ftr" sz="quarter" idx="4294967295"/>
          </p:nvPr>
        </p:nvSpPr>
        <p:spPr>
          <a:xfrm>
            <a:off x="7772401" y="6475413"/>
            <a:ext cx="229552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1200" b="0" dirty="0"/>
          </a:p>
        </p:txBody>
      </p:sp>
      <p:sp>
        <p:nvSpPr>
          <p:cNvPr id="9" name="Rectangle 4">
            <a:extLst>
              <a:ext uri="{FF2B5EF4-FFF2-40B4-BE49-F238E27FC236}">
                <a16:creationId xmlns:a16="http://schemas.microsoft.com/office/drawing/2014/main" id="{FA1CA44D-DF27-4D39-A6D6-9C942F589F94}"/>
              </a:ext>
            </a:extLst>
          </p:cNvPr>
          <p:cNvSpPr>
            <a:spLocks noGrp="1" noChangeArrowheads="1"/>
          </p:cNvSpPr>
          <p:nvPr>
            <p:ph type="dt" sz="half" idx="4294967295"/>
          </p:nvPr>
        </p:nvSpPr>
        <p:spPr bwMode="auto">
          <a:xfrm>
            <a:off x="2220914" y="332602"/>
            <a:ext cx="118205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latin typeface="Times New Roman" pitchFamily="18" charset="0"/>
                <a:ea typeface="+mn-ea"/>
                <a:cs typeface="+mn-cs"/>
              </a:defRPr>
            </a:lvl1pPr>
          </a:lstStyle>
          <a:p>
            <a:pPr>
              <a:defRPr/>
            </a:pPr>
            <a:r>
              <a:rPr lang="en-US" dirty="0" smtClean="0"/>
              <a:t>March 2019</a:t>
            </a:r>
            <a:endParaRPr lang="en-US" dirty="0"/>
          </a:p>
        </p:txBody>
      </p:sp>
      <p:sp>
        <p:nvSpPr>
          <p:cNvPr id="8" name="Datumsplatzhalter 4"/>
          <p:cNvSpPr>
            <a:spLocks noGrp="1"/>
          </p:cNvSpPr>
          <p:nvPr>
            <p:ph type="dt" idx="15"/>
          </p:nvPr>
        </p:nvSpPr>
        <p:spPr>
          <a:xfrm>
            <a:off x="929217" y="333375"/>
            <a:ext cx="2499764" cy="273050"/>
          </a:xfrm>
        </p:spPr>
        <p:txBody>
          <a:bodyPr/>
          <a:lstStyle/>
          <a:p>
            <a:r>
              <a:rPr lang="de-DE" dirty="0" err="1" smtClean="0"/>
              <a:t>July</a:t>
            </a:r>
            <a:r>
              <a:rPr lang="de-DE" dirty="0" smtClean="0"/>
              <a:t> 2019</a:t>
            </a:r>
            <a:endParaRPr lang="en-GB" dirty="0"/>
          </a:p>
        </p:txBody>
      </p:sp>
    </p:spTree>
    <p:extLst>
      <p:ext uri="{BB962C8B-B14F-4D97-AF65-F5344CB8AC3E}">
        <p14:creationId xmlns:p14="http://schemas.microsoft.com/office/powerpoint/2010/main" val="1064245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2" name="Content Placeholder 1"/>
          <p:cNvSpPr>
            <a:spLocks noGrp="1"/>
          </p:cNvSpPr>
          <p:nvPr>
            <p:ph idx="1"/>
          </p:nvPr>
        </p:nvSpPr>
        <p:spPr>
          <a:xfrm>
            <a:off x="914400" y="1548035"/>
            <a:ext cx="10870231" cy="4113213"/>
          </a:xfrm>
        </p:spPr>
        <p:txBody>
          <a:bodyPr/>
          <a:lstStyle/>
          <a:p>
            <a:r>
              <a:rPr lang="en-GB" b="0" dirty="0" smtClean="0"/>
              <a:t>[1]		</a:t>
            </a:r>
            <a:r>
              <a:rPr lang="en-US" b="0" dirty="0" smtClean="0"/>
              <a:t>V</a:t>
            </a:r>
            <a:r>
              <a:rPr lang="en-US" b="0" dirty="0"/>
              <a:t>. Jungnickel, V. Pohl, S. </a:t>
            </a:r>
            <a:r>
              <a:rPr lang="en-US" b="0" dirty="0" err="1"/>
              <a:t>Nonnig</a:t>
            </a:r>
            <a:r>
              <a:rPr lang="en-US" b="0" dirty="0"/>
              <a:t> and C. von </a:t>
            </a:r>
            <a:r>
              <a:rPr lang="en-US" b="0" dirty="0" err="1"/>
              <a:t>Helmolt</a:t>
            </a:r>
            <a:r>
              <a:rPr lang="en-US" b="0" dirty="0"/>
              <a:t>, "A physical </a:t>
            </a:r>
            <a:r>
              <a:rPr lang="en-US" b="0" dirty="0" smtClean="0"/>
              <a:t>model </a:t>
            </a:r>
            <a:r>
              <a:rPr lang="en-US" b="0" dirty="0"/>
              <a:t>of </a:t>
            </a:r>
            <a:r>
              <a:rPr lang="en-US" b="0" dirty="0" smtClean="0"/>
              <a:t>		the </a:t>
            </a:r>
            <a:r>
              <a:rPr lang="en-US" b="0" dirty="0"/>
              <a:t>wireless infrared communication channel," in </a:t>
            </a:r>
            <a:r>
              <a:rPr lang="en-US" b="0" i="1" dirty="0"/>
              <a:t>IEEE </a:t>
            </a:r>
            <a:r>
              <a:rPr lang="en-US" b="0" i="1" dirty="0" smtClean="0"/>
              <a:t>JSAC</a:t>
            </a:r>
            <a:r>
              <a:rPr lang="en-US" b="0" dirty="0" smtClean="0"/>
              <a:t>, </a:t>
            </a:r>
            <a:r>
              <a:rPr lang="en-US" b="0" dirty="0"/>
              <a:t>vol. 20, no. 3, pp. </a:t>
            </a:r>
            <a:r>
              <a:rPr lang="en-US" b="0" dirty="0" smtClean="0"/>
              <a:t>		631-640</a:t>
            </a:r>
            <a:r>
              <a:rPr lang="en-US" b="0" dirty="0"/>
              <a:t>, April 2002.</a:t>
            </a:r>
          </a:p>
          <a:p>
            <a:r>
              <a:rPr lang="en-GB" b="0" dirty="0" smtClean="0"/>
              <a:t>[2]		V</a:t>
            </a:r>
            <a:r>
              <a:rPr lang="en-GB" b="0" dirty="0" smtClean="0"/>
              <a:t>. Jungnickel, K.L. Bober, A. Paraskevopoulos, N. </a:t>
            </a:r>
            <a:r>
              <a:rPr lang="en-GB" b="0" dirty="0" err="1" smtClean="0"/>
              <a:t>Serafimovski</a:t>
            </a:r>
            <a:r>
              <a:rPr lang="en-GB" b="0" dirty="0" smtClean="0"/>
              <a:t>, H. Haas, 		</a:t>
            </a:r>
            <a:r>
              <a:rPr lang="en-GB" b="0" dirty="0" smtClean="0"/>
              <a:t>	“</a:t>
            </a:r>
            <a:r>
              <a:rPr lang="en-GB" b="0" dirty="0" smtClean="0"/>
              <a:t>Proposed way forward on PHY in </a:t>
            </a:r>
            <a:r>
              <a:rPr lang="en-GB" b="0" dirty="0" err="1" smtClean="0"/>
              <a:t>TGbb</a:t>
            </a:r>
            <a:r>
              <a:rPr lang="en-GB" b="0" dirty="0" smtClean="0"/>
              <a:t>”, doc. 11-19/0388r0. </a:t>
            </a:r>
          </a:p>
          <a:p>
            <a:r>
              <a:rPr lang="en-GB" b="0" dirty="0" smtClean="0"/>
              <a:t>[3]</a:t>
            </a:r>
            <a:r>
              <a:rPr lang="en-GB" b="0" dirty="0" smtClean="0"/>
              <a:t>		K.L. Bober, </a:t>
            </a:r>
            <a:r>
              <a:rPr lang="en-GB" b="0" dirty="0" err="1" smtClean="0"/>
              <a:t>M.Emmelmann</a:t>
            </a:r>
            <a:r>
              <a:rPr lang="en-GB" b="0" dirty="0" smtClean="0"/>
              <a:t>, V. Jungnickel, A. Corici, D. </a:t>
            </a:r>
            <a:r>
              <a:rPr lang="en-GB" b="0" dirty="0" err="1" smtClean="0"/>
              <a:t>Xiong</a:t>
            </a:r>
            <a:r>
              <a:rPr lang="en-GB" b="0" dirty="0" smtClean="0"/>
              <a:t>; “LC-			</a:t>
            </a:r>
            <a:r>
              <a:rPr lang="en-GB" b="0" dirty="0" smtClean="0"/>
              <a:t>	optimized </a:t>
            </a:r>
            <a:r>
              <a:rPr lang="en-GB" b="0" dirty="0" smtClean="0"/>
              <a:t>PHY for </a:t>
            </a:r>
            <a:r>
              <a:rPr lang="en-GB" b="0" dirty="0" err="1" smtClean="0"/>
              <a:t>TGbb</a:t>
            </a:r>
            <a:r>
              <a:rPr lang="en-GB" b="0" dirty="0" smtClean="0"/>
              <a:t>”, doc. 11-19/0865r1. </a:t>
            </a:r>
            <a:r>
              <a:rPr lang="en-GB" b="0" dirty="0"/>
              <a:t>		</a:t>
            </a:r>
            <a:endParaRPr lang="en-GB" b="0" dirty="0" smtClean="0"/>
          </a:p>
          <a:p>
            <a:r>
              <a:rPr lang="en-GB" b="0" dirty="0" smtClean="0"/>
              <a:t>[4] </a:t>
            </a:r>
            <a:r>
              <a:rPr lang="en-GB" b="0" dirty="0" smtClean="0"/>
              <a:t>		ITU-T </a:t>
            </a:r>
            <a:r>
              <a:rPr lang="en-GB" b="0" dirty="0"/>
              <a:t>G.9991  </a:t>
            </a:r>
            <a:r>
              <a:rPr lang="en-GB" b="0" dirty="0" smtClean="0"/>
              <a:t>- </a:t>
            </a:r>
            <a:r>
              <a:rPr lang="en-US" u="sng" dirty="0">
                <a:hlinkClick r:id="rId3"/>
              </a:rPr>
              <a:t>https://www.itu.int/rec/T-REC-G.9991-201903-P</a:t>
            </a:r>
            <a:endParaRPr lang="en-GB" b="0" i="1" dirty="0"/>
          </a:p>
          <a:p>
            <a:r>
              <a:rPr lang="en-GB" b="0" dirty="0" smtClean="0"/>
              <a:t>[5] </a:t>
            </a:r>
            <a:r>
              <a:rPr lang="en-GB" b="0" dirty="0"/>
              <a:t>		ITU-T </a:t>
            </a:r>
            <a:r>
              <a:rPr lang="en-GB" b="0" dirty="0" smtClean="0"/>
              <a:t>G.9660  </a:t>
            </a:r>
            <a:r>
              <a:rPr lang="en-GB" b="0" dirty="0"/>
              <a:t>- </a:t>
            </a:r>
            <a:r>
              <a:rPr lang="de-DE" dirty="0" smtClean="0">
                <a:hlinkClick r:id="rId4"/>
              </a:rPr>
              <a:t>https</a:t>
            </a:r>
            <a:r>
              <a:rPr lang="de-DE" dirty="0">
                <a:hlinkClick r:id="rId4"/>
              </a:rPr>
              <a:t>://www.itu.int/rec/T-REC-G.9960</a:t>
            </a:r>
            <a:endParaRPr lang="en-GB" i="1" dirty="0"/>
          </a:p>
          <a:p>
            <a:r>
              <a:rPr lang="en-US" b="0" dirty="0" smtClean="0"/>
              <a:t>[6] </a:t>
            </a:r>
            <a:r>
              <a:rPr lang="en-US" b="0" dirty="0"/>
              <a:t>		</a:t>
            </a:r>
            <a:r>
              <a:rPr lang="en-US" b="0" dirty="0" smtClean="0"/>
              <a:t>P. </a:t>
            </a:r>
            <a:r>
              <a:rPr lang="en-US" b="0" dirty="0"/>
              <a:t>Wilke Berenguer et. al.: The benefit of frequency-selective rate  		</a:t>
            </a:r>
            <a:r>
              <a:rPr lang="en-US" b="0" dirty="0" smtClean="0"/>
              <a:t>		</a:t>
            </a:r>
            <a:r>
              <a:rPr lang="en-US" b="0" dirty="0" smtClean="0"/>
              <a:t>	adaptation </a:t>
            </a:r>
            <a:r>
              <a:rPr lang="en-US" b="0" dirty="0"/>
              <a:t>for optical wireless </a:t>
            </a:r>
            <a:r>
              <a:rPr lang="en-US" b="0" dirty="0" smtClean="0"/>
              <a:t>communications, IEEE CSBDSP 2016.</a:t>
            </a:r>
            <a:endParaRPr lang="en-US" b="0" dirty="0"/>
          </a:p>
          <a:p>
            <a:r>
              <a:rPr lang="en-US" b="0" dirty="0" smtClean="0"/>
              <a:t>[7]</a:t>
            </a:r>
            <a:r>
              <a:rPr lang="en-US" b="0" dirty="0" smtClean="0"/>
              <a:t>	</a:t>
            </a:r>
            <a:r>
              <a:rPr lang="en-GB" b="0" dirty="0"/>
              <a:t>	</a:t>
            </a:r>
            <a:r>
              <a:rPr lang="en-GB" dirty="0">
                <a:hlinkClick r:id="rId5"/>
              </a:rPr>
              <a:t>https://</a:t>
            </a:r>
            <a:r>
              <a:rPr lang="en-GB" dirty="0" smtClean="0">
                <a:hlinkClick r:id="rId5"/>
              </a:rPr>
              <a:t>www.photonics21.org/ppp-projects/workgroup-4/Eliot.php</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50</a:t>
            </a:fld>
            <a:endParaRPr lang="en-GB"/>
          </a:p>
        </p:txBody>
      </p:sp>
      <p:sp>
        <p:nvSpPr>
          <p:cNvPr id="4" name="Date Placeholder 3"/>
          <p:cNvSpPr>
            <a:spLocks noGrp="1"/>
          </p:cNvSpPr>
          <p:nvPr>
            <p:ph type="dt" idx="15"/>
          </p:nvPr>
        </p:nvSpPr>
        <p:spPr/>
        <p:txBody>
          <a:bodyPr/>
          <a:lstStyle/>
          <a:p>
            <a:r>
              <a:rPr lang="de-DE" dirty="0" err="1"/>
              <a:t>July</a:t>
            </a:r>
            <a:r>
              <a:rPr lang="de-DE" dirty="0"/>
              <a:t> 2019</a:t>
            </a:r>
            <a:endParaRPr lang="en-GB" dirty="0"/>
          </a:p>
        </p:txBody>
      </p:sp>
    </p:spTree>
    <p:extLst>
      <p:ext uri="{BB962C8B-B14F-4D97-AF65-F5344CB8AC3E}">
        <p14:creationId xmlns:p14="http://schemas.microsoft.com/office/powerpoint/2010/main" val="5423336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11" name="Rectangle 3">
            <a:extLst>
              <a:ext uri="{FF2B5EF4-FFF2-40B4-BE49-F238E27FC236}">
                <a16:creationId xmlns:a16="http://schemas.microsoft.com/office/drawing/2014/main" id="{AE9DB50D-0B32-4065-9CA0-CADD3516A731}"/>
              </a:ext>
            </a:extLst>
          </p:cNvPr>
          <p:cNvSpPr txBox="1">
            <a:spLocks noChangeArrowheads="1"/>
          </p:cNvSpPr>
          <p:nvPr/>
        </p:nvSpPr>
        <p:spPr bwMode="auto">
          <a:xfrm>
            <a:off x="953822" y="1752600"/>
            <a:ext cx="6696744" cy="467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defTabSz="914400">
              <a:spcBef>
                <a:spcPts val="600"/>
              </a:spcBef>
              <a:spcAft>
                <a:spcPts val="600"/>
              </a:spcAft>
              <a:buClrTx/>
              <a:buSzTx/>
              <a:buFontTx/>
              <a:buChar char="•"/>
              <a:defRPr/>
            </a:pPr>
            <a:r>
              <a:rPr lang="en-US" altLang="en-US" b="0" dirty="0">
                <a:solidFill>
                  <a:srgbClr val="000000"/>
                </a:solidFill>
                <a:latin typeface="Times New Roman"/>
              </a:rPr>
              <a:t>In </a:t>
            </a:r>
            <a:r>
              <a:rPr lang="en-US" altLang="en-US" dirty="0">
                <a:solidFill>
                  <a:srgbClr val="000000"/>
                </a:solidFill>
                <a:latin typeface="Times New Roman"/>
              </a:rPr>
              <a:t>RF NLOS </a:t>
            </a:r>
            <a:r>
              <a:rPr lang="en-US" altLang="en-US" b="0" dirty="0">
                <a:solidFill>
                  <a:srgbClr val="000000"/>
                </a:solidFill>
                <a:latin typeface="Times New Roman"/>
              </a:rPr>
              <a:t>channels, bit-interleaved coded modulation (BICM) works </a:t>
            </a:r>
            <a:r>
              <a:rPr lang="en-US" altLang="en-US" b="0" dirty="0" smtClean="0">
                <a:solidFill>
                  <a:srgbClr val="000000"/>
                </a:solidFill>
                <a:latin typeface="Times New Roman"/>
              </a:rPr>
              <a:t>well</a:t>
            </a:r>
            <a:r>
              <a:rPr lang="en-US" altLang="en-US" b="0" dirty="0">
                <a:solidFill>
                  <a:srgbClr val="000000"/>
                </a:solidFill>
                <a:latin typeface="Times New Roman"/>
              </a:rPr>
              <a:t>. BICM is the concept behind all </a:t>
            </a:r>
            <a:r>
              <a:rPr lang="en-US" altLang="en-US" b="0" dirty="0" smtClean="0">
                <a:solidFill>
                  <a:srgbClr val="000000"/>
                </a:solidFill>
                <a:latin typeface="Times New Roman"/>
              </a:rPr>
              <a:t>existing 802.11 </a:t>
            </a:r>
            <a:r>
              <a:rPr lang="en-US" altLang="en-US" b="0" dirty="0">
                <a:solidFill>
                  <a:srgbClr val="000000"/>
                </a:solidFill>
                <a:latin typeface="Times New Roman"/>
              </a:rPr>
              <a:t>OFDM </a:t>
            </a:r>
            <a:r>
              <a:rPr lang="en-US" altLang="en-US" b="0" dirty="0" err="1">
                <a:solidFill>
                  <a:srgbClr val="000000"/>
                </a:solidFill>
                <a:latin typeface="Times New Roman"/>
              </a:rPr>
              <a:t>PHYs.</a:t>
            </a:r>
            <a:endParaRPr lang="en-US" altLang="en-US" b="0" dirty="0">
              <a:solidFill>
                <a:srgbClr val="000000"/>
              </a:solidFill>
              <a:latin typeface="Times New Roman"/>
            </a:endParaRPr>
          </a:p>
          <a:p>
            <a:pPr defTabSz="914400">
              <a:spcBef>
                <a:spcPts val="600"/>
              </a:spcBef>
              <a:spcAft>
                <a:spcPts val="600"/>
              </a:spcAft>
              <a:buClrTx/>
              <a:buSzTx/>
              <a:buFontTx/>
              <a:buChar char="•"/>
              <a:defRPr/>
            </a:pPr>
            <a:r>
              <a:rPr lang="en-US" altLang="en-US" b="0" dirty="0">
                <a:solidFill>
                  <a:srgbClr val="000000"/>
                </a:solidFill>
                <a:latin typeface="Times New Roman"/>
              </a:rPr>
              <a:t>BICM first creates redundancy and then permutes the bits in a code-word randomly over all subcarriers. </a:t>
            </a:r>
            <a:r>
              <a:rPr lang="en-US" altLang="en-US" b="0" dirty="0">
                <a:solidFill>
                  <a:srgbClr val="000000"/>
                </a:solidFill>
                <a:latin typeface="Times New Roman"/>
              </a:rPr>
              <a:t>In a rare fading event, lost bits can be repaired </a:t>
            </a:r>
            <a:r>
              <a:rPr lang="en-US" altLang="en-US" b="0" dirty="0" smtClean="0">
                <a:solidFill>
                  <a:srgbClr val="000000"/>
                </a:solidFill>
                <a:latin typeface="Times New Roman"/>
              </a:rPr>
              <a:t>by </a:t>
            </a:r>
            <a:r>
              <a:rPr lang="en-US" altLang="en-US" b="0" dirty="0">
                <a:solidFill>
                  <a:srgbClr val="000000"/>
                </a:solidFill>
                <a:latin typeface="Times New Roman"/>
              </a:rPr>
              <a:t>the FEC </a:t>
            </a:r>
            <a:r>
              <a:rPr lang="en-US" altLang="en-US" b="0" dirty="0" smtClean="0">
                <a:solidFill>
                  <a:srgbClr val="000000"/>
                </a:solidFill>
                <a:latin typeface="Times New Roman"/>
              </a:rPr>
              <a:t>using </a:t>
            </a:r>
            <a:r>
              <a:rPr lang="en-US" altLang="en-US" b="0" dirty="0">
                <a:solidFill>
                  <a:srgbClr val="000000"/>
                </a:solidFill>
                <a:latin typeface="Times New Roman"/>
              </a:rPr>
              <a:t>the redundant </a:t>
            </a:r>
            <a:r>
              <a:rPr lang="en-US" altLang="en-US" b="0" dirty="0" smtClean="0">
                <a:solidFill>
                  <a:srgbClr val="000000"/>
                </a:solidFill>
                <a:latin typeface="Times New Roman"/>
              </a:rPr>
              <a:t>bits.</a:t>
            </a:r>
            <a:endParaRPr lang="en-US" altLang="en-US" b="0" dirty="0">
              <a:solidFill>
                <a:srgbClr val="000000"/>
              </a:solidFill>
              <a:latin typeface="Times New Roman"/>
            </a:endParaRPr>
          </a:p>
          <a:p>
            <a:pPr defTabSz="914400">
              <a:spcBef>
                <a:spcPts val="600"/>
              </a:spcBef>
              <a:spcAft>
                <a:spcPts val="600"/>
              </a:spcAft>
              <a:buClrTx/>
              <a:buSzTx/>
              <a:buFontTx/>
              <a:buChar char="•"/>
              <a:defRPr/>
            </a:pPr>
            <a:r>
              <a:rPr lang="en-US" altLang="en-US" dirty="0" smtClean="0">
                <a:solidFill>
                  <a:srgbClr val="000000"/>
                </a:solidFill>
                <a:latin typeface="Times New Roman"/>
              </a:rPr>
              <a:t>LC </a:t>
            </a:r>
            <a:r>
              <a:rPr lang="en-US" altLang="en-US" dirty="0">
                <a:solidFill>
                  <a:srgbClr val="000000"/>
                </a:solidFill>
                <a:latin typeface="Times New Roman"/>
              </a:rPr>
              <a:t>NLOS </a:t>
            </a:r>
            <a:r>
              <a:rPr lang="en-US" altLang="en-US" b="0" dirty="0" smtClean="0">
                <a:solidFill>
                  <a:srgbClr val="000000"/>
                </a:solidFill>
                <a:latin typeface="Times New Roman"/>
              </a:rPr>
              <a:t>channels are </a:t>
            </a:r>
            <a:r>
              <a:rPr lang="en-US" altLang="en-US" b="0" dirty="0">
                <a:solidFill>
                  <a:srgbClr val="000000"/>
                </a:solidFill>
              </a:rPr>
              <a:t>1</a:t>
            </a:r>
            <a:r>
              <a:rPr lang="en-US" altLang="en-US" b="0" baseline="30000" dirty="0">
                <a:solidFill>
                  <a:srgbClr val="000000"/>
                </a:solidFill>
              </a:rPr>
              <a:t>st</a:t>
            </a:r>
            <a:r>
              <a:rPr lang="en-US" altLang="en-US" b="0" dirty="0">
                <a:solidFill>
                  <a:srgbClr val="000000"/>
                </a:solidFill>
              </a:rPr>
              <a:t> order </a:t>
            </a:r>
            <a:r>
              <a:rPr lang="en-US" altLang="en-US" b="0" dirty="0" smtClean="0">
                <a:solidFill>
                  <a:srgbClr val="000000"/>
                </a:solidFill>
                <a:latin typeface="Times New Roman"/>
              </a:rPr>
              <a:t>low-pass in general [1], therefore the </a:t>
            </a:r>
            <a:r>
              <a:rPr lang="en-US" altLang="en-US" b="0" dirty="0">
                <a:solidFill>
                  <a:srgbClr val="000000"/>
                </a:solidFill>
                <a:latin typeface="Times New Roman"/>
              </a:rPr>
              <a:t>concept of BICM is likely to fail. </a:t>
            </a:r>
            <a:r>
              <a:rPr lang="en-US" altLang="en-US" b="0" dirty="0" smtClean="0">
                <a:solidFill>
                  <a:srgbClr val="000000"/>
                </a:solidFill>
                <a:latin typeface="Times New Roman"/>
              </a:rPr>
              <a:t>Assuming 100 </a:t>
            </a:r>
            <a:r>
              <a:rPr lang="en-US" altLang="en-US" b="0" dirty="0">
                <a:solidFill>
                  <a:srgbClr val="000000"/>
                </a:solidFill>
                <a:latin typeface="Times New Roman"/>
              </a:rPr>
              <a:t>MHz </a:t>
            </a:r>
            <a:r>
              <a:rPr lang="en-US" altLang="en-US" b="0" dirty="0" smtClean="0">
                <a:solidFill>
                  <a:srgbClr val="000000"/>
                </a:solidFill>
              </a:rPr>
              <a:t>bandwidth </a:t>
            </a:r>
            <a:r>
              <a:rPr lang="en-US" altLang="en-US" b="0" dirty="0" smtClean="0">
                <a:solidFill>
                  <a:srgbClr val="000000"/>
                </a:solidFill>
                <a:latin typeface="Times New Roman"/>
              </a:rPr>
              <a:t>and </a:t>
            </a:r>
            <a:r>
              <a:rPr lang="en-US" altLang="en-US" b="0" dirty="0">
                <a:solidFill>
                  <a:srgbClr val="000000"/>
                </a:solidFill>
                <a:latin typeface="Times New Roman"/>
              </a:rPr>
              <a:t>20 MHz cut-off frequency, </a:t>
            </a:r>
            <a:r>
              <a:rPr lang="en-US" altLang="en-US" dirty="0">
                <a:solidFill>
                  <a:srgbClr val="000000"/>
                </a:solidFill>
                <a:latin typeface="Times New Roman"/>
              </a:rPr>
              <a:t>80% of </a:t>
            </a:r>
            <a:r>
              <a:rPr lang="en-US" altLang="en-US" dirty="0" smtClean="0">
                <a:solidFill>
                  <a:srgbClr val="000000"/>
                </a:solidFill>
                <a:latin typeface="Times New Roman"/>
              </a:rPr>
              <a:t>bits </a:t>
            </a:r>
            <a:r>
              <a:rPr lang="en-US" altLang="en-US" dirty="0">
                <a:solidFill>
                  <a:srgbClr val="000000"/>
                </a:solidFill>
                <a:latin typeface="Times New Roman"/>
              </a:rPr>
              <a:t>are </a:t>
            </a:r>
            <a:r>
              <a:rPr lang="en-US" altLang="en-US" dirty="0" smtClean="0">
                <a:solidFill>
                  <a:srgbClr val="000000"/>
                </a:solidFill>
                <a:latin typeface="Times New Roman"/>
              </a:rPr>
              <a:t>lost.</a:t>
            </a:r>
            <a:endParaRPr lang="en-US" altLang="en-US" kern="0" dirty="0">
              <a:solidFill>
                <a:srgbClr val="000000"/>
              </a:solidFill>
              <a:latin typeface="Times New Roman"/>
            </a:endParaRPr>
          </a:p>
          <a:p>
            <a:pPr defTabSz="914400">
              <a:spcBef>
                <a:spcPts val="600"/>
              </a:spcBef>
              <a:spcAft>
                <a:spcPts val="600"/>
              </a:spcAft>
              <a:buClrTx/>
              <a:buSzTx/>
              <a:buFontTx/>
              <a:buChar char="•"/>
              <a:defRPr/>
            </a:pPr>
            <a:endParaRPr lang="en-US" altLang="en-US" kern="0" dirty="0">
              <a:solidFill>
                <a:srgbClr val="000000"/>
              </a:solidFill>
              <a:latin typeface="Times New Roman"/>
            </a:endParaRPr>
          </a:p>
          <a:p>
            <a:pPr defTabSz="914400">
              <a:spcBef>
                <a:spcPts val="600"/>
              </a:spcBef>
              <a:spcAft>
                <a:spcPts val="600"/>
              </a:spcAft>
              <a:buClrTx/>
              <a:buSzTx/>
              <a:buFontTx/>
              <a:buChar char="•"/>
              <a:defRPr/>
            </a:pPr>
            <a:endParaRPr lang="en-US" altLang="en-US" b="0" kern="0" dirty="0">
              <a:solidFill>
                <a:srgbClr val="000000"/>
              </a:solidFill>
              <a:latin typeface="Times New Roman"/>
            </a:endParaRPr>
          </a:p>
          <a:p>
            <a:pPr defTabSz="914400">
              <a:spcBef>
                <a:spcPts val="600"/>
              </a:spcBef>
              <a:spcAft>
                <a:spcPts val="600"/>
              </a:spcAft>
              <a:buClrTx/>
              <a:buSzTx/>
              <a:buFontTx/>
              <a:buChar char="•"/>
              <a:defRPr/>
            </a:pPr>
            <a:endParaRPr lang="en-US" altLang="en-US" b="0" kern="0" dirty="0">
              <a:solidFill>
                <a:srgbClr val="000000"/>
              </a:solidFill>
              <a:latin typeface="Times New Roman"/>
            </a:endParaRPr>
          </a:p>
          <a:p>
            <a:pPr defTabSz="914400">
              <a:spcBef>
                <a:spcPts val="600"/>
              </a:spcBef>
              <a:spcAft>
                <a:spcPts val="600"/>
              </a:spcAft>
              <a:buClrTx/>
              <a:buSzTx/>
              <a:buFontTx/>
              <a:buChar char="•"/>
              <a:defRPr/>
            </a:pPr>
            <a:endParaRPr lang="en-US" altLang="en-US" b="0" kern="0" dirty="0">
              <a:solidFill>
                <a:srgbClr val="000000"/>
              </a:solidFill>
              <a:latin typeface="Times New Roman"/>
            </a:endParaRPr>
          </a:p>
          <a:p>
            <a:pPr defTabSz="914400">
              <a:spcBef>
                <a:spcPts val="600"/>
              </a:spcBef>
              <a:spcAft>
                <a:spcPts val="600"/>
              </a:spcAft>
              <a:buClrTx/>
              <a:buSzTx/>
              <a:buFontTx/>
              <a:buChar char="•"/>
              <a:defRPr/>
            </a:pPr>
            <a:endParaRPr lang="en-US" altLang="en-US" b="0" kern="0" dirty="0">
              <a:solidFill>
                <a:srgbClr val="000000"/>
              </a:solidFill>
              <a:latin typeface="Times New Roman"/>
            </a:endParaRPr>
          </a:p>
          <a:p>
            <a:pPr defTabSz="914400">
              <a:spcBef>
                <a:spcPts val="600"/>
              </a:spcBef>
              <a:spcAft>
                <a:spcPts val="600"/>
              </a:spcAft>
              <a:buClrTx/>
              <a:buSzTx/>
              <a:buFontTx/>
              <a:buChar char="•"/>
              <a:defRPr/>
            </a:pPr>
            <a:endParaRPr lang="en-US" altLang="en-US" b="0" kern="0" dirty="0">
              <a:solidFill>
                <a:srgbClr val="000000"/>
              </a:solidFill>
              <a:latin typeface="Times New Roman"/>
            </a:endParaRPr>
          </a:p>
          <a:p>
            <a:pPr defTabSz="914400">
              <a:spcBef>
                <a:spcPts val="600"/>
              </a:spcBef>
              <a:spcAft>
                <a:spcPts val="600"/>
              </a:spcAft>
              <a:buClrTx/>
              <a:buSzTx/>
              <a:buFontTx/>
              <a:buChar char="•"/>
              <a:defRPr/>
            </a:pPr>
            <a:endParaRPr lang="en-US" altLang="en-US" b="0" kern="0" dirty="0">
              <a:solidFill>
                <a:srgbClr val="000000"/>
              </a:solidFill>
              <a:latin typeface="Times New Roman"/>
            </a:endParaRPr>
          </a:p>
          <a:p>
            <a:pPr defTabSz="914400">
              <a:spcBef>
                <a:spcPts val="600"/>
              </a:spcBef>
              <a:spcAft>
                <a:spcPts val="600"/>
              </a:spcAft>
              <a:buClrTx/>
              <a:buSzTx/>
              <a:buFontTx/>
              <a:buChar char="•"/>
              <a:defRPr/>
            </a:pPr>
            <a:endParaRPr lang="en-US" altLang="en-US" b="0" kern="0" dirty="0">
              <a:solidFill>
                <a:srgbClr val="000000"/>
              </a:solidFill>
              <a:latin typeface="Times New Roman"/>
            </a:endParaRPr>
          </a:p>
        </p:txBody>
      </p:sp>
      <p:sp>
        <p:nvSpPr>
          <p:cNvPr id="12" name="Rectangle 2"/>
          <p:cNvSpPr>
            <a:spLocks noGrp="1" noChangeArrowheads="1"/>
          </p:cNvSpPr>
          <p:nvPr>
            <p:ph type="title"/>
          </p:nvPr>
        </p:nvSpPr>
        <p:spPr>
          <a:xfrm>
            <a:off x="914400" y="685800"/>
            <a:ext cx="10363200" cy="1066800"/>
          </a:xfrm>
        </p:spPr>
        <p:txBody>
          <a:bodyPr/>
          <a:lstStyle/>
          <a:p>
            <a:r>
              <a:rPr lang="en-US" altLang="en-US" dirty="0"/>
              <a:t>Why an optimized PHY is needed for LC?</a:t>
            </a:r>
          </a:p>
        </p:txBody>
      </p:sp>
      <p:sp>
        <p:nvSpPr>
          <p:cNvPr id="13" name="Rectangle 8"/>
          <p:cNvSpPr>
            <a:spLocks noChangeArrowheads="1"/>
          </p:cNvSpPr>
          <p:nvPr/>
        </p:nvSpPr>
        <p:spPr bwMode="auto">
          <a:xfrm>
            <a:off x="2667001" y="2376102"/>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buClrTx/>
              <a:buSzTx/>
            </a:pPr>
            <a:endParaRPr lang="en-US" sz="1200" dirty="0">
              <a:solidFill>
                <a:srgbClr val="000000"/>
              </a:solidFill>
              <a:latin typeface="Times New Roman" panose="02020603050405020304" pitchFamily="18" charset="0"/>
              <a:ea typeface="MS PGothic" panose="020B0600070205080204" pitchFamily="34" charset="-128"/>
            </a:endParaRPr>
          </a:p>
        </p:txBody>
      </p:sp>
      <p:grpSp>
        <p:nvGrpSpPr>
          <p:cNvPr id="14" name="Gruppieren 13"/>
          <p:cNvGrpSpPr/>
          <p:nvPr/>
        </p:nvGrpSpPr>
        <p:grpSpPr>
          <a:xfrm>
            <a:off x="7896200" y="1600200"/>
            <a:ext cx="3456383" cy="4781128"/>
            <a:chOff x="7930039" y="1336676"/>
            <a:chExt cx="2667000" cy="4077481"/>
          </a:xfrm>
        </p:grpSpPr>
        <p:grpSp>
          <p:nvGrpSpPr>
            <p:cNvPr id="15" name="Gruppieren 14"/>
            <p:cNvGrpSpPr/>
            <p:nvPr/>
          </p:nvGrpSpPr>
          <p:grpSpPr>
            <a:xfrm>
              <a:off x="7933556" y="1336676"/>
              <a:ext cx="2663483" cy="1965968"/>
              <a:chOff x="7933556" y="1336676"/>
              <a:chExt cx="2663483" cy="1965968"/>
            </a:xfrm>
          </p:grpSpPr>
          <p:pic>
            <p:nvPicPr>
              <p:cNvPr id="20" name="Picture 2" descr="etrij_37_1_32_f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3556" y="1336676"/>
                <a:ext cx="2663483" cy="19659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p:cNvSpPr txBox="1"/>
              <p:nvPr/>
            </p:nvSpPr>
            <p:spPr>
              <a:xfrm>
                <a:off x="8485429" y="1999150"/>
                <a:ext cx="434734" cy="338554"/>
              </a:xfrm>
              <a:prstGeom prst="rect">
                <a:avLst/>
              </a:prstGeom>
              <a:solidFill>
                <a:schemeClr val="bg1"/>
              </a:solidFill>
            </p:spPr>
            <p:txBody>
              <a:bodyPr wrap="none" rtlCol="0">
                <a:spAutoFit/>
              </a:bodyPr>
              <a:lstStyle/>
              <a:p>
                <a:pPr defTabSz="914400">
                  <a:buClrTx/>
                  <a:buSzTx/>
                </a:pPr>
                <a:r>
                  <a:rPr lang="en-US" sz="1600" dirty="0">
                    <a:solidFill>
                      <a:srgbClr val="FF0000"/>
                    </a:solidFill>
                    <a:latin typeface="Times New Roman" panose="02020603050405020304" pitchFamily="18" charset="0"/>
                    <a:ea typeface="MS PGothic" panose="020B0600070205080204" pitchFamily="34" charset="-128"/>
                  </a:rPr>
                  <a:t>RF</a:t>
                </a:r>
              </a:p>
            </p:txBody>
          </p:sp>
        </p:grpSp>
        <p:grpSp>
          <p:nvGrpSpPr>
            <p:cNvPr id="16" name="Gruppieren 15"/>
            <p:cNvGrpSpPr/>
            <p:nvPr/>
          </p:nvGrpSpPr>
          <p:grpSpPr>
            <a:xfrm>
              <a:off x="7930039" y="3473438"/>
              <a:ext cx="2667000" cy="1940719"/>
              <a:chOff x="6468022" y="4368650"/>
              <a:chExt cx="2667000" cy="1940719"/>
            </a:xfrm>
          </p:grpSpPr>
          <p:sp>
            <p:nvSpPr>
              <p:cNvPr id="17" name="Rechteck 16"/>
              <p:cNvSpPr/>
              <p:nvPr/>
            </p:nvSpPr>
            <p:spPr bwMode="auto">
              <a:xfrm>
                <a:off x="6468022" y="4368650"/>
                <a:ext cx="2667000" cy="1940719"/>
              </a:xfrm>
              <a:prstGeom prst="rect">
                <a:avLst/>
              </a:prstGeom>
              <a:solidFill>
                <a:srgbClr val="FFFFC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rgbClr val="000000"/>
                  </a:solidFill>
                  <a:latin typeface="Times New Roman" pitchFamily="18" charset="0"/>
                  <a:ea typeface="MS PGothic" panose="020B0600070205080204" pitchFamily="34" charset="-128"/>
                </a:endParaRPr>
              </a:p>
            </p:txBody>
          </p:sp>
          <p:pic>
            <p:nvPicPr>
              <p:cNvPr id="18" name="Grafik 17"/>
              <p:cNvPicPr>
                <a:picLocks noChangeAspect="1"/>
              </p:cNvPicPr>
              <p:nvPr/>
            </p:nvPicPr>
            <p:blipFill>
              <a:blip r:embed="rId3"/>
              <a:stretch>
                <a:fillRect/>
              </a:stretch>
            </p:blipFill>
            <p:spPr>
              <a:xfrm>
                <a:off x="6548096" y="4458042"/>
                <a:ext cx="2443496" cy="1761933"/>
              </a:xfrm>
              <a:prstGeom prst="rect">
                <a:avLst/>
              </a:prstGeom>
            </p:spPr>
          </p:pic>
          <p:sp>
            <p:nvSpPr>
              <p:cNvPr id="19" name="Textfeld 18"/>
              <p:cNvSpPr txBox="1"/>
              <p:nvPr/>
            </p:nvSpPr>
            <p:spPr>
              <a:xfrm>
                <a:off x="6934200" y="4724400"/>
                <a:ext cx="445956" cy="338554"/>
              </a:xfrm>
              <a:prstGeom prst="rect">
                <a:avLst/>
              </a:prstGeom>
              <a:solidFill>
                <a:schemeClr val="bg1"/>
              </a:solidFill>
            </p:spPr>
            <p:txBody>
              <a:bodyPr wrap="none" rtlCol="0">
                <a:spAutoFit/>
              </a:bodyPr>
              <a:lstStyle/>
              <a:p>
                <a:pPr defTabSz="914400">
                  <a:buClrTx/>
                  <a:buSzTx/>
                </a:pPr>
                <a:r>
                  <a:rPr lang="en-US" sz="1600" dirty="0">
                    <a:solidFill>
                      <a:srgbClr val="FF0000"/>
                    </a:solidFill>
                    <a:latin typeface="Times New Roman" panose="02020603050405020304" pitchFamily="18" charset="0"/>
                    <a:ea typeface="MS PGothic" panose="020B0600070205080204" pitchFamily="34" charset="-128"/>
                  </a:rPr>
                  <a:t>LC</a:t>
                </a:r>
              </a:p>
            </p:txBody>
          </p:sp>
        </p:grpSp>
      </p:grpSp>
      <p:sp>
        <p:nvSpPr>
          <p:cNvPr id="22" name="Rechteck 21"/>
          <p:cNvSpPr/>
          <p:nvPr/>
        </p:nvSpPr>
        <p:spPr bwMode="auto">
          <a:xfrm>
            <a:off x="8472264" y="2853832"/>
            <a:ext cx="1340058" cy="575168"/>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rgbClr val="000000"/>
              </a:solidFill>
              <a:latin typeface="Times New Roman" pitchFamily="18" charset="0"/>
              <a:ea typeface="MS PGothic" panose="020B0600070205080204" pitchFamily="34" charset="-128"/>
            </a:endParaRPr>
          </a:p>
        </p:txBody>
      </p:sp>
    </p:spTree>
    <p:extLst>
      <p:ext uri="{BB962C8B-B14F-4D97-AF65-F5344CB8AC3E}">
        <p14:creationId xmlns:p14="http://schemas.microsoft.com/office/powerpoint/2010/main" val="1633586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Rectangle 3">
            <a:extLst>
              <a:ext uri="{FF2B5EF4-FFF2-40B4-BE49-F238E27FC236}">
                <a16:creationId xmlns:a16="http://schemas.microsoft.com/office/drawing/2014/main" id="{AE9DB50D-0B32-4065-9CA0-CADD3516A731}"/>
              </a:ext>
            </a:extLst>
          </p:cNvPr>
          <p:cNvSpPr txBox="1">
            <a:spLocks noChangeArrowheads="1"/>
          </p:cNvSpPr>
          <p:nvPr/>
        </p:nvSpPr>
        <p:spPr bwMode="auto">
          <a:xfrm>
            <a:off x="914400" y="1781200"/>
            <a:ext cx="1101424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en-US" sz="2800" b="0" kern="0" dirty="0" smtClean="0"/>
              <a:t>LC-optimized </a:t>
            </a:r>
            <a:r>
              <a:rPr lang="en-US" altLang="en-US" sz="2800" b="0" kern="0" dirty="0"/>
              <a:t>PHY </a:t>
            </a:r>
            <a:r>
              <a:rPr lang="en-US" altLang="en-US" sz="2800" b="0" kern="0" dirty="0" smtClean="0"/>
              <a:t>needs </a:t>
            </a:r>
            <a:r>
              <a:rPr lang="en-US" altLang="en-US" sz="2800" b="0" kern="0" dirty="0"/>
              <a:t>adaptive </a:t>
            </a:r>
            <a:r>
              <a:rPr lang="en-US" altLang="en-US" sz="2800" b="0" kern="0" dirty="0"/>
              <a:t>bitloading</a:t>
            </a:r>
          </a:p>
          <a:p>
            <a:pPr lvl="1">
              <a:defRPr/>
            </a:pPr>
            <a:r>
              <a:rPr lang="en-US" altLang="en-US" sz="2400" kern="0" dirty="0" smtClean="0"/>
              <a:t>Seamless </a:t>
            </a:r>
            <a:r>
              <a:rPr lang="en-US" altLang="en-US" sz="2400" kern="0" dirty="0"/>
              <a:t>operation in both, LOS and NLOS channel conditions</a:t>
            </a:r>
          </a:p>
          <a:p>
            <a:pPr>
              <a:defRPr/>
            </a:pPr>
            <a:r>
              <a:rPr lang="en-US" altLang="en-US" sz="2800" b="0" kern="0" dirty="0"/>
              <a:t>802.11 has discussed but never supported adaptive bitloading</a:t>
            </a:r>
          </a:p>
          <a:p>
            <a:pPr lvl="1">
              <a:defRPr/>
            </a:pPr>
            <a:r>
              <a:rPr lang="en-US" altLang="en-US" sz="2400" kern="0" dirty="0"/>
              <a:t>Adaptive bitloading brings additional complexity and overhead</a:t>
            </a:r>
          </a:p>
          <a:p>
            <a:pPr>
              <a:defRPr/>
            </a:pPr>
            <a:r>
              <a:rPr lang="en-US" altLang="en-US" sz="2800" b="0" kern="0" dirty="0" smtClean="0"/>
              <a:t>Ways to bring adaptive </a:t>
            </a:r>
            <a:r>
              <a:rPr lang="en-US" altLang="en-US" sz="2800" b="0" kern="0" dirty="0" err="1" smtClean="0"/>
              <a:t>bitloading</a:t>
            </a:r>
            <a:r>
              <a:rPr lang="en-US" altLang="en-US" sz="2800" b="0" kern="0" dirty="0" smtClean="0"/>
              <a:t> into 802.11</a:t>
            </a:r>
          </a:p>
          <a:p>
            <a:pPr marL="914400" lvl="1" indent="-457200">
              <a:buFont typeface="+mj-lt"/>
              <a:buAutoNum type="alphaLcParenR"/>
              <a:defRPr/>
            </a:pPr>
            <a:r>
              <a:rPr lang="en-US" altLang="en-US" sz="2400" kern="0" dirty="0" smtClean="0"/>
              <a:t>Integrate G.9991 </a:t>
            </a:r>
            <a:r>
              <a:rPr lang="en-US" altLang="en-US" sz="2400" kern="0" dirty="0"/>
              <a:t>as LC-optimized PHY under 802.11 MAC</a:t>
            </a:r>
          </a:p>
          <a:p>
            <a:pPr lvl="2">
              <a:buFont typeface="Courier New" panose="02070309020205020404" pitchFamily="49" charset="0"/>
              <a:buChar char="o"/>
              <a:defRPr/>
            </a:pPr>
            <a:r>
              <a:rPr lang="en-US" altLang="en-US" sz="2000" kern="0" dirty="0" smtClean="0"/>
              <a:t>G.9991 </a:t>
            </a:r>
            <a:r>
              <a:rPr lang="en-US" altLang="en-US" sz="2000" kern="0" dirty="0"/>
              <a:t>is already used in many LC demos and early </a:t>
            </a:r>
            <a:r>
              <a:rPr lang="en-US" altLang="en-US" sz="2000" kern="0" dirty="0" smtClean="0"/>
              <a:t>products</a:t>
            </a:r>
          </a:p>
          <a:p>
            <a:pPr lvl="2">
              <a:buFont typeface="Courier New" panose="02070309020205020404" pitchFamily="49" charset="0"/>
              <a:buChar char="o"/>
              <a:defRPr/>
            </a:pPr>
            <a:r>
              <a:rPr lang="en-US" altLang="en-US" sz="2000" kern="0" dirty="0" smtClean="0">
                <a:sym typeface="Wingdings" panose="05000000000000000000" pitchFamily="2" charset="2"/>
              </a:rPr>
              <a:t>Next-gen G.9991 </a:t>
            </a:r>
            <a:r>
              <a:rPr lang="en-US" altLang="en-US" sz="2000" kern="0" dirty="0">
                <a:sym typeface="Wingdings" panose="05000000000000000000" pitchFamily="2" charset="2"/>
              </a:rPr>
              <a:t>will have 1 GHz bandwidth </a:t>
            </a:r>
            <a:r>
              <a:rPr lang="en-US" altLang="en-US" sz="2000" kern="0" dirty="0" smtClean="0">
                <a:sym typeface="Wingdings" panose="05000000000000000000" pitchFamily="2" charset="2"/>
              </a:rPr>
              <a:t>(based on G.hn2 </a:t>
            </a:r>
            <a:r>
              <a:rPr lang="en-US" altLang="en-US" sz="2000" kern="0" dirty="0">
                <a:sym typeface="Wingdings" panose="05000000000000000000" pitchFamily="2" charset="2"/>
              </a:rPr>
              <a:t>coax</a:t>
            </a:r>
            <a:r>
              <a:rPr lang="en-US" altLang="en-US" sz="2000" kern="0" dirty="0" smtClean="0">
                <a:sym typeface="Wingdings" panose="05000000000000000000" pitchFamily="2" charset="2"/>
              </a:rPr>
              <a:t>) - use of lasers</a:t>
            </a:r>
            <a:endParaRPr lang="en-US" altLang="en-US" sz="2000" kern="0" dirty="0">
              <a:sym typeface="Wingdings" panose="05000000000000000000" pitchFamily="2" charset="2"/>
            </a:endParaRPr>
          </a:p>
          <a:p>
            <a:pPr marL="914400" lvl="1" indent="-457200">
              <a:buFont typeface="+mj-lt"/>
              <a:buAutoNum type="alphaLcParenR"/>
              <a:defRPr/>
            </a:pPr>
            <a:r>
              <a:rPr lang="en-US" altLang="en-US" sz="2400" kern="0" dirty="0" smtClean="0"/>
              <a:t>Integrate </a:t>
            </a:r>
            <a:r>
              <a:rPr lang="en-US" altLang="en-US" sz="2400" kern="0" dirty="0"/>
              <a:t>adaptive </a:t>
            </a:r>
            <a:r>
              <a:rPr lang="en-US" altLang="en-US" sz="2400" kern="0" dirty="0" err="1"/>
              <a:t>bitloading</a:t>
            </a:r>
            <a:r>
              <a:rPr lang="en-US" altLang="en-US" sz="2400" kern="0" dirty="0"/>
              <a:t> in next-gen 802.11 RF PHY </a:t>
            </a:r>
            <a:r>
              <a:rPr lang="en-US" altLang="en-US" sz="2400" kern="0" dirty="0">
                <a:sym typeface="Wingdings" panose="05000000000000000000" pitchFamily="2" charset="2"/>
              </a:rPr>
              <a:t> SG </a:t>
            </a:r>
            <a:r>
              <a:rPr lang="en-US" altLang="en-US" sz="2400" kern="0" dirty="0" smtClean="0">
                <a:sym typeface="Wingdings" panose="05000000000000000000" pitchFamily="2" charset="2"/>
              </a:rPr>
              <a:t>EHT</a:t>
            </a:r>
          </a:p>
          <a:p>
            <a:pPr lvl="2">
              <a:buFont typeface="Courier New" panose="02070309020205020404" pitchFamily="49" charset="0"/>
              <a:buChar char="o"/>
              <a:defRPr/>
            </a:pPr>
            <a:r>
              <a:rPr lang="en-US" altLang="en-US" sz="2000" kern="0" dirty="0" smtClean="0">
                <a:sym typeface="Wingdings" panose="05000000000000000000" pitchFamily="2" charset="2"/>
              </a:rPr>
              <a:t>Next-gen RF PHY is limited to 320 MHz and unlikely revised for LC</a:t>
            </a:r>
            <a:endParaRPr lang="en-US" altLang="en-US" sz="2000" kern="0" dirty="0"/>
          </a:p>
          <a:p>
            <a:pPr lvl="1">
              <a:defRPr/>
            </a:pPr>
            <a:endParaRPr lang="en-US" altLang="en-US" sz="2400" kern="0" dirty="0"/>
          </a:p>
          <a:p>
            <a:pPr>
              <a:defRPr/>
            </a:pPr>
            <a:endParaRPr lang="en-US" altLang="en-US" sz="2800" kern="0" dirty="0"/>
          </a:p>
          <a:p>
            <a:pPr>
              <a:defRPr/>
            </a:pPr>
            <a:endParaRPr lang="en-US" altLang="en-US" sz="2800" b="0" kern="0" dirty="0"/>
          </a:p>
          <a:p>
            <a:pPr>
              <a:defRPr/>
            </a:pPr>
            <a:endParaRPr lang="en-US" altLang="en-US" sz="2800" b="0" kern="0" dirty="0"/>
          </a:p>
          <a:p>
            <a:pPr>
              <a:defRPr/>
            </a:pPr>
            <a:endParaRPr lang="en-US" altLang="en-US" sz="2800" b="0" kern="0" dirty="0"/>
          </a:p>
          <a:p>
            <a:pPr>
              <a:defRPr/>
            </a:pPr>
            <a:endParaRPr lang="en-US" altLang="en-US" sz="2800" b="0" kern="0" dirty="0"/>
          </a:p>
          <a:p>
            <a:pPr>
              <a:defRPr/>
            </a:pPr>
            <a:endParaRPr lang="en-US" altLang="en-US" sz="2800" b="0" kern="0" dirty="0"/>
          </a:p>
          <a:p>
            <a:pPr>
              <a:defRPr/>
            </a:pPr>
            <a:endParaRPr lang="en-US" altLang="en-US" sz="2800" b="0" kern="0" dirty="0"/>
          </a:p>
          <a:p>
            <a:pPr>
              <a:defRPr/>
            </a:pPr>
            <a:endParaRPr lang="en-US" altLang="en-US" sz="2800" b="0" kern="0" dirty="0"/>
          </a:p>
        </p:txBody>
      </p:sp>
      <p:sp>
        <p:nvSpPr>
          <p:cNvPr id="9" name="Rectangle 2"/>
          <p:cNvSpPr>
            <a:spLocks noGrp="1" noChangeArrowheads="1"/>
          </p:cNvSpPr>
          <p:nvPr>
            <p:ph type="title"/>
          </p:nvPr>
        </p:nvSpPr>
        <p:spPr>
          <a:xfrm>
            <a:off x="914400" y="685800"/>
            <a:ext cx="10363200" cy="1066800"/>
          </a:xfrm>
        </p:spPr>
        <p:txBody>
          <a:bodyPr/>
          <a:lstStyle/>
          <a:p>
            <a:r>
              <a:rPr lang="en-US" altLang="en-US" dirty="0" smtClean="0"/>
              <a:t>Use G.9991 as realize LC-optimized </a:t>
            </a:r>
            <a:r>
              <a:rPr lang="en-US" altLang="en-US" dirty="0"/>
              <a:t>PHY</a:t>
            </a:r>
          </a:p>
        </p:txBody>
      </p:sp>
    </p:spTree>
    <p:extLst>
      <p:ext uri="{BB962C8B-B14F-4D97-AF65-F5344CB8AC3E}">
        <p14:creationId xmlns:p14="http://schemas.microsoft.com/office/powerpoint/2010/main" val="3050158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Rectangle 3">
            <a:extLst>
              <a:ext uri="{FF2B5EF4-FFF2-40B4-BE49-F238E27FC236}">
                <a16:creationId xmlns:a16="http://schemas.microsoft.com/office/drawing/2014/main" id="{AE9DB50D-0B32-4065-9CA0-CADD3516A731}"/>
              </a:ext>
            </a:extLst>
          </p:cNvPr>
          <p:cNvSpPr txBox="1">
            <a:spLocks noChangeArrowheads="1"/>
          </p:cNvSpPr>
          <p:nvPr/>
        </p:nvSpPr>
        <p:spPr bwMode="auto">
          <a:xfrm>
            <a:off x="983432" y="1600200"/>
            <a:ext cx="9379768"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en-US" b="0" kern="0" dirty="0"/>
              <a:t>802.11 MAC could integrate existing </a:t>
            </a:r>
            <a:r>
              <a:rPr lang="en-US" altLang="en-US" b="0" kern="0" dirty="0" smtClean="0"/>
              <a:t>802.11 and LC-optimized </a:t>
            </a:r>
            <a:r>
              <a:rPr lang="en-US" altLang="en-US" b="0" kern="0" dirty="0"/>
              <a:t>PHY</a:t>
            </a:r>
          </a:p>
          <a:p>
            <a:pPr>
              <a:defRPr/>
            </a:pPr>
            <a:endParaRPr lang="en-US" altLang="en-US" b="0" kern="0" dirty="0"/>
          </a:p>
          <a:p>
            <a:pPr>
              <a:defRPr/>
            </a:pPr>
            <a:endParaRPr lang="en-US" altLang="en-US" b="0" kern="0" dirty="0"/>
          </a:p>
          <a:p>
            <a:pPr>
              <a:defRPr/>
            </a:pPr>
            <a:endParaRPr lang="en-US" altLang="en-US" b="0" kern="0" dirty="0"/>
          </a:p>
          <a:p>
            <a:pPr>
              <a:defRPr/>
            </a:pPr>
            <a:endParaRPr lang="en-US" altLang="en-US" b="0" kern="0" dirty="0"/>
          </a:p>
          <a:p>
            <a:pPr>
              <a:defRPr/>
            </a:pPr>
            <a:endParaRPr lang="en-US" altLang="en-US" b="0" kern="0" dirty="0"/>
          </a:p>
          <a:p>
            <a:pPr marL="0" indent="0">
              <a:buNone/>
              <a:defRPr/>
            </a:pPr>
            <a:endParaRPr lang="en-US" altLang="en-US" sz="800" b="0" kern="0" dirty="0"/>
          </a:p>
          <a:p>
            <a:pPr marL="0" indent="0">
              <a:buNone/>
              <a:defRPr/>
            </a:pPr>
            <a:endParaRPr lang="en-US" altLang="en-US" sz="1600" b="0" kern="0" dirty="0"/>
          </a:p>
          <a:p>
            <a:pPr>
              <a:defRPr/>
            </a:pPr>
            <a:endParaRPr lang="en-US" altLang="en-US" sz="1800" kern="0" dirty="0"/>
          </a:p>
          <a:p>
            <a:pPr marL="0" indent="0">
              <a:buNone/>
              <a:defRPr/>
            </a:pPr>
            <a:endParaRPr lang="en-US" altLang="en-US" b="0" kern="0" dirty="0"/>
          </a:p>
          <a:p>
            <a:pPr>
              <a:defRPr/>
            </a:pPr>
            <a:endParaRPr lang="en-US" altLang="en-US" b="0" kern="0" dirty="0"/>
          </a:p>
          <a:p>
            <a:pPr>
              <a:defRPr/>
            </a:pPr>
            <a:endParaRPr lang="en-US" altLang="en-US" b="0" kern="0" dirty="0"/>
          </a:p>
          <a:p>
            <a:pPr>
              <a:defRPr/>
            </a:pPr>
            <a:endParaRPr lang="en-US" altLang="en-US" b="0" kern="0" dirty="0"/>
          </a:p>
          <a:p>
            <a:pPr>
              <a:defRPr/>
            </a:pPr>
            <a:endParaRPr lang="en-US" altLang="en-US" b="0" kern="0" dirty="0"/>
          </a:p>
          <a:p>
            <a:pPr>
              <a:defRPr/>
            </a:pPr>
            <a:endParaRPr lang="en-US" altLang="en-US" b="0" kern="0" dirty="0"/>
          </a:p>
        </p:txBody>
      </p:sp>
      <p:sp>
        <p:nvSpPr>
          <p:cNvPr id="9" name="Rectangle 2"/>
          <p:cNvSpPr txBox="1">
            <a:spLocks noChangeArrowheads="1"/>
          </p:cNvSpPr>
          <p:nvPr/>
        </p:nvSpPr>
        <p:spPr bwMode="auto">
          <a:xfrm>
            <a:off x="1127448" y="685800"/>
            <a:ext cx="10369152"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smtClean="0"/>
              <a:t>Use existing and LC-optimized PHY under 802.11 MAC</a:t>
            </a:r>
            <a:endParaRPr lang="en-US" altLang="en-US" kern="0" dirty="0"/>
          </a:p>
        </p:txBody>
      </p:sp>
      <p:pic>
        <p:nvPicPr>
          <p:cNvPr id="10" name="Grafik 9"/>
          <p:cNvPicPr>
            <a:picLocks noChangeAspect="1"/>
          </p:cNvPicPr>
          <p:nvPr/>
        </p:nvPicPr>
        <p:blipFill>
          <a:blip r:embed="rId2"/>
          <a:stretch>
            <a:fillRect/>
          </a:stretch>
        </p:blipFill>
        <p:spPr>
          <a:xfrm>
            <a:off x="3863752" y="2499774"/>
            <a:ext cx="4645835" cy="2918045"/>
          </a:xfrm>
          <a:prstGeom prst="rect">
            <a:avLst/>
          </a:prstGeom>
        </p:spPr>
      </p:pic>
    </p:spTree>
    <p:extLst>
      <p:ext uri="{BB962C8B-B14F-4D97-AF65-F5344CB8AC3E}">
        <p14:creationId xmlns:p14="http://schemas.microsoft.com/office/powerpoint/2010/main" val="2915594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sz="3600" dirty="0" err="1">
                <a:solidFill>
                  <a:schemeClr val="tx1"/>
                </a:solidFill>
              </a:rPr>
              <a:t>Straw</a:t>
            </a:r>
            <a:r>
              <a:rPr lang="de-DE" sz="3600" dirty="0">
                <a:solidFill>
                  <a:schemeClr val="tx1"/>
                </a:solidFill>
              </a:rPr>
              <a:t> Poll </a:t>
            </a:r>
            <a:r>
              <a:rPr lang="de-DE" sz="3600" dirty="0" err="1">
                <a:solidFill>
                  <a:schemeClr val="tx1"/>
                </a:solidFill>
              </a:rPr>
              <a:t>from</a:t>
            </a:r>
            <a:r>
              <a:rPr lang="de-DE" sz="3600" dirty="0">
                <a:solidFill>
                  <a:schemeClr val="tx1"/>
                </a:solidFill>
              </a:rPr>
              <a:t> May </a:t>
            </a:r>
            <a:r>
              <a:rPr lang="de-DE" sz="3600" dirty="0" smtClean="0">
                <a:solidFill>
                  <a:schemeClr val="tx1"/>
                </a:solidFill>
              </a:rPr>
              <a:t>2019 </a:t>
            </a:r>
            <a:r>
              <a:rPr lang="de-DE" sz="3600" dirty="0" err="1" smtClean="0">
                <a:solidFill>
                  <a:schemeClr val="tx1"/>
                </a:solidFill>
              </a:rPr>
              <a:t>meeting</a:t>
            </a:r>
            <a:endParaRPr lang="de-DE" sz="3600" dirty="0">
              <a:solidFill>
                <a:schemeClr val="tx1"/>
              </a:solidFill>
            </a:endParaRPr>
          </a:p>
        </p:txBody>
      </p:sp>
      <p:sp>
        <p:nvSpPr>
          <p:cNvPr id="3" name="Content Placeholder 2">
            <a:extLst>
              <a:ext uri="{FF2B5EF4-FFF2-40B4-BE49-F238E27FC236}">
                <a16:creationId xmlns:a16="http://schemas.microsoft.com/office/drawing/2014/main" id="{AC9E7B63-B994-0B41-A918-7BF113365ECD}"/>
              </a:ext>
            </a:extLst>
          </p:cNvPr>
          <p:cNvSpPr>
            <a:spLocks noGrp="1"/>
          </p:cNvSpPr>
          <p:nvPr>
            <p:ph idx="1"/>
          </p:nvPr>
        </p:nvSpPr>
        <p:spPr/>
        <p:txBody>
          <a:bodyPr/>
          <a:lstStyle/>
          <a:p>
            <a:r>
              <a:rPr lang="en-US" dirty="0">
                <a:solidFill>
                  <a:schemeClr val="tx1"/>
                </a:solidFill>
              </a:rPr>
              <a:t>Are you interested in further presentations discussing the potential suitability </a:t>
            </a:r>
          </a:p>
          <a:p>
            <a:r>
              <a:rPr lang="en-US" dirty="0">
                <a:solidFill>
                  <a:schemeClr val="tx1"/>
                </a:solidFill>
              </a:rPr>
              <a:t>of the G.9991 PHY for 802.11bb?</a:t>
            </a:r>
          </a:p>
          <a:p>
            <a:endParaRPr lang="en-US" dirty="0">
              <a:solidFill>
                <a:schemeClr val="tx1"/>
              </a:solidFill>
            </a:endParaRPr>
          </a:p>
          <a:p>
            <a:r>
              <a:rPr lang="en-US" dirty="0">
                <a:solidFill>
                  <a:schemeClr val="tx1"/>
                </a:solidFill>
              </a:rPr>
              <a:t>Y / N / A: 		6 / 0 / 5</a:t>
            </a: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Tree>
    <p:extLst>
      <p:ext uri="{BB962C8B-B14F-4D97-AF65-F5344CB8AC3E}">
        <p14:creationId xmlns:p14="http://schemas.microsoft.com/office/powerpoint/2010/main" val="174020735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4641</Words>
  <Application>Microsoft Office PowerPoint</Application>
  <PresentationFormat>Breitbild</PresentationFormat>
  <Paragraphs>858</Paragraphs>
  <Slides>50</Slides>
  <Notes>9</Notes>
  <HiddenSlides>0</HiddenSlides>
  <MMClips>0</MMClips>
  <ScaleCrop>false</ScaleCrop>
  <HeadingPairs>
    <vt:vector size="8" baseType="variant">
      <vt:variant>
        <vt:lpstr>Verwendete Schriftarten</vt:lpstr>
      </vt:variant>
      <vt:variant>
        <vt:i4>19</vt:i4>
      </vt:variant>
      <vt:variant>
        <vt:lpstr>Design</vt:lpstr>
      </vt:variant>
      <vt:variant>
        <vt:i4>1</vt:i4>
      </vt:variant>
      <vt:variant>
        <vt:lpstr>Eingebettete OLE-Server</vt:lpstr>
      </vt:variant>
      <vt:variant>
        <vt:i4>4</vt:i4>
      </vt:variant>
      <vt:variant>
        <vt:lpstr>Folientitel</vt:lpstr>
      </vt:variant>
      <vt:variant>
        <vt:i4>50</vt:i4>
      </vt:variant>
    </vt:vector>
  </HeadingPairs>
  <TitlesOfParts>
    <vt:vector size="74" baseType="lpstr">
      <vt:lpstr>Arial Unicode MS</vt:lpstr>
      <vt:lpstr>Malgun Gothic</vt:lpstr>
      <vt:lpstr>MS Gothic</vt:lpstr>
      <vt:lpstr>ＭＳ Ｐゴシック</vt:lpstr>
      <vt:lpstr>ＭＳ Ｐゴシック</vt:lpstr>
      <vt:lpstr>新細明體</vt:lpstr>
      <vt:lpstr>SimSun</vt:lpstr>
      <vt:lpstr>Arial</vt:lpstr>
      <vt:lpstr>Cambria Math</vt:lpstr>
      <vt:lpstr>Courier New</vt:lpstr>
      <vt:lpstr>Gill Sans</vt:lpstr>
      <vt:lpstr>Gill Sans MT</vt:lpstr>
      <vt:lpstr>Segoe UI</vt:lpstr>
      <vt:lpstr>Segoe UI Semibold</vt:lpstr>
      <vt:lpstr>Symbol</vt:lpstr>
      <vt:lpstr>Times</vt:lpstr>
      <vt:lpstr>Times New Roman</vt:lpstr>
      <vt:lpstr>Wingdings</vt:lpstr>
      <vt:lpstr>Wingdings 3</vt:lpstr>
      <vt:lpstr>Office Theme</vt:lpstr>
      <vt:lpstr>Microsoft Word 97-2003-Dokument</vt:lpstr>
      <vt:lpstr>CorelDRAW</vt:lpstr>
      <vt:lpstr>Visio</vt:lpstr>
      <vt:lpstr>Equation.3</vt:lpstr>
      <vt:lpstr>LC-optimized PHY proposal for TGbb</vt:lpstr>
      <vt:lpstr>Abstract</vt:lpstr>
      <vt:lpstr>Characteristics of LC PHYs</vt:lpstr>
      <vt:lpstr>PowerPoint-Präsentation</vt:lpstr>
      <vt:lpstr>PowerPoint-Präsentation</vt:lpstr>
      <vt:lpstr>Why an optimized PHY is needed for LC?</vt:lpstr>
      <vt:lpstr>Use G.9991 as realize LC-optimized PHY</vt:lpstr>
      <vt:lpstr>PowerPoint-Präsentation</vt:lpstr>
      <vt:lpstr>Straw Poll from May 2019 meeting</vt:lpstr>
      <vt:lpstr>Outline</vt:lpstr>
      <vt:lpstr>1. LC-optimized waveform</vt:lpstr>
      <vt:lpstr>1.1. Main characteristics of G.9660 PHY</vt:lpstr>
      <vt:lpstr>Parameters</vt:lpstr>
      <vt:lpstr>Functional model</vt:lpstr>
      <vt:lpstr>G.9960 PHY description</vt:lpstr>
      <vt:lpstr>Transmission frame format in G.996x vs. 802.11bb</vt:lpstr>
      <vt:lpstr>1.2. Forward error correction</vt:lpstr>
      <vt:lpstr>Scrambler</vt:lpstr>
      <vt:lpstr>G.9960 LDPC code (I)</vt:lpstr>
      <vt:lpstr>G.9960 LDPC code (II)</vt:lpstr>
      <vt:lpstr>G.9960 LDPC performance: pre-FEC BER vs. post-FEC BLER</vt:lpstr>
      <vt:lpstr>G.9960 LDPC and Shannon bound</vt:lpstr>
      <vt:lpstr>Repetition encoding</vt:lpstr>
      <vt:lpstr>                1.3. Adaptive Bitloading</vt:lpstr>
      <vt:lpstr>Benefits of G.9960 bitloading mechanism</vt:lpstr>
      <vt:lpstr>Tone mapping</vt:lpstr>
      <vt:lpstr>Constellation encoding</vt:lpstr>
      <vt:lpstr>Frequency-domain transmit spectrum shaping</vt:lpstr>
      <vt:lpstr>Constellation scrambling</vt:lpstr>
      <vt:lpstr>Bitloading example</vt:lpstr>
      <vt:lpstr>1.4. OFDM modulator</vt:lpstr>
      <vt:lpstr>Numerology for LC-optimized PHY</vt:lpstr>
      <vt:lpstr>IDFT</vt:lpstr>
      <vt:lpstr>Cyclic prefix</vt:lpstr>
      <vt:lpstr>Frequency upshift</vt:lpstr>
      <vt:lpstr>2. PPDU structure</vt:lpstr>
      <vt:lpstr>2.1. Synchronization header (SHR)</vt:lpstr>
      <vt:lpstr>Synch preamble</vt:lpstr>
      <vt:lpstr>CE symbols</vt:lpstr>
      <vt:lpstr>2.2. PHY header</vt:lpstr>
      <vt:lpstr>Header check sum (HCS)</vt:lpstr>
      <vt:lpstr>Header encoding</vt:lpstr>
      <vt:lpstr>Header segmentation</vt:lpstr>
      <vt:lpstr>2.3. MIMO CE symbols</vt:lpstr>
      <vt:lpstr>Orthogonal combs with frequency reuse</vt:lpstr>
      <vt:lpstr>Basic definition of MIMO CE symbols</vt:lpstr>
      <vt:lpstr>MIMO CE for more than Δ-1 LEDs</vt:lpstr>
      <vt:lpstr>2.4. PHY payload</vt:lpstr>
      <vt:lpstr>Summary</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G.9991 Phy and its relevance to TGbb</dc:title>
  <dc:subject/>
  <dc:creator>Marc Emmelmann</dc:creator>
  <cp:keywords/>
  <dc:description/>
  <cp:lastModifiedBy>Jungnickel, Volker</cp:lastModifiedBy>
  <cp:revision>336</cp:revision>
  <cp:lastPrinted>1601-01-01T00:00:00Z</cp:lastPrinted>
  <dcterms:created xsi:type="dcterms:W3CDTF">2019-04-17T13:13:06Z</dcterms:created>
  <dcterms:modified xsi:type="dcterms:W3CDTF">2019-07-01T22:13:25Z</dcterms:modified>
  <cp:category/>
</cp:coreProperties>
</file>