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8" r:id="rId10"/>
    <p:sldId id="263" r:id="rId11"/>
    <p:sldId id="265" r:id="rId12"/>
    <p:sldId id="266" r:id="rId13"/>
    <p:sldId id="264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86" d="100"/>
          <a:sy n="86" d="100"/>
        </p:scale>
        <p:origin x="331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Christian R. Berger (Marvell) et al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40103" y="6486183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802.11-19/1051r0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Arial" charset="0"/>
                <a:cs typeface="Arial" charset="0"/>
              </a:rPr>
              <a:t>NDP Power Control for EVM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2019-06-11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Christian R. Berger (Marvell) et al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6560816"/>
              </p:ext>
            </p:extLst>
          </p:nvPr>
        </p:nvGraphicFramePr>
        <p:xfrm>
          <a:off x="995363" y="2420938"/>
          <a:ext cx="9869487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4" name="Document" r:id="rId4" imgW="10454803" imgH="2552964" progId="Word.Document.8">
                  <p:embed/>
                </p:oleObj>
              </mc:Choice>
              <mc:Fallback>
                <p:oleObj name="Document" r:id="rId4" imgW="10454803" imgH="255296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20938"/>
                        <a:ext cx="9869487" cy="24066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CDDDE-35BE-4B25-A999-985A8A69A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DDB94-E80E-4312-833C-4407F4E08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add subfields in Ranging NPD-A and LMR to facilitate </a:t>
            </a:r>
            <a:r>
              <a:rPr lang="en-US" dirty="0" err="1"/>
              <a:t>tx</a:t>
            </a:r>
            <a:r>
              <a:rPr lang="en-US" dirty="0"/>
              <a:t>-power and EVM optimization in Non-TB Ranging?</a:t>
            </a:r>
          </a:p>
          <a:p>
            <a:endParaRPr lang="en-US" dirty="0"/>
          </a:p>
          <a:p>
            <a:r>
              <a:rPr lang="en-US" dirty="0"/>
              <a:t>Yes:		No:		Abstain: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B42A0-A451-4EFD-9692-BD5C76B07D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D76C8F-3193-4A7E-A7DE-55CA36FB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F54E21-AC7D-41CA-99F8-C32008D463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6857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CDDDE-35BE-4B25-A999-985A8A69A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DDB94-E80E-4312-833C-4407F4E08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Do you support to add the AP Tx Power subfield in the Ranging NPD-A as presented in Option</a:t>
            </a:r>
          </a:p>
          <a:p>
            <a:endParaRPr lang="en-US" dirty="0"/>
          </a:p>
          <a:p>
            <a:r>
              <a:rPr lang="en-US" dirty="0"/>
              <a:t>Option I (6 bits) 								Option II (4 MSBs)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Option III (Appendix)</a:t>
            </a:r>
          </a:p>
          <a:p>
            <a:endParaRPr lang="en-US" dirty="0"/>
          </a:p>
          <a:p>
            <a:r>
              <a:rPr lang="en-US" dirty="0"/>
              <a:t>I:		II :		III:	Abstain: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B42A0-A451-4EFD-9692-BD5C76B07D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D76C8F-3193-4A7E-A7DE-55CA36FB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F54E21-AC7D-41CA-99F8-C32008D463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9C73305-6EE8-4A9E-B4EE-FF37056C75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346" y="3505200"/>
            <a:ext cx="4550936" cy="102500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7542436-73C3-407B-8859-3CF23073EC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5664" y="3513165"/>
            <a:ext cx="4550936" cy="1025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425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7B3B0-9CD4-48F0-B032-C2B897C69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III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835C2-B01A-478F-A4FB-B5E870798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add the following field in the LMR frame from non-TB Ranging</a:t>
            </a:r>
          </a:p>
          <a:p>
            <a:endParaRPr lang="en-US" dirty="0"/>
          </a:p>
          <a:p>
            <a:r>
              <a:rPr lang="en-US" dirty="0"/>
              <a:t>Option I: AP Tx Power</a:t>
            </a:r>
          </a:p>
          <a:p>
            <a:r>
              <a:rPr lang="en-US" dirty="0"/>
              <a:t>Option II: RSSI</a:t>
            </a:r>
          </a:p>
          <a:p>
            <a:r>
              <a:rPr lang="en-US" dirty="0"/>
              <a:t>Option III: Pathloss</a:t>
            </a:r>
          </a:p>
          <a:p>
            <a:endParaRPr lang="en-US" dirty="0"/>
          </a:p>
          <a:p>
            <a:r>
              <a:rPr lang="en-US" dirty="0"/>
              <a:t>I:		II :		III:	Abstain: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A4FD65-57C0-419F-98DB-30F25F6DA1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AD1E26-34FC-44B1-B357-AB0CA7D454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0ED9B6C-A0EB-491B-8338-89BEACFCE6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11436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B70DB-D79D-4D5D-9729-2B1C884C2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55204-C80E-4D9A-A658-7B45C671E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Alternatively place Tx Power on top of “Offset”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Only used in TB Ranging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AD37CA-25DD-4E6B-B3B7-067C415EF6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8B4781-27DA-41CD-88A0-812F7DB2BF2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83B7695-B65F-4C31-9E00-FAC32A83C7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5FF984E-D61F-4F59-8E36-DED27D03CA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6794" y="3439255"/>
            <a:ext cx="7723415" cy="1106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181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ED6EE-64F2-4D3A-B915-02F1DD5C9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for Power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52E9C-9702-49F1-9B16-1CA21B629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Trade-off between Tx power and Tx EVM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 any wireless communication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Especially OFDM in </a:t>
            </a:r>
            <a:r>
              <a:rPr lang="en-US" dirty="0" err="1"/>
              <a:t>WiFi</a:t>
            </a:r>
            <a:r>
              <a:rPr lang="en-US" dirty="0"/>
              <a:t>, has large peak-to-average power ratio (PAPR)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Needs power amplifier to back off more (so peaks avoid non-linear region)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Maximizing Tx power usually reduces signal quality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Typically sacrifice back-off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Power amplifier will go (more often) into non-linear region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Tx signal distortion is measured as Error Vector Magnitude (EVM)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Typical range -10 to -30 dB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err="1"/>
              <a:t>WiFi’s</a:t>
            </a:r>
            <a:r>
              <a:rPr lang="en-US" dirty="0"/>
              <a:t> 11ax has increased EVM range (1024 QAM, MU-MIMO,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1FF79D-BD32-40B3-99A9-EE5F2F0B8E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B0BD37-7104-4E07-88AE-48D4DAE3BD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3B5CE81-5897-4765-A546-44A579845D8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637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E774B-FE79-4E72-8F35-10F6772FE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Approach Based on 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2EB37-1424-4BD6-B06D-1F7565B59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Most </a:t>
            </a:r>
            <a:r>
              <a:rPr lang="en-US" dirty="0" err="1"/>
              <a:t>WiFi</a:t>
            </a:r>
            <a:r>
              <a:rPr lang="en-US" dirty="0"/>
              <a:t> Packets are acknowledged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If no ACK is received, packet was most likely lost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Typically due to insufficient SINR at receiver to decode packet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Required SINR to decode a packet depends on the Modulation and Coding Scheme (MCS) used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Definition of receiver sensitivity maps required SINR for each MCS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Given required SINR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Maximize Tx power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Keeping EVM below required SINR (reduces SINR by at most 3 dB)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If packet is lost, drop MCS (assumes SINR is fixed) and adjust Tx power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AF47A8-F9D0-4169-A50C-A3D218B65A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30A76B-2A0C-48A6-9A94-D8842C690DC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6DAE7-0DD6-4E77-BD9F-9F768B4B93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3429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2ADA1-ADBA-4512-A0CF-AC2A02144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EVM on Channel Sounding Packets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79F41-661D-4A0B-86D8-C520B9AA3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 Sounding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 </a:t>
            </a:r>
            <a:r>
              <a:rPr lang="en-US" dirty="0" err="1"/>
              <a:t>WiFi</a:t>
            </a:r>
            <a:r>
              <a:rPr lang="en-US" dirty="0"/>
              <a:t> uses Null Data Packets (NDP)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No data in packet, no frame check sequence (FCS)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There is no “correct” reception of NDP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SNR will gradually change quality of channel estimates (no cut-off)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To set Tx power and EVM correctly, transmitter needs to know the pathloss or get some other feedback (to replace the ACK)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Estimate pathloss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Receiver can measure RSSI, but needs to know Tx power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EE4D6E-E267-4E05-BCCA-88AEFFE3474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9E45B4-14DA-4B20-9771-400567DAA0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86AC05-EFCA-46D2-900D-37BB9A60ECA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7255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F827A-0907-446D-A420-CA59726CE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 of EVM on SINR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95B1B70-C931-4290-BBEA-56F6B14FB9B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Effective </a:t>
                </a:r>
                <a:r>
                  <a:rPr lang="en-US" dirty="0" err="1"/>
                  <a:t>Signal-to-Interference+Noise</a:t>
                </a:r>
                <a:r>
                  <a:rPr lang="en-US" dirty="0"/>
                  <a:t> Ratio (SINR)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dirty="0"/>
                  <a:t>Received power (Tx power minus path loss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PL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dirty="0"/>
                  <a:t>EVM is part of the interference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EVM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dirty="0"/>
                  <a:t>Other interference and receiver thermal noise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SNR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Tx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PL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EVM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PL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T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x</m:t>
                            </m:r>
                          </m:sub>
                        </m:sSub>
                      </m:den>
                    </m:f>
                  </m:oMath>
                </a14:m>
                <a:endParaRPr lang="en-US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dirty="0"/>
                  <a:t>For example at</a:t>
                </a: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Tx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 dBm</a:t>
                </a: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PL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=−60</m:t>
                    </m:r>
                  </m:oMath>
                </a14:m>
                <a:r>
                  <a:rPr lang="en-US" dirty="0"/>
                  <a:t> dB</a:t>
                </a: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=−90</m:t>
                    </m:r>
                  </m:oMath>
                </a14:m>
                <a:r>
                  <a:rPr lang="en-US" dirty="0"/>
                  <a:t> dBm</a:t>
                </a: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EVM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=−20</m:t>
                    </m:r>
                  </m:oMath>
                </a14:m>
                <a:r>
                  <a:rPr lang="en-US" dirty="0"/>
                  <a:t> dB</a:t>
                </a: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SNR = 19.6 dB (dominated by Tx EVM)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95B1B70-C931-4290-BBEA-56F6B14FB9B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47" t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5D884C-8418-4F88-9032-3888CFF8B8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D0DBB-824B-4837-9486-A9002A6F37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256885-FA4C-4CA1-B7A1-EB24874DD7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6993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5589E-21BA-42CF-8714-3F685E3D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Optimize EVM in Non-TB Ranging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1524C-8CBC-40B5-8980-8314A0593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Each STA transmits one data packet and one NDP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Best to measure RSSI of NDP packets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Pathloss is symmetric (assume </a:t>
            </a:r>
            <a:r>
              <a:rPr lang="en-US" dirty="0" err="1"/>
              <a:t>tx</a:t>
            </a:r>
            <a:r>
              <a:rPr lang="en-US" dirty="0"/>
              <a:t>/</a:t>
            </a:r>
            <a:r>
              <a:rPr lang="en-US" dirty="0" err="1"/>
              <a:t>rx</a:t>
            </a:r>
            <a:r>
              <a:rPr lang="en-US" dirty="0"/>
              <a:t> antenna gain symmetric)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Data packets could either include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RSSI (of some previous NDP)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Tx power level of NDP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B43470-21AB-428C-93CE-F534F8E7DF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C2B942-FF25-42DF-88B8-CCFFFA644F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257CEDD-223F-49B7-AC22-F736B87527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D0132F2-55BA-453A-BF37-7ACA42539F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00" y="3962400"/>
            <a:ext cx="5408418" cy="198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852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FBA54-459B-40F8-962A-0767127E5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2489C-625F-483A-9883-0AD7B57B8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 Tx power in NDP-A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Reuse format of trigger frame “AP Tx Power” subfield is 6 bit, mapping values of 0:60 to -20:40 dBm; would have to add an extra “STA Info” 32 bit, similar to SAC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Alternatively only use 4 MSB of “AP Tx Power” subfield, mapping 0:4:60 to -20:4:40 dBm, can fit into 4 reserved bits in “STA Info SAC”, which would then be always present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565582-C022-41B7-96B9-9E74CB3078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8C0051-C05B-42F6-B2D2-FD5B92F97A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4FA84E-7BEF-462D-B7EA-39FAE9A08C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4935711-EEB0-4BAB-AFC7-C5E45914D7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953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024F5EA6-5F22-4D6E-A911-665E507F50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953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954E037-95F4-4A31-8E4C-13594145CE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4953000"/>
            <a:ext cx="4550936" cy="102500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505F25C-E5F4-41AA-8564-B4F350DC04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0" y="3166788"/>
            <a:ext cx="4550936" cy="1025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017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7D8E4-4542-413A-9A38-FD22CB098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5FD10-2706-4B11-924C-8738F65B5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 RSSI in LMR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7 bits (0:127)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Map to 0:-1:-127 dBm RSSI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Alternatives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Add Tx Power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Add pathloss (Tx Power – RSSI)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2D376F-AEFB-43B0-804C-1CDF4FD894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3AEBDB-9AD0-4660-9D7E-FB8789266B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C673E1-CE1F-4CD5-8E3A-3187DBFCE0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6CFBC02C-08B4-4057-89AC-863DC47848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216279"/>
              </p:ext>
            </p:extLst>
          </p:nvPr>
        </p:nvGraphicFramePr>
        <p:xfrm>
          <a:off x="4724400" y="2615208"/>
          <a:ext cx="6147004" cy="1627583"/>
        </p:xfrm>
        <a:graphic>
          <a:graphicData uri="http://schemas.openxmlformats.org/drawingml/2006/table">
            <a:tbl>
              <a:tblPr firstRow="1" firstCol="1" bandRow="1"/>
              <a:tblGrid>
                <a:gridCol w="1013653">
                  <a:extLst>
                    <a:ext uri="{9D8B030D-6E8A-4147-A177-3AD203B41FA5}">
                      <a16:colId xmlns:a16="http://schemas.microsoft.com/office/drawing/2014/main" val="551605628"/>
                    </a:ext>
                  </a:extLst>
                </a:gridCol>
                <a:gridCol w="738947">
                  <a:extLst>
                    <a:ext uri="{9D8B030D-6E8A-4147-A177-3AD203B41FA5}">
                      <a16:colId xmlns:a16="http://schemas.microsoft.com/office/drawing/2014/main" val="1545981453"/>
                    </a:ext>
                  </a:extLst>
                </a:gridCol>
                <a:gridCol w="761998">
                  <a:extLst>
                    <a:ext uri="{9D8B030D-6E8A-4147-A177-3AD203B41FA5}">
                      <a16:colId xmlns:a16="http://schemas.microsoft.com/office/drawing/2014/main" val="3184714173"/>
                    </a:ext>
                  </a:extLst>
                </a:gridCol>
                <a:gridCol w="685802">
                  <a:extLst>
                    <a:ext uri="{9D8B030D-6E8A-4147-A177-3AD203B41FA5}">
                      <a16:colId xmlns:a16="http://schemas.microsoft.com/office/drawing/2014/main" val="1404551479"/>
                    </a:ext>
                  </a:extLst>
                </a:gridCol>
                <a:gridCol w="155539">
                  <a:extLst>
                    <a:ext uri="{9D8B030D-6E8A-4147-A177-3AD203B41FA5}">
                      <a16:colId xmlns:a16="http://schemas.microsoft.com/office/drawing/2014/main" val="2605003759"/>
                    </a:ext>
                  </a:extLst>
                </a:gridCol>
                <a:gridCol w="454063">
                  <a:extLst>
                    <a:ext uri="{9D8B030D-6E8A-4147-A177-3AD203B41FA5}">
                      <a16:colId xmlns:a16="http://schemas.microsoft.com/office/drawing/2014/main" val="3299752566"/>
                    </a:ext>
                  </a:extLst>
                </a:gridCol>
                <a:gridCol w="609601">
                  <a:extLst>
                    <a:ext uri="{9D8B030D-6E8A-4147-A177-3AD203B41FA5}">
                      <a16:colId xmlns:a16="http://schemas.microsoft.com/office/drawing/2014/main" val="4269339656"/>
                    </a:ext>
                  </a:extLst>
                </a:gridCol>
                <a:gridCol w="609597">
                  <a:extLst>
                    <a:ext uri="{9D8B030D-6E8A-4147-A177-3AD203B41FA5}">
                      <a16:colId xmlns:a16="http://schemas.microsoft.com/office/drawing/2014/main" val="7422914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565113342"/>
                    </a:ext>
                  </a:extLst>
                </a:gridCol>
                <a:gridCol w="584404">
                  <a:extLst>
                    <a:ext uri="{9D8B030D-6E8A-4147-A177-3AD203B41FA5}">
                      <a16:colId xmlns:a16="http://schemas.microsoft.com/office/drawing/2014/main" val="1638749767"/>
                    </a:ext>
                  </a:extLst>
                </a:gridCol>
              </a:tblGrid>
              <a:tr h="4850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Category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Public Action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Dialog Token</a:t>
                      </a:r>
                      <a:endParaRPr lang="en-US"/>
                    </a:p>
                  </a:txBody>
                  <a:tcPr marL="51002" marR="5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ToD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ToA</a:t>
                      </a:r>
                      <a:endParaRPr lang="en-US" dirty="0"/>
                    </a:p>
                  </a:txBody>
                  <a:tcPr marL="51002" marR="5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ToD Error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ToA</a:t>
                      </a: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 Error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  <a:cs typeface="Arial" panose="020B0604020202020204" pitchFamily="34" charset="0"/>
                        </a:rPr>
                        <a:t>RSSI</a:t>
                      </a:r>
                    </a:p>
                  </a:txBody>
                  <a:tcPr marL="51002" marR="5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2703988"/>
                  </a:ext>
                </a:extLst>
              </a:tr>
              <a:tr h="13870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Octets: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dirty="0"/>
                    </a:p>
                  </a:txBody>
                  <a:tcPr marL="51002" marR="510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6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6</a:t>
                      </a:r>
                      <a:endParaRPr lang="en-US" dirty="0"/>
                    </a:p>
                  </a:txBody>
                  <a:tcPr marL="51002" marR="510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9550" algn="l"/>
                          <a:tab pos="251460" algn="ctr"/>
                        </a:tabLs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	</a:t>
                      </a:r>
                      <a:r>
                        <a:rPr lang="en-US" sz="1000" strike="sngStrike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	</a:t>
                      </a: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1002" marR="510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0026331"/>
                  </a:ext>
                </a:extLst>
              </a:tr>
              <a:tr h="83776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CFO Parameter 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Secure LTF Parameter (optional)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AoA</a:t>
                      </a: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 Feedback (optional)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mpd="sng">
                      <a:noFill/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999119"/>
                  </a:ext>
                </a:extLst>
              </a:tr>
              <a:tr h="13870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Octets: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13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9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07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1435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6628D-792C-491A-837C-A60288DC1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Set EVM at Tx Side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438CE-B4A6-447C-A0F0-6A205AEF9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Tx side can control EVM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Maps Tx Power to EVM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Some dependence on modulation used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to optimize SINR?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Tx side does not know receiver noise figure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Related to receiver sensitivity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Receiver shares N</a:t>
            </a:r>
            <a:r>
              <a:rPr lang="en-US" baseline="-25000" dirty="0"/>
              <a:t>0</a:t>
            </a:r>
            <a:r>
              <a:rPr lang="en-US" dirty="0"/>
              <a:t> in negotiation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D1EEBD-C927-48B0-96D7-495B42DE6F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A225CE-E3C3-4A50-8058-96BA60FF29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256033-7D18-4DFE-A9E0-4EBC28E522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5668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329</TotalTime>
  <Words>912</Words>
  <Application>Microsoft Office PowerPoint</Application>
  <PresentationFormat>Widescreen</PresentationFormat>
  <Paragraphs>179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 Unicode MS</vt:lpstr>
      <vt:lpstr>Malgun Gothic</vt:lpstr>
      <vt:lpstr>MS Gothic</vt:lpstr>
      <vt:lpstr>Arial</vt:lpstr>
      <vt:lpstr>Cambria Math</vt:lpstr>
      <vt:lpstr>Times New Roman</vt:lpstr>
      <vt:lpstr>Office Theme</vt:lpstr>
      <vt:lpstr>Document</vt:lpstr>
      <vt:lpstr>NDP Power Control for EVM</vt:lpstr>
      <vt:lpstr>Need for Power Control</vt:lpstr>
      <vt:lpstr>Typical Approach Based on ACK</vt:lpstr>
      <vt:lpstr>EVM on Channel Sounding Packets</vt:lpstr>
      <vt:lpstr>Effect of EVM on SINR</vt:lpstr>
      <vt:lpstr>Optimize EVM in Non-TB Ranging</vt:lpstr>
      <vt:lpstr>Proposal</vt:lpstr>
      <vt:lpstr>Proposal (cont.)</vt:lpstr>
      <vt:lpstr>How to Set EVM at Tx Side</vt:lpstr>
      <vt:lpstr>Strawpoll I</vt:lpstr>
      <vt:lpstr>Strawpoll II</vt:lpstr>
      <vt:lpstr>Strawpoll III</vt:lpstr>
      <vt:lpstr>Appendix</vt:lpstr>
    </vt:vector>
  </TitlesOfParts>
  <Company>Marvell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VHT Sounding Feedback</dc:title>
  <dc:creator>Christian Berger</dc:creator>
  <cp:lastModifiedBy>Christian Berger</cp:lastModifiedBy>
  <cp:revision>73</cp:revision>
  <cp:lastPrinted>1601-01-01T00:00:00Z</cp:lastPrinted>
  <dcterms:created xsi:type="dcterms:W3CDTF">2017-07-11T08:48:30Z</dcterms:created>
  <dcterms:modified xsi:type="dcterms:W3CDTF">2019-06-26T20:51:52Z</dcterms:modified>
</cp:coreProperties>
</file>