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5" r:id="rId4"/>
    <p:sldId id="266" r:id="rId5"/>
    <p:sldId id="319" r:id="rId6"/>
    <p:sldId id="268" r:id="rId7"/>
    <p:sldId id="280" r:id="rId8"/>
    <p:sldId id="355" r:id="rId9"/>
    <p:sldId id="270" r:id="rId10"/>
    <p:sldId id="334" r:id="rId11"/>
    <p:sldId id="332" r:id="rId12"/>
    <p:sldId id="357" r:id="rId13"/>
    <p:sldId id="275" r:id="rId14"/>
    <p:sldId id="358" r:id="rId15"/>
    <p:sldId id="321" r:id="rId16"/>
    <p:sldId id="360" r:id="rId17"/>
    <p:sldId id="359" r:id="rId18"/>
    <p:sldId id="361" r:id="rId19"/>
    <p:sldId id="352" r:id="rId20"/>
    <p:sldId id="354" r:id="rId21"/>
    <p:sldId id="364" r:id="rId22"/>
    <p:sldId id="362" r:id="rId23"/>
    <p:sldId id="363" r:id="rId24"/>
    <p:sldId id="274" r:id="rId25"/>
    <p:sldId id="324"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1" autoAdjust="0"/>
    <p:restoredTop sz="94660"/>
  </p:normalViewPr>
  <p:slideViewPr>
    <p:cSldViewPr>
      <p:cViewPr varScale="1">
        <p:scale>
          <a:sx n="72" d="100"/>
          <a:sy n="72" d="100"/>
        </p:scale>
        <p:origin x="66" y="18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802.11-19/1022r4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19/1-19-0053-00-ICne.ppt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1569-00-0000-liaison-statement-from-ngmn-on-e2e-architecture.do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283-00-AANI-802-11ax-for-imt-2020-embb-dense-urban-test-environment.ppt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024-00-AANI-itu-imt-2020-status-final-proposals.pptx" TargetMode="External"/><Relationship Id="rId4" Type="http://schemas.openxmlformats.org/officeDocument/2006/relationships/hyperlink" Target="https://mentor.ieee.org/802.11/dcn/19/11-19-1284-00-AANI-summary-of-802-11ax-self-evaluation-for-imt-2020-embb-indoor-hotspot-and-dense-urban-test-environments.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300-00-AANI-draft-ls-to-3gpp-wlan-integration-r17.docx" TargetMode="External"/><Relationship Id="rId2" Type="http://schemas.openxmlformats.org/officeDocument/2006/relationships/hyperlink" Target="https://mentor.ieee.org/802.11/dcn/19/11-19-1215-00-AANI-3gpp-wlan-integration-in-5g-system-rel-1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728-01-AANI-euht-evaluation-mobility.ppt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www.ieee802.org/1/files/public/docs2019/liaison-3gppsa2-1908630-5g-integration-with-tsn-0719.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300-01-AANI-draft-ls-to-3gpp-wlan-integration-r17.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284-00-AANI-summary-of-802-11ax-self-evaluation-for-imt-2020-embb-indoor-hotspot-and-dense-urban-test-environment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files/public/docs2019/liaison-3gppsa2-1908630-5g-integration-with-tsn-0719.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940-00-AANI-aani-may-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Monday 15 July,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 Update – Roger MARKS: </a:t>
            </a:r>
            <a:br>
              <a:rPr lang="en-US" b="0" dirty="0"/>
            </a:br>
            <a:r>
              <a:rPr lang="en-US" b="0" dirty="0">
                <a:hlinkClick r:id="rId3"/>
              </a:rPr>
              <a:t>https://mentor.ieee.org/802.1/dcn/19/1-19-0053-00-ICne.pptx</a:t>
            </a:r>
            <a:endParaRPr lang="en-US" b="0" dirty="0"/>
          </a:p>
          <a:p>
            <a:pPr>
              <a:buFont typeface="Arial" panose="020B0604020202020204" pitchFamily="34" charset="0"/>
              <a:buChar char="•"/>
            </a:pP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4751294"/>
          </a:xfrm>
        </p:spPr>
        <p:txBody>
          <a:bodyPr/>
          <a:lstStyle/>
          <a:p>
            <a:r>
              <a:rPr lang="en-US" altLang="en-US" sz="2000" dirty="0"/>
              <a:t>At the July 802 Plenary 802.11 passed a motion forming the AANI SC [</a:t>
            </a:r>
            <a:r>
              <a:rPr lang="en-US" sz="2000" dirty="0">
                <a:hlinkClick r:id="rId2"/>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3"/>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4"/>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5"/>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6"/>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7"/>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8"/>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9"/>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0"/>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endParaRPr lang="en-US" sz="20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990749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b="0" dirty="0">
                <a:hlinkClick r:id="rId2"/>
              </a:rPr>
              <a:t>11-18/0256r0</a:t>
            </a:r>
            <a:r>
              <a:rPr lang="en-US" sz="2000" b="0" dirty="0"/>
              <a:t> “802.11ax for IMT-2020” </a:t>
            </a:r>
          </a:p>
          <a:p>
            <a:pPr>
              <a:buFont typeface="Arial" panose="020B0604020202020204" pitchFamily="34" charset="0"/>
              <a:buChar char="•"/>
            </a:pPr>
            <a:r>
              <a:rPr lang="en-US" sz="2000" b="0" dirty="0">
                <a:hlinkClick r:id="rId3"/>
              </a:rPr>
              <a:t>11-18/0517r2</a:t>
            </a:r>
            <a:r>
              <a:rPr lang="en-US" sz="2000" b="0" dirty="0"/>
              <a:t> “802.11ax for IMT-2020 eMBB Indoor Hotspot and Dense Urban”</a:t>
            </a:r>
          </a:p>
          <a:p>
            <a:pPr>
              <a:buFont typeface="Arial" panose="020B0604020202020204" pitchFamily="34" charset="0"/>
              <a:buChar char="•"/>
            </a:pPr>
            <a:r>
              <a:rPr lang="en-US" sz="2000" b="0" u="sng" dirty="0">
                <a:hlinkClick r:id="rId4"/>
              </a:rPr>
              <a:t>11-18/0915r3</a:t>
            </a:r>
            <a:r>
              <a:rPr lang="en-US" sz="2000" b="0" dirty="0"/>
              <a:t> “Benchmarking of 802.11ax against eMBB Indoor Hotspot requirements using IMT-2020 simulation methodology”</a:t>
            </a:r>
          </a:p>
          <a:p>
            <a:pPr>
              <a:buFont typeface="Arial" panose="020B0604020202020204" pitchFamily="34" charset="0"/>
              <a:buChar char="•"/>
            </a:pPr>
            <a:r>
              <a:rPr lang="en-US" sz="2000" b="0" dirty="0">
                <a:hlinkClick r:id="rId5"/>
              </a:rPr>
              <a:t>11-18/1240r4</a:t>
            </a:r>
            <a:r>
              <a:rPr lang="en-US" sz="2000" b="0" dirty="0"/>
              <a:t> “802.11ax for IMT-2020 eMBB Indoor Hotspot”</a:t>
            </a:r>
          </a:p>
          <a:p>
            <a:pPr>
              <a:buFont typeface="Arial" panose="020B0604020202020204" pitchFamily="34" charset="0"/>
              <a:buChar char="•"/>
            </a:pPr>
            <a:r>
              <a:rPr lang="en-US" sz="2000" b="0" dirty="0">
                <a:hlinkClick r:id="rId6"/>
              </a:rPr>
              <a:t>11-18/1573r7</a:t>
            </a:r>
            <a:r>
              <a:rPr lang="en-US" sz="2000" b="0" dirty="0"/>
              <a:t> “Summary of 802.11ax Self Evaluation for IMT-2020 EMBB Indoor Hotspot and Dense Urban Test Environments”</a:t>
            </a:r>
          </a:p>
          <a:p>
            <a:pPr>
              <a:buFont typeface="Arial" panose="020B0604020202020204" pitchFamily="34" charset="0"/>
              <a:buChar char="•"/>
            </a:pPr>
            <a:r>
              <a:rPr lang="en-US" sz="2000" b="0" dirty="0">
                <a:hlinkClick r:id="rId7"/>
              </a:rPr>
              <a:t>11-18/1340r9</a:t>
            </a:r>
            <a:r>
              <a:rPr lang="en-US" sz="2000" b="0" dirty="0"/>
              <a:t> “Proposed LS to 3GPP/WFA/WBA/WifiForward on the studies done regarding benchmarking of 802.11ax capabilities”</a:t>
            </a:r>
          </a:p>
          <a:p>
            <a:pPr>
              <a:buFont typeface="Arial" panose="020B0604020202020204" pitchFamily="34" charset="0"/>
              <a:buChar char="•"/>
            </a:pPr>
            <a:r>
              <a:rPr lang="en-US" sz="2000" b="0" dirty="0">
                <a:hlinkClick r:id="rId8"/>
              </a:rPr>
              <a:t>LS sent by the 802.11 WG Chair</a:t>
            </a:r>
            <a:r>
              <a:rPr lang="en-US" sz="2000" b="0" dirty="0"/>
              <a:t>, based on: </a:t>
            </a:r>
            <a:r>
              <a:rPr lang="en-US" altLang="en-US" sz="2000" b="0" dirty="0">
                <a:hlinkClick r:id="rId7"/>
              </a:rPr>
              <a:t>11-18/1340r9</a:t>
            </a:r>
            <a:r>
              <a:rPr lang="en-US" sz="2000" b="0" dirty="0"/>
              <a:t> </a:t>
            </a:r>
          </a:p>
          <a:p>
            <a:pPr>
              <a:buFont typeface="Arial" panose="020B0604020202020204" pitchFamily="34" charset="0"/>
              <a:buChar char="•"/>
            </a:pPr>
            <a:r>
              <a:rPr lang="en-US" altLang="en-US" sz="2000" b="0" dirty="0">
                <a:solidFill>
                  <a:schemeClr val="tx1"/>
                </a:solidFill>
                <a:hlinkClick r:id="rId9"/>
              </a:rPr>
              <a:t>11-19/0888r0</a:t>
            </a:r>
            <a:r>
              <a:rPr lang="en-US" altLang="en-US" sz="2000" b="0" dirty="0">
                <a:solidFill>
                  <a:schemeClr val="tx1"/>
                </a:solidFill>
              </a:rPr>
              <a:t> “Discussion on IMT-2020 mMTC and URLLC requirements” </a:t>
            </a:r>
          </a:p>
          <a:p>
            <a:pPr>
              <a:buFont typeface="Arial" panose="020B0604020202020204" pitchFamily="34" charset="0"/>
              <a:buChar char="•"/>
            </a:pPr>
            <a:r>
              <a:rPr lang="en-US" altLang="en-US" sz="2000" b="0" dirty="0">
                <a:solidFill>
                  <a:schemeClr val="tx1"/>
                </a:solidFill>
                <a:hlinkClick r:id="rId10"/>
              </a:rPr>
              <a:t>11-19/0871r0</a:t>
            </a:r>
            <a:r>
              <a:rPr lang="en-US" altLang="en-US" sz="2000" b="0" dirty="0">
                <a:solidFill>
                  <a:schemeClr val="tx1"/>
                </a:solidFill>
              </a:rPr>
              <a:t> “802.11ax for IMT-2020 eMBB Dense Urban” </a:t>
            </a:r>
            <a:endParaRPr lang="en-US" sz="2000" b="0" dirty="0"/>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1874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tx1"/>
                </a:solidFill>
                <a:hlinkClick r:id="rId2"/>
              </a:rPr>
              <a:t>11-19/1160r1</a:t>
            </a:r>
            <a:r>
              <a:rPr lang="en-US" altLang="en-US" dirty="0">
                <a:solidFill>
                  <a:schemeClr val="tx1"/>
                </a:solidFill>
              </a:rPr>
              <a:t> Proposal on Interworking between IEEE 802.11 WLAN and 3GPP 5G Core Network– Hyun Seo Oh (ETRI)</a:t>
            </a:r>
          </a:p>
          <a:p>
            <a:pPr marL="571500" indent="-457200">
              <a:buFont typeface="+mj-lt"/>
              <a:buAutoNum type="arabicPeriod"/>
            </a:pPr>
            <a:r>
              <a:rPr lang="en-US" dirty="0">
                <a:solidFill>
                  <a:schemeClr val="tx1"/>
                </a:solidFill>
              </a:rPr>
              <a:t>801.11ax performance evaluation – IMT-2020 requirements</a:t>
            </a:r>
          </a:p>
          <a:p>
            <a:pPr marL="857250" lvl="1" indent="-457200">
              <a:spcBef>
                <a:spcPts val="200"/>
              </a:spcBef>
              <a:buFont typeface="+mj-lt"/>
              <a:buAutoNum type="alphaLcParenR"/>
              <a:defRPr/>
            </a:pPr>
            <a:r>
              <a:rPr lang="en-US" sz="1800" dirty="0">
                <a:hlinkClick r:id="rId3"/>
              </a:rPr>
              <a:t>11-19/1283r0</a:t>
            </a:r>
            <a:r>
              <a:rPr lang="en-US" sz="1800" dirty="0"/>
              <a:t> Updated 11ax evaluation for IMT-2020 Dense Urban, adding mobility</a:t>
            </a:r>
          </a:p>
          <a:p>
            <a:pPr marL="857250" lvl="1" indent="-457200">
              <a:spcBef>
                <a:spcPts val="200"/>
              </a:spcBef>
              <a:buFont typeface="+mj-lt"/>
              <a:buAutoNum type="alphaLcParenR"/>
              <a:defRPr/>
            </a:pPr>
            <a:r>
              <a:rPr lang="en-US" sz="1800" dirty="0">
                <a:hlinkClick r:id="rId4"/>
              </a:rPr>
              <a:t>11-19/1284r0</a:t>
            </a:r>
            <a:r>
              <a:rPr lang="en-US" sz="1800" dirty="0"/>
              <a:t> Summary of 802.11ax performance self evaluation IMT-2020 Indoor Hotspot and Dense Urban </a:t>
            </a:r>
          </a:p>
          <a:p>
            <a:pPr marL="857250" lvl="1" indent="-457200">
              <a:spcBef>
                <a:spcPts val="200"/>
              </a:spcBef>
              <a:buFont typeface="+mj-lt"/>
              <a:buAutoNum type="alphaLcParenR"/>
              <a:defRPr/>
            </a:pPr>
            <a:r>
              <a:rPr lang="en-US" sz="1800" strike="sngStrike" dirty="0"/>
              <a:t>11-19/xxxxr0 Draft press release: 802.11ax performance evaluation IMT-2020 </a:t>
            </a:r>
          </a:p>
          <a:p>
            <a:pPr marL="571500" indent="-457200">
              <a:buFont typeface="+mj-lt"/>
              <a:buAutoNum type="arabicPeriod"/>
            </a:pPr>
            <a:r>
              <a:rPr lang="en-US" altLang="en-US" dirty="0">
                <a:solidFill>
                  <a:schemeClr val="bg1">
                    <a:lumMod val="65000"/>
                  </a:schemeClr>
                </a:solidFill>
                <a:hlinkClick r:id="rId5"/>
              </a:rPr>
              <a:t>11-19/1024r0</a:t>
            </a:r>
            <a:r>
              <a:rPr lang="en-US" altLang="en-US" dirty="0">
                <a:solidFill>
                  <a:schemeClr val="bg1">
                    <a:lumMod val="65000"/>
                  </a:schemeClr>
                </a:solidFill>
              </a:rPr>
              <a:t>  </a:t>
            </a:r>
            <a:r>
              <a:rPr lang="en-US" altLang="en-US" dirty="0">
                <a:solidFill>
                  <a:schemeClr val="tx1"/>
                </a:solidFill>
              </a:rPr>
              <a:t>“</a:t>
            </a:r>
            <a:r>
              <a:rPr lang="en-US" dirty="0">
                <a:solidFill>
                  <a:schemeClr val="tx1"/>
                </a:solidFill>
              </a:rPr>
              <a:t>ITU IMT-2020 Status - Final Proposals” – Joseph Levy (InterDigital)</a:t>
            </a: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p:txBody>
          <a:bodyPr/>
          <a:lstStyle/>
          <a:p>
            <a:r>
              <a:rPr lang="en-US" dirty="0"/>
              <a:t>Current IEEE Process for “Press Releases”</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r>
              <a:rPr lang="en-GB" dirty="0"/>
              <a:t>The process 802.11 is currently using is to actively work with IEEE staff before going to the EC for approval.</a:t>
            </a:r>
            <a:endParaRPr lang="en-US" dirty="0"/>
          </a:p>
          <a:p>
            <a:r>
              <a:rPr lang="en-GB" dirty="0"/>
              <a:t>The steps of the process are:</a:t>
            </a:r>
            <a:endParaRPr lang="en-US" dirty="0"/>
          </a:p>
          <a:p>
            <a:pPr marL="457200" lvl="0" indent="-457200">
              <a:buFont typeface="+mj-lt"/>
              <a:buAutoNum type="arabicPeriod"/>
            </a:pPr>
            <a:r>
              <a:rPr lang="en-GB" sz="2000" dirty="0"/>
              <a:t>802.11 requests the IEEE staff to prepare a press release on a certain topic,  and provides 2-3 SMEs (Subject Matter Experts) to work with the IEEE staff to generate content.</a:t>
            </a:r>
            <a:endParaRPr lang="en-US" sz="2000" dirty="0"/>
          </a:p>
          <a:p>
            <a:pPr marL="457200" lvl="0" indent="-457200">
              <a:buFont typeface="+mj-lt"/>
              <a:buAutoNum type="arabicPeriod"/>
            </a:pPr>
            <a:r>
              <a:rPr lang="en-GB" sz="2000" dirty="0"/>
              <a:t>IEEE staff interviews SMEs, and recommend the best format, based on what the intent of the</a:t>
            </a:r>
            <a:br>
              <a:rPr lang="en-GB" sz="2000" dirty="0"/>
            </a:br>
            <a:r>
              <a:rPr lang="en-GB" sz="2000" dirty="0"/>
              <a:t>press release is.  For example in one case, they generated a blog, instead of a press release, so that more detailed technical material could be included.</a:t>
            </a:r>
            <a:endParaRPr lang="en-US" sz="2000" dirty="0"/>
          </a:p>
          <a:p>
            <a:pPr marL="457200" lvl="0" indent="-457200">
              <a:buFont typeface="+mj-lt"/>
              <a:buAutoNum type="arabicPeriod"/>
            </a:pPr>
            <a:r>
              <a:rPr lang="en-GB" sz="2000" dirty="0"/>
              <a:t>The material IEEE staff develops material and informs the 802.11WG the material is available.</a:t>
            </a:r>
            <a:endParaRPr lang="en-US" sz="2000" dirty="0"/>
          </a:p>
          <a:p>
            <a:pPr marL="457200" lvl="0" indent="-457200">
              <a:buFont typeface="+mj-lt"/>
              <a:buAutoNum type="arabicPeriod"/>
            </a:pPr>
            <a:r>
              <a:rPr lang="en-GB" sz="2000" dirty="0"/>
              <a:t>The material is notified to the 802 EC, revisions made be made, and then the material is approved by the EC via an EC motion.</a:t>
            </a:r>
            <a:r>
              <a:rPr lang="en-GB" dirty="0"/>
              <a:t> </a:t>
            </a:r>
            <a:endParaRPr lang="en-US" dirty="0"/>
          </a:p>
          <a:p>
            <a:pPr algn="ctr"/>
            <a:r>
              <a:rPr lang="en-US" b="0" i="1" dirty="0"/>
              <a:t>Note: the above is paraphrased from information provided by the 802.11 WG Chair</a:t>
            </a: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533401"/>
          </a:xfrm>
        </p:spPr>
        <p:txBody>
          <a:bodyPr/>
          <a:lstStyle/>
          <a:p>
            <a:r>
              <a:rPr lang="en-US" dirty="0"/>
              <a:t>AANI and 802.11 Actions for “Press Releases”</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33400" y="1219202"/>
            <a:ext cx="11049000" cy="4875213"/>
          </a:xfrm>
        </p:spPr>
        <p:txBody>
          <a:bodyPr/>
          <a:lstStyle/>
          <a:p>
            <a:r>
              <a:rPr lang="en-GB" dirty="0"/>
              <a:t>Given the described “Press Release” process</a:t>
            </a:r>
          </a:p>
          <a:p>
            <a:pPr marL="457200" indent="-457200">
              <a:buFont typeface="+mj-lt"/>
              <a:buAutoNum type="arabicPeriod"/>
            </a:pPr>
            <a:r>
              <a:rPr lang="en-GB" dirty="0"/>
              <a:t>The AANI SC should agree a request to develop a “Press Release”, which should consist of at least a title for the “Press Release” and suggest 2-3 SME to work with IEEE Staff.</a:t>
            </a:r>
          </a:p>
          <a:p>
            <a:pPr marL="457200" indent="-457200">
              <a:buFont typeface="+mj-lt"/>
              <a:buAutoNum type="arabicPeriod"/>
            </a:pPr>
            <a:r>
              <a:rPr lang="en-GB" dirty="0"/>
              <a:t>The AANI SC should then provide this information to the 802.11 WG for WG approval.</a:t>
            </a:r>
          </a:p>
          <a:p>
            <a:pPr marL="457200" indent="-457200">
              <a:buFont typeface="+mj-lt"/>
              <a:buAutoNum type="arabicPeriod"/>
            </a:pPr>
            <a:r>
              <a:rPr lang="en-GB" dirty="0"/>
              <a:t>An example of a “Press Release” request is:</a:t>
            </a:r>
            <a:br>
              <a:rPr lang="en-GB" dirty="0"/>
            </a:br>
            <a:r>
              <a:rPr lang="en-GB" dirty="0"/>
              <a:t>“Approve development of a press release (or similar) announcing completion of analyses that demonstrate that IEEE P802.11ax meets the salient requirements of IMT-2020 Indoor Hotspot and Dense Urban environments.”</a:t>
            </a:r>
          </a:p>
          <a:p>
            <a:pPr marL="457200" indent="-457200">
              <a:buFont typeface="+mj-lt"/>
              <a:buAutoNum type="arabicPeriod"/>
            </a:pPr>
            <a:r>
              <a:rPr lang="en-US" dirty="0"/>
              <a:t>“The AANI SC suggest the following SMEs work with IEEE Staff:  Sindhu Verma, ???”</a:t>
            </a:r>
          </a:p>
          <a:p>
            <a:endParaRPr lang="en-US"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4028884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567A5-B303-440C-9765-0F14076A5BF9}"/>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FD6675A-FCF6-41BE-8BA8-7C8E3CAD77F7}"/>
              </a:ext>
            </a:extLst>
          </p:cNvPr>
          <p:cNvSpPr>
            <a:spLocks noGrp="1"/>
          </p:cNvSpPr>
          <p:nvPr>
            <p:ph idx="1"/>
          </p:nvPr>
        </p:nvSpPr>
        <p:spPr>
          <a:xfrm>
            <a:off x="914401" y="1600200"/>
            <a:ext cx="10361084" cy="4494213"/>
          </a:xfrm>
        </p:spPr>
        <p:txBody>
          <a:bodyPr/>
          <a:lstStyle/>
          <a:p>
            <a:r>
              <a:rPr lang="en-US" sz="3200" dirty="0"/>
              <a:t>Should the AANI SC recommend to the 802.11 WG that a “press release” be developed to publicize that </a:t>
            </a:r>
            <a:r>
              <a:rPr lang="en-GB" sz="3200" dirty="0"/>
              <a:t>P802.11ax meets the salient requirements of IMT-2020 Indoor Hotspot and Dense Urban environments?</a:t>
            </a:r>
          </a:p>
          <a:p>
            <a:endParaRPr lang="en-GB" sz="3200" dirty="0"/>
          </a:p>
          <a:p>
            <a:r>
              <a:rPr lang="en-GB" sz="3200" dirty="0"/>
              <a:t>Yes: 13	</a:t>
            </a:r>
          </a:p>
          <a:p>
            <a:r>
              <a:rPr lang="en-GB" sz="3200" dirty="0"/>
              <a:t>No: 0</a:t>
            </a:r>
          </a:p>
          <a:p>
            <a:r>
              <a:rPr lang="en-GB" sz="3200" dirty="0"/>
              <a:t>Abstain: 3</a:t>
            </a:r>
            <a:endParaRPr lang="en-US" sz="3200" dirty="0"/>
          </a:p>
        </p:txBody>
      </p:sp>
      <p:sp>
        <p:nvSpPr>
          <p:cNvPr id="4" name="Slide Number Placeholder 3">
            <a:extLst>
              <a:ext uri="{FF2B5EF4-FFF2-40B4-BE49-F238E27FC236}">
                <a16:creationId xmlns:a16="http://schemas.microsoft.com/office/drawing/2014/main" id="{073C4BEA-C4CD-45DC-BB8A-FAB0A56F899D}"/>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9E2CDA4-3246-4EF6-B302-B26059BA7AC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B7121B5-11EA-4E1E-B507-908B80351601}"/>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0330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19</a:t>
            </a:fld>
            <a:endParaRPr lang="en-GB" dirty="0"/>
          </a:p>
        </p:txBody>
      </p:sp>
    </p:spTree>
    <p:extLst>
      <p:ext uri="{BB962C8B-B14F-4D97-AF65-F5344CB8AC3E}">
        <p14:creationId xmlns:p14="http://schemas.microsoft.com/office/powerpoint/2010/main" val="1181675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July 2019</a:t>
            </a:r>
          </a:p>
          <a:p>
            <a:pPr algn="ctr"/>
            <a:r>
              <a:rPr lang="en-GB" dirty="0"/>
              <a:t>Austria Center Vienna, Vienna, Austria</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p:txBody>
          <a:bodyPr/>
          <a:lstStyle/>
          <a:p>
            <a:pPr marL="571500" indent="-457200">
              <a:buFont typeface="+mj-lt"/>
              <a:buAutoNum type="arabicPeriod"/>
            </a:pPr>
            <a:r>
              <a:rPr lang="en-US" u="sng" dirty="0">
                <a:hlinkClick r:id="rId2"/>
              </a:rPr>
              <a:t>11-19/1215r0</a:t>
            </a:r>
            <a:r>
              <a:rPr lang="en-US" dirty="0"/>
              <a:t> “3GPP WLAN Integration in 5G System Rel-17” – Thomas Derham (Broadcom)</a:t>
            </a:r>
          </a:p>
          <a:p>
            <a:pPr marL="571500" indent="-457200">
              <a:buFont typeface="+mj-lt"/>
              <a:buAutoNum type="arabicPeriod"/>
            </a:pPr>
            <a:r>
              <a:rPr lang="en-US" dirty="0">
                <a:hlinkClick r:id="rId3"/>
              </a:rPr>
              <a:t>11-19/1300r0</a:t>
            </a:r>
            <a:r>
              <a:rPr lang="en-US" dirty="0"/>
              <a:t> draft LS to 3GPP SA on WLAN Integration in 5G System Rel-17</a:t>
            </a:r>
          </a:p>
          <a:p>
            <a:pPr marL="571500" indent="-457200">
              <a:buFont typeface="+mj-lt"/>
              <a:buAutoNum type="arabicPeriod"/>
            </a:pPr>
            <a:r>
              <a:rPr lang="en-US" dirty="0">
                <a:hlinkClick r:id="rId4"/>
              </a:rPr>
              <a:t>11-19/0728r1</a:t>
            </a:r>
            <a:r>
              <a:rPr lang="en-US" dirty="0"/>
              <a:t> 802.11ax performance evaluation – Jun Lee (Nufront)</a:t>
            </a:r>
          </a:p>
          <a:p>
            <a:pPr marL="571500" indent="-457200">
              <a:buFont typeface="+mj-lt"/>
              <a:buAutoNum type="arabicPeriod"/>
            </a:pPr>
            <a:r>
              <a:rPr lang="en-US" altLang="en-US" dirty="0"/>
              <a:t>802.1 TSN LS from 3GPP SA</a:t>
            </a:r>
          </a:p>
          <a:p>
            <a:pPr marL="571500" indent="-457200">
              <a:buFont typeface="+mj-lt"/>
              <a:buAutoNum type="arabicPeriod"/>
            </a:pPr>
            <a:r>
              <a:rPr lang="en-US" dirty="0"/>
              <a:t>Continue discussion on press release</a:t>
            </a:r>
          </a:p>
          <a:p>
            <a:pPr marL="571500" lvl="0" indent="-457200">
              <a:buFont typeface="+mj-lt"/>
              <a:buAutoNum type="arabicPeriod"/>
            </a:pPr>
            <a:r>
              <a:rPr lang="en-US" altLang="en-US" dirty="0"/>
              <a:t>???</a:t>
            </a:r>
          </a:p>
          <a:p>
            <a:pPr marL="571500" lvl="0" indent="-457200">
              <a:buFont typeface="+mj-lt"/>
              <a:buAutoNum type="arabicPeriod"/>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472198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C50D2-8279-4944-8EFB-1AA05B0AB2BA}"/>
              </a:ext>
            </a:extLst>
          </p:cNvPr>
          <p:cNvSpPr>
            <a:spLocks noGrp="1"/>
          </p:cNvSpPr>
          <p:nvPr>
            <p:ph type="title"/>
          </p:nvPr>
        </p:nvSpPr>
        <p:spPr>
          <a:xfrm>
            <a:off x="914401" y="685802"/>
            <a:ext cx="10361084" cy="581024"/>
          </a:xfrm>
        </p:spPr>
        <p:txBody>
          <a:bodyPr/>
          <a:lstStyle/>
          <a:p>
            <a:r>
              <a:rPr lang="en-US" altLang="en-US" dirty="0"/>
              <a:t>FYI - 802.1 TSN LS from 3GPP SA [</a:t>
            </a:r>
            <a:r>
              <a:rPr lang="en-US" altLang="en-US" dirty="0">
                <a:hlinkClick r:id="rId2"/>
              </a:rPr>
              <a:t>1</a:t>
            </a:r>
            <a:r>
              <a:rPr lang="en-US" altLang="en-US" dirty="0"/>
              <a:t>]</a:t>
            </a:r>
            <a:endParaRPr lang="en-US" dirty="0"/>
          </a:p>
        </p:txBody>
      </p:sp>
      <p:sp>
        <p:nvSpPr>
          <p:cNvPr id="3" name="Content Placeholder 2">
            <a:extLst>
              <a:ext uri="{FF2B5EF4-FFF2-40B4-BE49-F238E27FC236}">
                <a16:creationId xmlns:a16="http://schemas.microsoft.com/office/drawing/2014/main" id="{90E4BF9D-4017-4608-83CF-AD967095CCB2}"/>
              </a:ext>
            </a:extLst>
          </p:cNvPr>
          <p:cNvSpPr>
            <a:spLocks noGrp="1"/>
          </p:cNvSpPr>
          <p:nvPr>
            <p:ph idx="1"/>
          </p:nvPr>
        </p:nvSpPr>
        <p:spPr>
          <a:xfrm>
            <a:off x="890082" y="1266825"/>
            <a:ext cx="10591799" cy="5208589"/>
          </a:xfrm>
        </p:spPr>
        <p:txBody>
          <a:bodyPr/>
          <a:lstStyle/>
          <a:p>
            <a:r>
              <a:rPr lang="en-US" dirty="0"/>
              <a:t>802.1 has received an LS for 3GPP SA WG2 titled: </a:t>
            </a:r>
            <a:br>
              <a:rPr lang="en-US" dirty="0"/>
            </a:br>
            <a:r>
              <a:rPr lang="en-US" dirty="0"/>
              <a:t>“5G S Enhanced support of Vertical and LAN Services (Vertical_LAN)” </a:t>
            </a:r>
          </a:p>
          <a:p>
            <a:r>
              <a:rPr lang="en-US" dirty="0"/>
              <a:t>The LS address:</a:t>
            </a:r>
          </a:p>
          <a:p>
            <a:pPr>
              <a:buFont typeface="Arial" panose="020B0604020202020204" pitchFamily="34" charset="0"/>
              <a:buChar char="•"/>
            </a:pPr>
            <a:r>
              <a:rPr lang="en-US" b="0" dirty="0"/>
              <a:t>adding support in 5G System to integrate with IEEE Time-Sensitive Networking (TSN) networks in support of industrial automation vertical.</a:t>
            </a:r>
          </a:p>
          <a:p>
            <a:pPr>
              <a:buFont typeface="Arial" panose="020B0604020202020204" pitchFamily="34" charset="0"/>
              <a:buChar char="•"/>
            </a:pPr>
            <a:r>
              <a:rPr lang="en-US" b="0" dirty="0"/>
              <a:t>3GPP TS 22.104 - describes requirements towards 5G in order to support interconnection with TSN networks</a:t>
            </a:r>
          </a:p>
          <a:p>
            <a:pPr>
              <a:buFont typeface="Arial" panose="020B0604020202020204" pitchFamily="34" charset="0"/>
              <a:buChar char="•"/>
            </a:pPr>
            <a:r>
              <a:rPr lang="en-US" b="0" dirty="0"/>
              <a:t>3GPP TS 23.501 – describes the architecture for the 5 G system – particularly clauses 4.4.8, 5.27, 5.28 are of interest.</a:t>
            </a:r>
          </a:p>
          <a:p>
            <a:pPr>
              <a:buFont typeface="Arial" panose="020B0604020202020204" pitchFamily="34" charset="0"/>
              <a:buChar char="•"/>
            </a:pPr>
            <a:r>
              <a:rPr lang="en-US" b="0" dirty="0"/>
              <a:t>3GPP SA WG2 has identified to issues it is asking 802.1 TSN about:</a:t>
            </a:r>
          </a:p>
          <a:p>
            <a:pPr marL="914400" lvl="1" indent="-457200">
              <a:buFont typeface="+mj-lt"/>
              <a:buAutoNum type="arabicPeriod"/>
            </a:pPr>
            <a:r>
              <a:rPr lang="en-US" dirty="0"/>
              <a:t>The CN C configures the scheduling per egress port of bridge based on the IEEE 802.1Qbv</a:t>
            </a:r>
          </a:p>
          <a:p>
            <a:pPr marL="914400" lvl="1" indent="-457200">
              <a:buFont typeface="+mj-lt"/>
              <a:buAutoNum type="arabicPeriod"/>
            </a:pPr>
            <a:r>
              <a:rPr lang="en-US" b="0" dirty="0"/>
              <a:t>Mapping IEEE 802.1Qbv parameters for use in the </a:t>
            </a:r>
            <a:r>
              <a:rPr lang="en-US" dirty="0"/>
              <a:t>5G S QoS for enabling efficient scheduling in the 5G S when multiple TSN streams are multiplexed in the same QoS Flow.</a:t>
            </a:r>
            <a:r>
              <a:rPr lang="en-US" b="0" dirty="0"/>
              <a:t> </a:t>
            </a:r>
            <a:endParaRPr lang="en-US" dirty="0"/>
          </a:p>
        </p:txBody>
      </p:sp>
      <p:sp>
        <p:nvSpPr>
          <p:cNvPr id="4" name="Slide Number Placeholder 3">
            <a:extLst>
              <a:ext uri="{FF2B5EF4-FFF2-40B4-BE49-F238E27FC236}">
                <a16:creationId xmlns:a16="http://schemas.microsoft.com/office/drawing/2014/main" id="{3DAA7BA1-3B89-4076-AC61-A5FD0905B28B}"/>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81F9FE6-1352-4003-94D4-0A53A3923282}"/>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46B3F69-1269-47EB-B0B7-BE89277364EF}"/>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706531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929966" y="1981200"/>
            <a:ext cx="10361084" cy="4113213"/>
          </a:xfrm>
        </p:spPr>
        <p:txBody>
          <a:bodyPr/>
          <a:lstStyle/>
          <a:p>
            <a:r>
              <a:rPr lang="en-US" dirty="0"/>
              <a:t>The IEEE 802.11 WG approves sending the contents of </a:t>
            </a:r>
            <a:r>
              <a:rPr lang="en-US" dirty="0">
                <a:hlinkClick r:id="rId2"/>
              </a:rPr>
              <a:t>11-19/1300r1</a:t>
            </a:r>
            <a:r>
              <a:rPr lang="en-US" dirty="0"/>
              <a:t> draft LS to 3GPP SA on WLAN Integration in 5G System Rel-17 to 3GPP TSG SA and cc’ed to IEEE </a:t>
            </a:r>
            <a:r>
              <a:rPr lang="en-GB" dirty="0"/>
              <a:t>802 EC, IEEE 802.1 WG</a:t>
            </a:r>
            <a:r>
              <a:rPr lang="en-US" dirty="0"/>
              <a:t>, granting the WG Chair editorial license.</a:t>
            </a:r>
          </a:p>
          <a:p>
            <a:r>
              <a:rPr lang="en-US" dirty="0"/>
              <a:t> </a:t>
            </a:r>
          </a:p>
          <a:p>
            <a:pPr lvl="0"/>
            <a:r>
              <a:rPr lang="en-US" dirty="0"/>
              <a:t>Moved: Thomas Derham, Seconded: Carlos Cordeiro, Result: y-n-a 13-0-1</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ED0FDF3-AA2D-4FFB-9B35-89C927110FE1}"/>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7782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p:txBody>
          <a:bodyPr/>
          <a:lstStyle/>
          <a:p>
            <a:pPr lvl="0"/>
            <a:r>
              <a:rPr lang="en-US" dirty="0"/>
              <a:t>The IEEE 802.11 WG recommends to IEEE 802 EC that a request for the development of a press release (or similar) announcing that </a:t>
            </a:r>
            <a:r>
              <a:rPr lang="en-GB" dirty="0"/>
              <a:t>P802.11ax meets the salient requirements of IMT-2020 Indoor Hotspot and Dense Urban environments, </a:t>
            </a:r>
            <a:r>
              <a:rPr lang="en-US" dirty="0"/>
              <a:t>as described in </a:t>
            </a:r>
            <a:r>
              <a:rPr lang="en-US" dirty="0">
                <a:hlinkClick r:id="rId2"/>
              </a:rPr>
              <a:t>11-19/1284r0</a:t>
            </a:r>
            <a:r>
              <a:rPr lang="en-US" dirty="0"/>
              <a:t>, be developed.</a:t>
            </a:r>
          </a:p>
          <a:p>
            <a:r>
              <a:rPr lang="en-US" dirty="0"/>
              <a:t> </a:t>
            </a:r>
          </a:p>
          <a:p>
            <a:pPr lvl="0"/>
            <a:r>
              <a:rPr lang="en-US" dirty="0"/>
              <a:t>Moved: Shubhodeep Adhikari , Seconded: Sindhu Verma , </a:t>
            </a:r>
          </a:p>
          <a:p>
            <a:pPr lvl="0"/>
            <a:r>
              <a:rPr lang="en-US" dirty="0"/>
              <a:t>Result: y-n-a  12-0 -0</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ED0FDF3-AA2D-4FFB-9B35-89C927110FE1}"/>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13187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15-20 September 2019 </a:t>
            </a:r>
            <a:r>
              <a:rPr lang="en-GB" dirty="0"/>
              <a:t>Marriott Hanoi, Hanoi, Vietnam:</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2 sessions – Monday PM2,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US" dirty="0">
                <a:hlinkClick r:id="rId3"/>
              </a:rPr>
              <a:t>http://www.ieee802.org/1/files/public/docs2019/liaison-3gppsa2-1908630-5g-integration-with-tsn-0719.pdf</a:t>
            </a:r>
            <a:r>
              <a:rPr lang="en-US" dirty="0"/>
              <a:t> - “</a:t>
            </a:r>
            <a:r>
              <a:rPr lang="en-US" b="0" dirty="0"/>
              <a:t>LS on 3GPP 5G System support for integration with IEEE TSN networks” 3GPP # S2-1908630, from SA WG2 Meeting #134, 24-28 June 2019, Sapporo, Japan. </a:t>
            </a: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685802"/>
            <a:ext cx="10978036" cy="5789612"/>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mj-lt"/>
              <a:buAutoNum type="alphaLcParenR"/>
              <a:defRPr/>
            </a:pPr>
            <a:r>
              <a:rPr lang="en-US" sz="1600" dirty="0"/>
              <a:t>Proposal on Interworking between IEEE 802.11 WLAN and 3GPP 5G Core Network– Hyun Seo Oh (ETRI)</a:t>
            </a:r>
          </a:p>
          <a:p>
            <a:pPr marL="857250" lvl="1" indent="-457200">
              <a:spcBef>
                <a:spcPts val="200"/>
              </a:spcBef>
              <a:buFont typeface="+mj-lt"/>
              <a:buAutoNum type="alphaLcParenR"/>
              <a:defRPr/>
            </a:pPr>
            <a:r>
              <a:rPr lang="en-US" sz="1600" dirty="0"/>
              <a:t>802.11ax performance evaluation – IMT-2020 requirements</a:t>
            </a:r>
          </a:p>
          <a:p>
            <a:pPr marL="1257300" lvl="2" indent="-457200">
              <a:spcBef>
                <a:spcPts val="200"/>
              </a:spcBef>
              <a:buFont typeface="+mj-lt"/>
              <a:buAutoNum type="romanLcPeriod"/>
              <a:defRPr/>
            </a:pPr>
            <a:r>
              <a:rPr lang="en-US" sz="1400" dirty="0"/>
              <a:t>Updated 11ax evaluation for IMT-2020 Dense Urban, adding mobility</a:t>
            </a:r>
          </a:p>
          <a:p>
            <a:pPr marL="1257300" lvl="2" indent="-457200">
              <a:spcBef>
                <a:spcPts val="200"/>
              </a:spcBef>
              <a:buFont typeface="+mj-lt"/>
              <a:buAutoNum type="romanLcPeriod"/>
              <a:defRPr/>
            </a:pPr>
            <a:r>
              <a:rPr lang="en-US" sz="1400" dirty="0"/>
              <a:t>Updated summary of 802.11ax performance evaluation in IMT-2020 Indoor Hotspot and Dense Urban </a:t>
            </a:r>
          </a:p>
          <a:p>
            <a:pPr marL="1257300" lvl="2" indent="-457200">
              <a:spcBef>
                <a:spcPts val="200"/>
              </a:spcBef>
              <a:buFont typeface="+mj-lt"/>
              <a:buAutoNum type="romanLcPeriod"/>
              <a:defRPr/>
            </a:pPr>
            <a:r>
              <a:rPr lang="en-US" sz="1400" strike="sngStrike" dirty="0"/>
              <a:t>Draft press release on 802.11ax performance evaluation in IMT-2020 Indoor Hotspot and Dense Urban</a:t>
            </a:r>
          </a:p>
          <a:p>
            <a:pPr marL="857250" lvl="1" indent="-457200">
              <a:spcBef>
                <a:spcPts val="200"/>
              </a:spcBef>
              <a:buFont typeface="+mj-lt"/>
              <a:buAutoNum type="alphaLcParenR"/>
              <a:defRPr/>
            </a:pPr>
            <a:r>
              <a:rPr lang="en-US" sz="1600" dirty="0"/>
              <a:t>ITU-R WP5D IMT-2020 Status – Final Proposals – Joseph Levy (InterDigital)</a:t>
            </a:r>
          </a:p>
          <a:p>
            <a:pPr marL="0" indent="0"/>
            <a:r>
              <a:rPr lang="en-US" dirty="0"/>
              <a:t>Thursday – AM1</a:t>
            </a:r>
          </a:p>
          <a:p>
            <a:pPr marL="457200" indent="-457200">
              <a:spcBef>
                <a:spcPts val="200"/>
              </a:spcBef>
              <a:buFont typeface="Times New Roman" panose="02020603050405020304" pitchFamily="18" charset="0"/>
              <a:buAutoNum type="arabicPeriod"/>
              <a:defRPr/>
            </a:pPr>
            <a:r>
              <a:rPr lang="en-US" sz="2000" dirty="0"/>
              <a:t>Continuation of Technical Discussion / Contributions</a:t>
            </a:r>
          </a:p>
          <a:p>
            <a:pPr marL="800100" lvl="1" indent="-342900">
              <a:spcBef>
                <a:spcPts val="200"/>
              </a:spcBef>
              <a:buFont typeface="+mj-lt"/>
              <a:buAutoNum type="alphaLcParenR"/>
              <a:defRPr/>
            </a:pPr>
            <a:r>
              <a:rPr lang="en-US" sz="1600" dirty="0"/>
              <a:t>3GPP WLAN Integration in 5G System Rel-17 – Thomas Derham (Broadcom)</a:t>
            </a:r>
          </a:p>
          <a:p>
            <a:pPr marL="800100" lvl="1" indent="-342900">
              <a:spcBef>
                <a:spcPts val="200"/>
              </a:spcBef>
              <a:buFont typeface="+mj-lt"/>
              <a:buAutoNum type="alphaLcParenR"/>
              <a:defRPr/>
            </a:pPr>
            <a:r>
              <a:rPr lang="en-US" sz="1600" dirty="0"/>
              <a:t>Draft LS to 3GPP SA on: WLAN Integration in 5G system Rel-17</a:t>
            </a:r>
          </a:p>
          <a:p>
            <a:pPr marL="800100" lvl="1" indent="-342900">
              <a:spcBef>
                <a:spcPts val="200"/>
              </a:spcBef>
              <a:buFont typeface="+mj-lt"/>
              <a:buAutoNum type="alphaLcParenR"/>
              <a:defRPr/>
            </a:pPr>
            <a:r>
              <a:rPr lang="en-US" altLang="en-US" sz="1600" dirty="0"/>
              <a:t>802.1 TSN LS from 3GPP SA</a:t>
            </a:r>
          </a:p>
          <a:p>
            <a:pPr marL="800100" lvl="1" indent="-342900">
              <a:spcBef>
                <a:spcPts val="200"/>
              </a:spcBef>
              <a:buFont typeface="+mj-lt"/>
              <a:buAutoNum type="alphaLcParenR"/>
              <a:defRPr/>
            </a:pPr>
            <a:r>
              <a:rPr lang="en-US" sz="1600" dirty="0"/>
              <a:t>802.11ax performance evaluation – Jun Lee (Nufront) </a:t>
            </a:r>
          </a:p>
          <a:p>
            <a:pPr marL="400050">
              <a:spcBef>
                <a:spcPts val="200"/>
              </a:spcBef>
              <a:buFont typeface="+mj-lt"/>
              <a:buAutoNum type="arabicPeriod"/>
              <a:defRPr/>
            </a:pPr>
            <a:r>
              <a:rPr lang="en-US" altLang="en-US" sz="2000" dirty="0"/>
              <a:t>Motions</a:t>
            </a:r>
          </a:p>
          <a:p>
            <a:pPr marL="400050">
              <a:spcBef>
                <a:spcPts val="200"/>
              </a:spcBef>
              <a:buFont typeface="+mj-lt"/>
              <a:buAutoNum type="arabicPeriod"/>
              <a:defRPr/>
            </a:pPr>
            <a:r>
              <a:rPr lang="en-US" altLang="en-US" sz="2000"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Monday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May 2019 Meeting in Atlanta, GA, USA</a:t>
            </a:r>
            <a:r>
              <a:rPr lang="en-US" altLang="en-US" dirty="0"/>
              <a:t>:</a:t>
            </a:r>
            <a:br>
              <a:rPr lang="en-US" altLang="en-US" dirty="0"/>
            </a:br>
            <a:r>
              <a:rPr lang="en-US" altLang="en-US" dirty="0">
                <a:hlinkClick r:id="rId2"/>
              </a:rPr>
              <a:t>11-19/0940r0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28968</TotalTime>
  <Words>2359</Words>
  <Application>Microsoft Office PowerPoint</Application>
  <PresentationFormat>Widescreen</PresentationFormat>
  <Paragraphs>326</Paragraphs>
  <Slides>26</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Monday PM2</vt:lpstr>
      <vt:lpstr>Approval of Minutes</vt:lpstr>
      <vt:lpstr>Nendica Reminder</vt:lpstr>
      <vt:lpstr>AANI SC Background 1/4</vt:lpstr>
      <vt:lpstr>AANI SC Background 2/4</vt:lpstr>
      <vt:lpstr>AANI SC Background 3/4</vt:lpstr>
      <vt:lpstr>AANI SC Background 4/4</vt:lpstr>
      <vt:lpstr>Discussion / Contributions</vt:lpstr>
      <vt:lpstr>Current IEEE Process for “Press Releases”</vt:lpstr>
      <vt:lpstr>AANI and 802.11 Actions for “Press Releases”</vt:lpstr>
      <vt:lpstr>Straw Poll</vt:lpstr>
      <vt:lpstr>Thursday AM1</vt:lpstr>
      <vt:lpstr>Discussion / Contributions</vt:lpstr>
      <vt:lpstr>FYI - 802.1 TSN LS from 3GPP SA [1]</vt:lpstr>
      <vt:lpstr>Motion 1</vt:lpstr>
      <vt:lpstr>Motion 2</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11-19-1022-AANI-aani-sc-agenda-july-2019</dc:title>
  <dc:creator>Levy, Joseph</dc:creator>
  <cp:lastModifiedBy>Joseph Levy</cp:lastModifiedBy>
  <cp:revision>367</cp:revision>
  <cp:lastPrinted>1601-01-01T00:00:00Z</cp:lastPrinted>
  <dcterms:created xsi:type="dcterms:W3CDTF">2017-06-02T20:57:23Z</dcterms:created>
  <dcterms:modified xsi:type="dcterms:W3CDTF">2019-07-18T08:15:39Z</dcterms:modified>
</cp:coreProperties>
</file>