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7"/>
  </p:notesMasterIdLst>
  <p:handoutMasterIdLst>
    <p:handoutMasterId r:id="rId28"/>
  </p:handoutMasterIdLst>
  <p:sldIdLst>
    <p:sldId id="256" r:id="rId2"/>
    <p:sldId id="257" r:id="rId3"/>
    <p:sldId id="265" r:id="rId4"/>
    <p:sldId id="266" r:id="rId5"/>
    <p:sldId id="319" r:id="rId6"/>
    <p:sldId id="268" r:id="rId7"/>
    <p:sldId id="280" r:id="rId8"/>
    <p:sldId id="355" r:id="rId9"/>
    <p:sldId id="270" r:id="rId10"/>
    <p:sldId id="334" r:id="rId11"/>
    <p:sldId id="332" r:id="rId12"/>
    <p:sldId id="357" r:id="rId13"/>
    <p:sldId id="275" r:id="rId14"/>
    <p:sldId id="358" r:id="rId15"/>
    <p:sldId id="321" r:id="rId16"/>
    <p:sldId id="360" r:id="rId17"/>
    <p:sldId id="359" r:id="rId18"/>
    <p:sldId id="361" r:id="rId19"/>
    <p:sldId id="352" r:id="rId20"/>
    <p:sldId id="354" r:id="rId21"/>
    <p:sldId id="362" r:id="rId22"/>
    <p:sldId id="363" r:id="rId23"/>
    <p:sldId id="274" r:id="rId24"/>
    <p:sldId id="324" r:id="rId25"/>
    <p:sldId id="264" r:id="rId26"/>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011" autoAdjust="0"/>
    <p:restoredTop sz="94660"/>
  </p:normalViewPr>
  <p:slideViewPr>
    <p:cSldViewPr>
      <p:cViewPr varScale="1">
        <p:scale>
          <a:sx n="69" d="100"/>
          <a:sy n="69" d="100"/>
        </p:scale>
        <p:origin x="60" y="252"/>
      </p:cViewPr>
      <p:guideLst>
        <p:guide orient="horz" pos="2160"/>
        <p:guide pos="3840"/>
      </p:guideLst>
    </p:cSldViewPr>
  </p:slideViewPr>
  <p:outlineViewPr>
    <p:cViewPr varScale="1">
      <p:scale>
        <a:sx n="170" d="200"/>
        <a:sy n="170" d="200"/>
      </p:scale>
      <p:origin x="-780" y="-84"/>
    </p:cViewPr>
  </p:outlineViewPr>
  <p:notesTextViewPr>
    <p:cViewPr>
      <p:scale>
        <a:sx n="3" d="2"/>
        <a:sy n="3" d="2"/>
      </p:scale>
      <p:origin x="0" y="0"/>
    </p:cViewPr>
  </p:notesTextViewPr>
  <p:notesViewPr>
    <p:cSldViewPr>
      <p:cViewPr varScale="1">
        <p:scale>
          <a:sx n="60" d="100"/>
          <a:sy n="60" d="100"/>
        </p:scale>
        <p:origin x="2970"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7/16/2019</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2</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p:cNvSpPr>
            <a:spLocks noGrp="1" noRot="1" noChangeAspect="1" noTextEdit="1"/>
          </p:cNvSpPr>
          <p:nvPr>
            <p:ph type="sldImg"/>
          </p:nvPr>
        </p:nvSpPr>
        <p:spPr>
          <a:xfrm>
            <a:off x="384175" y="701675"/>
            <a:ext cx="6165850" cy="3468688"/>
          </a:xfrm>
          <a:ln/>
        </p:spPr>
      </p:sp>
      <p:sp>
        <p:nvSpPr>
          <p:cNvPr id="1126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11268"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11269"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11270"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6DCF333B-947A-4500-AB79-A2728DBCF767}" type="slidenum">
              <a:rPr lang="en-US" altLang="en-US" smtClean="0"/>
              <a:pPr>
                <a:spcBef>
                  <a:spcPct val="0"/>
                </a:spcBef>
              </a:pPr>
              <a:t>3</a:t>
            </a:fld>
            <a:endParaRPr lang="en-US" altLang="en-US" dirty="0"/>
          </a:p>
        </p:txBody>
      </p:sp>
    </p:spTree>
    <p:extLst>
      <p:ext uri="{BB962C8B-B14F-4D97-AF65-F5344CB8AC3E}">
        <p14:creationId xmlns:p14="http://schemas.microsoft.com/office/powerpoint/2010/main" val="30773027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133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1331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F76AD833-F326-48D3-A662-B127F7E4458F}" type="slidenum">
              <a:rPr lang="en-US" altLang="en-US" smtClean="0"/>
              <a:pPr>
                <a:spcBef>
                  <a:spcPct val="0"/>
                </a:spcBef>
              </a:pPr>
              <a:t>4</a:t>
            </a:fld>
            <a:endParaRPr lang="en-US" altLang="en-US" dirty="0"/>
          </a:p>
        </p:txBody>
      </p:sp>
      <p:sp>
        <p:nvSpPr>
          <p:cNvPr id="13317" name="Rectangle 2"/>
          <p:cNvSpPr>
            <a:spLocks noGrp="1" noRot="1" noChangeAspect="1" noChangeArrowheads="1" noTextEdit="1"/>
          </p:cNvSpPr>
          <p:nvPr>
            <p:ph type="sldImg"/>
          </p:nvPr>
        </p:nvSpPr>
        <p:spPr>
          <a:xfrm>
            <a:off x="382588" y="700088"/>
            <a:ext cx="6172200" cy="3471862"/>
          </a:xfrm>
          <a:ln/>
        </p:spPr>
      </p:sp>
      <p:sp>
        <p:nvSpPr>
          <p:cNvPr id="13318"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8618692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a:defRPr sz="2400">
                <a:solidFill>
                  <a:schemeClr val="tx1"/>
                </a:solidFill>
                <a:latin typeface="Times New Roman" panose="02020603050405020304" pitchFamily="18" charset="0"/>
              </a:defRPr>
            </a:lvl1pPr>
            <a:lvl2pPr marL="742950" indent="-285750" defTabSz="966788">
              <a:defRPr sz="2400">
                <a:solidFill>
                  <a:schemeClr val="tx1"/>
                </a:solidFill>
                <a:latin typeface="Times New Roman" panose="02020603050405020304" pitchFamily="18" charset="0"/>
              </a:defRPr>
            </a:lvl2pPr>
            <a:lvl3pPr marL="1143000" indent="-228600" defTabSz="966788">
              <a:defRPr sz="2400">
                <a:solidFill>
                  <a:schemeClr val="tx1"/>
                </a:solidFill>
                <a:latin typeface="Times New Roman" panose="02020603050405020304" pitchFamily="18" charset="0"/>
              </a:defRPr>
            </a:lvl3pPr>
            <a:lvl4pPr marL="1600200" indent="-228600" defTabSz="966788">
              <a:defRPr sz="2400">
                <a:solidFill>
                  <a:schemeClr val="tx1"/>
                </a:solidFill>
                <a:latin typeface="Times New Roman" panose="02020603050405020304" pitchFamily="18" charset="0"/>
              </a:defRPr>
            </a:lvl4pPr>
            <a:lvl5pPr marL="2057400" indent="-228600" defTabSz="966788">
              <a:defRPr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sz="2400">
                <a:solidFill>
                  <a:schemeClr val="tx1"/>
                </a:solidFill>
                <a:latin typeface="Times New Roman" panose="02020603050405020304" pitchFamily="18" charset="0"/>
              </a:defRPr>
            </a:lvl9pPr>
          </a:lstStyle>
          <a:p>
            <a:fld id="{27E8BA1B-0F95-45E9-88D7-F0EAEBA4AC36}" type="slidenum">
              <a:rPr lang="en-US" altLang="en-US" sz="1300"/>
              <a:pPr/>
              <a:t>5</a:t>
            </a:fld>
            <a:endParaRPr lang="en-US" altLang="en-US" sz="1300" dirty="0"/>
          </a:p>
        </p:txBody>
      </p:sp>
      <p:sp>
        <p:nvSpPr>
          <p:cNvPr id="17411" name="Rectangle 2"/>
          <p:cNvSpPr>
            <a:spLocks noGrp="1" noRot="1" noChangeAspect="1" noChangeArrowheads="1" noTextEdit="1"/>
          </p:cNvSpPr>
          <p:nvPr>
            <p:ph type="sldImg"/>
          </p:nvPr>
        </p:nvSpPr>
        <p:spPr>
          <a:ln/>
        </p:spPr>
      </p:sp>
      <p:sp>
        <p:nvSpPr>
          <p:cNvPr id="1741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dirty="0">
              <a:latin typeface="Times New Roman" panose="02020603050405020304" pitchFamily="18" charset="0"/>
            </a:endParaRPr>
          </a:p>
        </p:txBody>
      </p:sp>
    </p:spTree>
    <p:extLst>
      <p:ext uri="{BB962C8B-B14F-4D97-AF65-F5344CB8AC3E}">
        <p14:creationId xmlns:p14="http://schemas.microsoft.com/office/powerpoint/2010/main" val="41672924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16387" name="Rectangle 2"/>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dirty="0"/>
              <a:t>doc.: IEEE 802.11-16/1093r2</a:t>
            </a:r>
          </a:p>
        </p:txBody>
      </p:sp>
      <p:sp>
        <p:nvSpPr>
          <p:cNvPr id="16388" name="Rectangle 3"/>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September 2012</a:t>
            </a:r>
          </a:p>
        </p:txBody>
      </p:sp>
      <p:sp>
        <p:nvSpPr>
          <p:cNvPr id="16389" name="Rectangle 6"/>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dirty="0"/>
              <a:t>Clint Chaplin, Chair (Samsung)</a:t>
            </a:r>
          </a:p>
        </p:txBody>
      </p:sp>
      <p:sp>
        <p:nvSpPr>
          <p:cNvPr id="1639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dirty="0"/>
              <a:t>Page </a:t>
            </a:r>
            <a:fld id="{9EFE332B-4021-47BB-B2B7-CB32DEB01A9B}" type="slidenum">
              <a:rPr lang="en-GB" altLang="en-US" smtClean="0"/>
              <a:pPr>
                <a:spcBef>
                  <a:spcPct val="0"/>
                </a:spcBef>
              </a:pPr>
              <a:t>6</a:t>
            </a:fld>
            <a:endParaRPr lang="en-GB" altLang="en-US" dirty="0"/>
          </a:p>
        </p:txBody>
      </p:sp>
      <p:sp>
        <p:nvSpPr>
          <p:cNvPr id="16391" name="Rectangle 2"/>
          <p:cNvSpPr>
            <a:spLocks noGrp="1" noRot="1" noChangeAspect="1" noChangeArrowheads="1" noTextEdit="1"/>
          </p:cNvSpPr>
          <p:nvPr>
            <p:ph type="sldImg"/>
          </p:nvPr>
        </p:nvSpPr>
        <p:spPr>
          <a:xfrm>
            <a:off x="87313" y="744538"/>
            <a:ext cx="6621462" cy="3725862"/>
          </a:xfrm>
          <a:ln/>
        </p:spPr>
      </p:sp>
      <p:sp>
        <p:nvSpPr>
          <p:cNvPr id="16392" name="Rectangle 3"/>
          <p:cNvSpPr>
            <a:spLocks noGrp="1" noChangeArrowheads="1"/>
          </p:cNvSpPr>
          <p:nvPr>
            <p:ph type="body" idx="1"/>
          </p:nvPr>
        </p:nvSpPr>
        <p:spPr>
          <a:xfrm>
            <a:off x="679450" y="4718050"/>
            <a:ext cx="5435600" cy="446881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170424042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noTextEdit="1"/>
          </p:cNvSpPr>
          <p:nvPr>
            <p:ph type="sldImg"/>
          </p:nvPr>
        </p:nvSpPr>
        <p:spPr>
          <a:xfrm>
            <a:off x="384175" y="701675"/>
            <a:ext cx="6165850" cy="3468688"/>
          </a:xfrm>
          <a:ln/>
        </p:spPr>
      </p:sp>
      <p:sp>
        <p:nvSpPr>
          <p:cNvPr id="3891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38916"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38917"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August, 17 2016</a:t>
            </a:r>
          </a:p>
        </p:txBody>
      </p:sp>
      <p:sp>
        <p:nvSpPr>
          <p:cNvPr id="38918"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Joseph Levy (InterDigital)</a:t>
            </a:r>
          </a:p>
        </p:txBody>
      </p:sp>
      <p:sp>
        <p:nvSpPr>
          <p:cNvPr id="38919"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1A0F9B1D-73C6-47E5-9FB5-FE6C23108F33}" type="slidenum">
              <a:rPr lang="en-US" altLang="en-US" smtClean="0"/>
              <a:pPr>
                <a:spcBef>
                  <a:spcPct val="0"/>
                </a:spcBef>
              </a:pPr>
              <a:t>23</a:t>
            </a:fld>
            <a:endParaRPr lang="en-US" altLang="en-US" dirty="0"/>
          </a:p>
        </p:txBody>
      </p:sp>
    </p:spTree>
    <p:extLst>
      <p:ext uri="{BB962C8B-B14F-4D97-AF65-F5344CB8AC3E}">
        <p14:creationId xmlns:p14="http://schemas.microsoft.com/office/powerpoint/2010/main" val="2682586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E6AF579C-E269-44CC-A9F4-B7D1E2EA3836}" type="slidenum">
              <a:rPr lang="en-US"/>
              <a:pPr/>
              <a:t>25</a:t>
            </a:fld>
            <a:endParaRPr lang="en-US" dirty="0"/>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July 2019</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DE40C9FC-4879-4F20-9ECA-A574A90476B7}" type="slidenum">
              <a:rPr lang="en-GB"/>
              <a:pPr/>
              <a:t>‹#›</a:t>
            </a:fld>
            <a:endParaRPr lang="en-GB"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obj">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Footer Placeholder 3"/>
          <p:cNvSpPr>
            <a:spLocks noGrp="1"/>
          </p:cNvSpPr>
          <p:nvPr>
            <p:ph type="ftr" sz="quarter" idx="10"/>
          </p:nvPr>
        </p:nvSpPr>
        <p:spPr/>
        <p:txBody>
          <a:bodyPr/>
          <a:lstStyle>
            <a:lvl1pPr>
              <a:defRPr dirty="0" smtClean="0"/>
            </a:lvl1pPr>
          </a:lstStyle>
          <a:p>
            <a:pPr>
              <a:defRPr/>
            </a:pPr>
            <a:r>
              <a:rPr lang="en-US" dirty="0"/>
              <a:t>Joseph Levy (InterDigital)</a:t>
            </a:r>
          </a:p>
        </p:txBody>
      </p:sp>
    </p:spTree>
    <p:extLst>
      <p:ext uri="{BB962C8B-B14F-4D97-AF65-F5344CB8AC3E}">
        <p14:creationId xmlns:p14="http://schemas.microsoft.com/office/powerpoint/2010/main" val="2790655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Joseph Levy (InterDigital)</a:t>
            </a:r>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July 2019</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US" dirty="0"/>
              <a:t>July 2019</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3ABCC52B-A3F7-440B-BBF2-55191E6E7773}" type="slidenum">
              <a:rPr lang="en-GB"/>
              <a:pPr/>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July 2019</a:t>
            </a:r>
            <a:endParaRPr lang="en-GB" dirty="0"/>
          </a:p>
        </p:txBody>
      </p:sp>
      <p:sp>
        <p:nvSpPr>
          <p:cNvPr id="6" name="Footer Placeholder 5"/>
          <p:cNvSpPr>
            <a:spLocks noGrp="1"/>
          </p:cNvSpPr>
          <p:nvPr>
            <p:ph type="ftr" idx="11"/>
          </p:nvPr>
        </p:nvSpPr>
        <p:spPr/>
        <p:txBody>
          <a:bodyPr/>
          <a:lstStyle>
            <a:lvl1pPr>
              <a:defRPr/>
            </a:lvl1pPr>
          </a:lstStyle>
          <a:p>
            <a:r>
              <a:rPr lang="en-GB" dirty="0"/>
              <a:t>Joseph Levy (InterDigital)</a:t>
            </a:r>
          </a:p>
        </p:txBody>
      </p:sp>
      <p:sp>
        <p:nvSpPr>
          <p:cNvPr id="7" name="Slide Number Placeholder 6"/>
          <p:cNvSpPr>
            <a:spLocks noGrp="1"/>
          </p:cNvSpPr>
          <p:nvPr>
            <p:ph type="sldNum" idx="12"/>
          </p:nvPr>
        </p:nvSpPr>
        <p:spPr/>
        <p:txBody>
          <a:bodyPr/>
          <a:lstStyle>
            <a:lvl1pPr>
              <a:defRPr/>
            </a:lvl1pPr>
          </a:lstStyle>
          <a:p>
            <a:r>
              <a:rPr lang="en-GB" dirty="0"/>
              <a:t>Slide </a:t>
            </a:r>
            <a:fld id="{1CD163DD-D5E7-41DA-95F2-71530C24F8C3}" type="slidenum">
              <a:rPr lang="en-GB"/>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dirty="0"/>
              <a:t>July 2019</a:t>
            </a:r>
            <a:endParaRPr lang="en-GB" dirty="0"/>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dirty="0"/>
              <a:t>Joseph Levy (InterDigital)</a:t>
            </a:r>
          </a:p>
        </p:txBody>
      </p:sp>
      <p:sp>
        <p:nvSpPr>
          <p:cNvPr id="9" name="Slide Number Placeholder 8"/>
          <p:cNvSpPr>
            <a:spLocks noGrp="1"/>
          </p:cNvSpPr>
          <p:nvPr>
            <p:ph type="sldNum" idx="12"/>
          </p:nvPr>
        </p:nvSpPr>
        <p:spPr/>
        <p:txBody>
          <a:bodyPr/>
          <a:lstStyle>
            <a:lvl1pPr>
              <a:defRPr/>
            </a:lvl1pPr>
          </a:lstStyle>
          <a:p>
            <a:r>
              <a:rPr lang="en-GB" dirty="0"/>
              <a:t>Slide </a:t>
            </a:r>
            <a:fld id="{69B99EC4-A1FB-4C79-B9A5-C1FFD5A90380}" type="slidenum">
              <a:rPr lang="en-GB"/>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July 2019</a:t>
            </a:r>
            <a:endParaRPr lang="en-GB" dirty="0"/>
          </a:p>
        </p:txBody>
      </p:sp>
      <p:sp>
        <p:nvSpPr>
          <p:cNvPr id="4" name="Footer Placeholder 3"/>
          <p:cNvSpPr>
            <a:spLocks noGrp="1"/>
          </p:cNvSpPr>
          <p:nvPr>
            <p:ph type="ftr" idx="11"/>
          </p:nvPr>
        </p:nvSpPr>
        <p:spPr/>
        <p:txBody>
          <a:bodyPr/>
          <a:lstStyle>
            <a:lvl1pPr>
              <a:defRPr/>
            </a:lvl1pPr>
          </a:lstStyle>
          <a:p>
            <a:r>
              <a:rPr lang="en-GB" dirty="0"/>
              <a:t>Joseph Levy (InterDigital)</a:t>
            </a:r>
          </a:p>
        </p:txBody>
      </p:sp>
      <p:sp>
        <p:nvSpPr>
          <p:cNvPr id="5" name="Slide Number Placeholder 4"/>
          <p:cNvSpPr>
            <a:spLocks noGrp="1"/>
          </p:cNvSpPr>
          <p:nvPr>
            <p:ph type="sldNum" idx="12"/>
          </p:nvPr>
        </p:nvSpPr>
        <p:spPr/>
        <p:txBody>
          <a:bodyPr/>
          <a:lstStyle>
            <a:lvl1pPr>
              <a:defRPr/>
            </a:lvl1pPr>
          </a:lstStyle>
          <a:p>
            <a:r>
              <a:rPr lang="en-GB" dirty="0"/>
              <a:t>Slide </a:t>
            </a:r>
            <a:fld id="{06B781AF-4CCF-49B0-A572-DE54FBE5D942}" type="slidenum">
              <a:rPr lang="en-GB"/>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July 2019</a:t>
            </a:r>
            <a:endParaRPr lang="en-GB" dirty="0"/>
          </a:p>
        </p:txBody>
      </p:sp>
      <p:sp>
        <p:nvSpPr>
          <p:cNvPr id="3" name="Footer Placeholder 2"/>
          <p:cNvSpPr>
            <a:spLocks noGrp="1"/>
          </p:cNvSpPr>
          <p:nvPr>
            <p:ph type="ftr" idx="11"/>
          </p:nvPr>
        </p:nvSpPr>
        <p:spPr/>
        <p:txBody>
          <a:bodyPr/>
          <a:lstStyle>
            <a:lvl1pPr>
              <a:defRPr/>
            </a:lvl1pPr>
          </a:lstStyle>
          <a:p>
            <a:r>
              <a:rPr lang="en-GB" dirty="0"/>
              <a:t>Joseph Levy (InterDigital)</a:t>
            </a:r>
          </a:p>
        </p:txBody>
      </p:sp>
      <p:sp>
        <p:nvSpPr>
          <p:cNvPr id="4" name="Slide Number Placeholder 3"/>
          <p:cNvSpPr>
            <a:spLocks noGrp="1"/>
          </p:cNvSpPr>
          <p:nvPr>
            <p:ph type="sldNum" idx="12"/>
          </p:nvPr>
        </p:nvSpPr>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July 2019</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6B5E41C2-EF12-4EF2-8280-F2B4208277C2}" type="slidenum">
              <a:rPr lang="en-GB"/>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July 2019</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9B0D65C8-A0CA-4DDA-83BB-897866218593}"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July 2019</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Joseph Levy (InterDigital)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4"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802.11-19/1022r3</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 id="2147483660" r:id="rId10"/>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1/dcn/19/1-19-0053-00-ICne.pptx" TargetMode="External"/><Relationship Id="rId2" Type="http://schemas.openxmlformats.org/officeDocument/2006/relationships/hyperlink" Target="https://mentor.ieee.org/802.1/documents"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8" Type="http://schemas.openxmlformats.org/officeDocument/2006/relationships/hyperlink" Target="https://mentor.ieee.org/802.11/dcn/17/11-17-1744-03-AANI-draft-reply-ls-from-802-11-to-ngmn-ls-on-e2e-architectural-framework.docx" TargetMode="External"/><Relationship Id="rId13" Type="http://schemas.openxmlformats.org/officeDocument/2006/relationships/hyperlink" Target="https://mentor.ieee.org/802.11/dcn/17/11-17-0903-00-0000-liaison-statement-from-3gpp-tsg-sa-on-wlan-integration.doc" TargetMode="External"/><Relationship Id="rId3" Type="http://schemas.openxmlformats.org/officeDocument/2006/relationships/hyperlink" Target="https://mentor.ieee.org/802.11/dcn/16/11-16-1101-10-0000-draft-ls-from-802-11-to-3gpp-ran-and-sa-on-imt-2020.docx" TargetMode="External"/><Relationship Id="rId7" Type="http://schemas.openxmlformats.org/officeDocument/2006/relationships/hyperlink" Target="https://mentor.ieee.org/802.11/dcn/16/11-16-1574-03-AANI-draft-ls-from-802-11-to-3gpp-sa-requesting-status-and-information-on-wlan-integration-in-3gpp-nextgen-system.docx" TargetMode="External"/><Relationship Id="rId12" Type="http://schemas.openxmlformats.org/officeDocument/2006/relationships/hyperlink" Target="https://mentor.ieee.org/802.11/dcn/17/11-17-0444-00-0000-liaison-from-3gpp-ran-on-radio-level-integration.doc" TargetMode="External"/><Relationship Id="rId2" Type="http://schemas.openxmlformats.org/officeDocument/2006/relationships/hyperlink" Target="https://mentor.ieee.org/802.11/dcn/16/11-16-1057-01-0000-802-11-imt-2020-5g-sc-proposal.pptx" TargetMode="External"/><Relationship Id="rId1" Type="http://schemas.openxmlformats.org/officeDocument/2006/relationships/slideLayout" Target="../slideLayouts/slideLayout2.xml"/><Relationship Id="rId6" Type="http://schemas.openxmlformats.org/officeDocument/2006/relationships/hyperlink" Target="https://mentor.ieee.org/802.11/dcn/17/11-17-0378-02-AANI-reply-ls-to-reply-ls-from-3gpp-ran2-on-estimated-throughput-11-17-315r0.docx" TargetMode="External"/><Relationship Id="rId11" Type="http://schemas.openxmlformats.org/officeDocument/2006/relationships/hyperlink" Target="https://mentor.ieee.org/802.11/dcn/17/11-17-0315-00-0000-liaison-statement-from-3gpp-ran2-on-estimated-wlan-throughput.doc" TargetMode="External"/><Relationship Id="rId5" Type="http://schemas.openxmlformats.org/officeDocument/2006/relationships/hyperlink" Target="https://mentor.ieee.org/802.11/dcn/16/11-16-1573-03-AANI-draft-ls-from-802-11-to-3gpp-ran-requesting-status-and-information-on-radio-level-integration.docx" TargetMode="External"/><Relationship Id="rId10" Type="http://schemas.openxmlformats.org/officeDocument/2006/relationships/hyperlink" Target="https://mentor.ieee.org/802.11/dcn/18/11-18-1340-09-AANI-proposed-ls-to-3gpp-wfa-wba-wififorward-on-the-studies-done-regarding-benchmarking-of-802-11ax-capabilities.docx" TargetMode="External"/><Relationship Id="rId4" Type="http://schemas.openxmlformats.org/officeDocument/2006/relationships/hyperlink" Target="https://mentor.ieee.org/802.11/dcn/16/11-16-1510-02-AANI-reply-to-liaison-from-3gpp-ran2-on-estimated-throughput-11-16-1384.docx" TargetMode="External"/><Relationship Id="rId9" Type="http://schemas.openxmlformats.org/officeDocument/2006/relationships/hyperlink" Target="https://mentor.ieee.org/802.11/dcn/17/11-17-1750-03-AANI-draft-ls-from-802-11-to-ieee-ieee-5g-on-the-ieee-5g-roadmap-wp.docx" TargetMode="External"/><Relationship Id="rId14" Type="http://schemas.openxmlformats.org/officeDocument/2006/relationships/hyperlink" Target="https://mentor.ieee.org/802.11/dcn/17/11-17-1569-00-0000-liaison-statement-from-ngmn-on-e2e-architecture.doc"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mentor.ieee.org/802.11/dcn/16/11-16-1574-03-AANI-draft-ls-from-802-11-to-3gpp-sa-requesting-status-and-information-on-wlan-integration-in-3gpp-nextgen-system.docx" TargetMode="External"/><Relationship Id="rId2" Type="http://schemas.openxmlformats.org/officeDocument/2006/relationships/hyperlink" Target="https://mentor.ieee.org/802.11/dcn/17/11-17-0903-00-0000-liaison-statement-from-3gpp-tsg-sa-on-wlan-integration.doc" TargetMode="External"/><Relationship Id="rId1" Type="http://schemas.openxmlformats.org/officeDocument/2006/relationships/slideLayout" Target="../slideLayouts/slideLayout2.xml"/><Relationship Id="rId6" Type="http://schemas.openxmlformats.org/officeDocument/2006/relationships/hyperlink" Target="https://mentor.ieee.org/802.11/dcn/18/11-18-1243-00-AANI-3gpp-update-status-release-15-june-2018.pptx" TargetMode="External"/><Relationship Id="rId5" Type="http://schemas.openxmlformats.org/officeDocument/2006/relationships/hyperlink" Target="https://mentor.ieee.org/802.11/dcn/18/11-18-0481-00-AANI-3gpp-tsg-sa-status-update.pptx" TargetMode="External"/><Relationship Id="rId4" Type="http://schemas.openxmlformats.org/officeDocument/2006/relationships/hyperlink" Target="https://mentor.ieee.org/802.11/dcn/17/11-17-1064-00-AANI-overview-of-3gpp-sa-next-generation-system-documents-related-to-non-3gpp-access-to-the-5g-core-network.pptx" TargetMode="External"/></Relationships>
</file>

<file path=ppt/slides/_rels/slide13.xml.rels><?xml version="1.0" encoding="UTF-8" standalone="yes"?>
<Relationships xmlns="http://schemas.openxmlformats.org/package/2006/relationships"><Relationship Id="rId8" Type="http://schemas.openxmlformats.org/officeDocument/2006/relationships/hyperlink" Target="http://www.ieee802.org/11/Liaisons/2019-03-15-3GPP%20RAN-Continue%205GHz%20and%206%20GHz-preamble%20consideration.pdf" TargetMode="External"/><Relationship Id="rId3" Type="http://schemas.openxmlformats.org/officeDocument/2006/relationships/hyperlink" Target="https://mentor.ieee.org/802.11/dcn/18/11-18-0517-02-AANI-802-11ax-for-imt-2020-embb-indoor-hotspot-and-dense-urban.pptx" TargetMode="External"/><Relationship Id="rId7" Type="http://schemas.openxmlformats.org/officeDocument/2006/relationships/hyperlink" Target="https://mentor.ieee.org/802.11/dcn/18/11-18-1340-09-AANI-proposed-ls-to-3gpp-wfa-wba-wififorward-on-the-studies-done-regarding-benchmarking-of-802-11ax-capabilities.docx" TargetMode="External"/><Relationship Id="rId2" Type="http://schemas.openxmlformats.org/officeDocument/2006/relationships/hyperlink" Target="https://mentor.ieee.org/802.11/dcn/18/11-18-0256-00-AANI-802-11ax-for-imt-2020.pptx" TargetMode="External"/><Relationship Id="rId1" Type="http://schemas.openxmlformats.org/officeDocument/2006/relationships/slideLayout" Target="../slideLayouts/slideLayout2.xml"/><Relationship Id="rId6" Type="http://schemas.openxmlformats.org/officeDocument/2006/relationships/hyperlink" Target="https://mentor.ieee.org/802.11/dcn/18/11-18-1573-07-AANI-summary-of-802-11ax-self-evaluation-for-imt-2020-embb-indoor-hotspot-and-dense-urban-test-environments.docx" TargetMode="External"/><Relationship Id="rId5" Type="http://schemas.openxmlformats.org/officeDocument/2006/relationships/hyperlink" Target="https://mentor.ieee.org/802.11/dcn/18/11-18-1240-04-AANI-802-11ax-for-imt-2020-embb-indoor-hotspot.pptx" TargetMode="External"/><Relationship Id="rId10" Type="http://schemas.openxmlformats.org/officeDocument/2006/relationships/hyperlink" Target="https://mentor.ieee.org/802.11/dcn/19/11-19-0871-00-AANI-802-11ax-for-imt-2020-embb-dense-urban.pptx" TargetMode="External"/><Relationship Id="rId4" Type="http://schemas.openxmlformats.org/officeDocument/2006/relationships/hyperlink" Target="https://mentor.ieee.org/802.11/dcn/18/11-18-0915-03-AANI-benchmarking-of-802-11ax-against-embb-indoor-hotspot-requirements-using-imt-2020-simulation-methodology.pptx" TargetMode="External"/><Relationship Id="rId9" Type="http://schemas.openxmlformats.org/officeDocument/2006/relationships/hyperlink" Target="https://mentor.ieee.org/802.11/dcn/19/11-19-0888-00-AANI-discussion-on-imt-2020-mmtc-and-urllc-requirements.pptx" TargetMode="External"/></Relationships>
</file>

<file path=ppt/slides/_rels/slide14.xml.rels><?xml version="1.0" encoding="UTF-8" standalone="yes"?>
<Relationships xmlns="http://schemas.openxmlformats.org/package/2006/relationships"><Relationship Id="rId8" Type="http://schemas.openxmlformats.org/officeDocument/2006/relationships/hyperlink" Target="https://mentor.ieee.org/802.11/dcn/19/11-19-0728-00-AANI-euht-evaluation-mobility.pptx" TargetMode="External"/><Relationship Id="rId13" Type="http://schemas.openxmlformats.org/officeDocument/2006/relationships/hyperlink" Target="https://mentor.ieee.org/802.11/dcn/19/11-19-0901-01-AANI-paths-to-5g.pptx" TargetMode="External"/><Relationship Id="rId3" Type="http://schemas.openxmlformats.org/officeDocument/2006/relationships/hyperlink" Target="https://mentor.ieee.org/802.11/dcn/19/11-19-0625-00-AANI-proposal-from-nufront-20190407.pptx" TargetMode="External"/><Relationship Id="rId7" Type="http://schemas.openxmlformats.org/officeDocument/2006/relationships/hyperlink" Target="https://mentor.ieee.org/802.11/dcn/19/11-19-0694-00-AANI-preliminary-results-of-euht-evaluation-on-urban-macro-urllc-and-mmtc.pptx" TargetMode="External"/><Relationship Id="rId12" Type="http://schemas.openxmlformats.org/officeDocument/2006/relationships/hyperlink" Target="https://mentor.ieee.org/802.11/dcn/19/11-19-0870-01-AANI-submission-documents-of-euht.docx" TargetMode="External"/><Relationship Id="rId2" Type="http://schemas.openxmlformats.org/officeDocument/2006/relationships/hyperlink" Target="https://mentor.ieee.org/802.11/dcn/19/11-19-0550-00-0000-2019-03-liaison-from-nufront.docx" TargetMode="External"/><Relationship Id="rId1" Type="http://schemas.openxmlformats.org/officeDocument/2006/relationships/slideLayout" Target="../slideLayouts/slideLayout2.xml"/><Relationship Id="rId6" Type="http://schemas.openxmlformats.org/officeDocument/2006/relationships/hyperlink" Target="https://mentor.ieee.org/802.11/dcn/19/11-19-0672-00-AANI-euht-standard-intro-0422.pptx%20EUHT%20standard%20intro_0422" TargetMode="External"/><Relationship Id="rId11" Type="http://schemas.openxmlformats.org/officeDocument/2006/relationships/hyperlink" Target="https://mentor.ieee.org/802.11/dcn/19/11-19-0869-00-AANI-current-status-of-submission-about-euht.pptx" TargetMode="External"/><Relationship Id="rId5" Type="http://schemas.openxmlformats.org/officeDocument/2006/relationships/hyperlink" Target="https://mentor.ieee.org/802.11/dcn/19/11-19-0671-00-AANI-preliminary-results-of-euht-evaluation-on-urban-macro-urllc.pptx" TargetMode="External"/><Relationship Id="rId10" Type="http://schemas.openxmlformats.org/officeDocument/2006/relationships/hyperlink" Target="https://mentor.ieee.org/802.11/dcn/19/11-19-0889-02-AANI-response-to-the-comments-on-proposal-to-submit-ieee-802-11ax-and-euht-to-itu-for-imt-2020.pptx" TargetMode="External"/><Relationship Id="rId4" Type="http://schemas.openxmlformats.org/officeDocument/2006/relationships/hyperlink" Target="https://mentor.ieee.org/802.11/dcn/19/11-19-0626-00-AANI-euht-tech-brief-en-forieee-20190407.pptx" TargetMode="External"/><Relationship Id="rId9" Type="http://schemas.openxmlformats.org/officeDocument/2006/relationships/hyperlink" Target="https://mentor.ieee.org/802.11/dcn/19/11-19-0855-02-AANI-comments-on-proposal-to-submit-ieee-802-11ax-and-euht-to-itu-for-imt-2020.pptx"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11/dcn/19/11-19-1283-00-AANI-802-11ax-for-imt-2020-embb-dense-urban-test-environment.pptx" TargetMode="External"/><Relationship Id="rId2" Type="http://schemas.openxmlformats.org/officeDocument/2006/relationships/hyperlink" Target="https://mentor.ieee.org/802.11/dcn/19/11-19-1160-01-AANI-proposal-on-interworking-between-ieee-802-11-wlan-and-3gpp-5g-core-network.pptx" TargetMode="External"/><Relationship Id="rId1" Type="http://schemas.openxmlformats.org/officeDocument/2006/relationships/slideLayout" Target="../slideLayouts/slideLayout2.xml"/><Relationship Id="rId5" Type="http://schemas.openxmlformats.org/officeDocument/2006/relationships/hyperlink" Target="https://mentor.ieee.org/802.11/dcn/19/11-19-1024-00-AANI-itu-imt-2020-status-final-proposals.pptx" TargetMode="External"/><Relationship Id="rId4" Type="http://schemas.openxmlformats.org/officeDocument/2006/relationships/hyperlink" Target="https://mentor.ieee.org/802.11/dcn/19/11-19-1284-00-AANI-summary-of-802-11ax-self-evaluation-for-imt-2020-embb-indoor-hotspot-and-dense-urban-test-environments.docx"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1/dcn/19/11-19-1300-00-AANI-draft-ls-to-3gpp-wlan-integration-r17.docx" TargetMode="External"/><Relationship Id="rId2" Type="http://schemas.openxmlformats.org/officeDocument/2006/relationships/hyperlink" Target="https://mentor.ieee.org/802.11/dcn/19/11-19-1215-00-AANI-3gpp-wlan-integration-in-5g-system-rel-17.pptx" TargetMode="External"/><Relationship Id="rId1" Type="http://schemas.openxmlformats.org/officeDocument/2006/relationships/slideLayout" Target="../slideLayouts/slideLayout2.xml"/><Relationship Id="rId4" Type="http://schemas.openxmlformats.org/officeDocument/2006/relationships/hyperlink" Target="https://mentor.ieee.org/802.11/dcn/19/11-19-0728-01-AANI-euht-evaluation-mobility.pptx" TargetMode="External"/></Relationships>
</file>

<file path=ppt/slides/_rels/slide21.xml.rels><?xml version="1.0" encoding="UTF-8" standalone="yes"?>
<Relationships xmlns="http://schemas.openxmlformats.org/package/2006/relationships"><Relationship Id="rId2" Type="http://schemas.openxmlformats.org/officeDocument/2006/relationships/hyperlink" Target="https://mentor.ieee.org/802.11/dcn/19/11-19-1300-00-AANI-draft-ls-to-3gpp-wlan-integration-r17.docx"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hyperlink" Target="https://mentor.ieee.org/802.11/dcn/19/11-19-1284-00-AANI-summary-of-802-11ax-self-evaluation-for-imt-2020-embb-indoor-hotspot-and-dense-urban-test-environments.docx"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0.xml"/></Relationships>
</file>

<file path=ppt/slides/_rels/slide6.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www.ieee.org/web/membership/ethics/code_ethics.html" TargetMode="External"/><Relationship Id="rId4" Type="http://schemas.openxmlformats.org/officeDocument/2006/relationships/hyperlink" Target="http://standards.ieee.org/resources/antitrust-guidelines.pdf"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hyperlink" Target="https://mentor.ieee.org/802.11/dcn/19/11-19-0940-00-AANI-aani-may-2019-meeting-minutes.docx"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AANI SC Agenda</a:t>
            </a:r>
            <a:endParaRPr lang="en-GB" dirty="0"/>
          </a:p>
        </p:txBody>
      </p:sp>
      <p:sp>
        <p:nvSpPr>
          <p:cNvPr id="3074" name="Rectangle 2"/>
          <p:cNvSpPr>
            <a:spLocks noGrp="1" noChangeArrowheads="1"/>
          </p:cNvSpPr>
          <p:nvPr>
            <p:ph idx="1"/>
          </p:nvPr>
        </p:nvSpPr>
        <p:spPr>
          <a:xfrm>
            <a:off x="838200" y="1675607"/>
            <a:ext cx="10361084" cy="380999"/>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2019-07-15</a:t>
            </a:r>
          </a:p>
        </p:txBody>
      </p:sp>
      <p:sp>
        <p:nvSpPr>
          <p:cNvPr id="7" name="Footer Placeholder 4"/>
          <p:cNvSpPr>
            <a:spLocks noGrp="1"/>
          </p:cNvSpPr>
          <p:nvPr>
            <p:ph type="ftr" idx="14"/>
          </p:nvPr>
        </p:nvSpPr>
        <p:spPr/>
        <p:txBody>
          <a:bodyPr/>
          <a:lstStyle/>
          <a:p>
            <a:r>
              <a:rPr lang="en-GB" dirty="0"/>
              <a:t>Joseph Levy (InterDigital)</a:t>
            </a:r>
          </a:p>
        </p:txBody>
      </p:sp>
      <p:sp>
        <p:nvSpPr>
          <p:cNvPr id="6" name="Date Placeholder 3"/>
          <p:cNvSpPr>
            <a:spLocks noGrp="1"/>
          </p:cNvSpPr>
          <p:nvPr>
            <p:ph type="dt" idx="15"/>
          </p:nvPr>
        </p:nvSpPr>
        <p:spPr/>
        <p:txBody>
          <a:bodyPr/>
          <a:lstStyle/>
          <a:p>
            <a:r>
              <a:rPr lang="en-US" dirty="0"/>
              <a:t>July 2019</a:t>
            </a:r>
            <a:endParaRPr lang="en-GB" dirty="0"/>
          </a:p>
        </p:txBody>
      </p:sp>
      <p:sp>
        <p:nvSpPr>
          <p:cNvPr id="3076" name="Rectangle 4"/>
          <p:cNvSpPr>
            <a:spLocks noChangeArrowheads="1"/>
          </p:cNvSpPr>
          <p:nvPr/>
        </p:nvSpPr>
        <p:spPr bwMode="auto">
          <a:xfrm>
            <a:off x="533400" y="2004219"/>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graphicFrame>
        <p:nvGraphicFramePr>
          <p:cNvPr id="9" name="Object 3"/>
          <p:cNvGraphicFramePr>
            <a:graphicFrameLocks noChangeAspect="1"/>
          </p:cNvGraphicFramePr>
          <p:nvPr>
            <p:extLst>
              <p:ext uri="{D42A27DB-BD31-4B8C-83A1-F6EECF244321}">
                <p14:modId xmlns:p14="http://schemas.microsoft.com/office/powerpoint/2010/main" val="2251707734"/>
              </p:ext>
            </p:extLst>
          </p:nvPr>
        </p:nvGraphicFramePr>
        <p:xfrm>
          <a:off x="461963" y="2500312"/>
          <a:ext cx="11333162" cy="3900488"/>
        </p:xfrm>
        <a:graphic>
          <a:graphicData uri="http://schemas.openxmlformats.org/presentationml/2006/ole">
            <mc:AlternateContent xmlns:mc="http://schemas.openxmlformats.org/markup-compatibility/2006">
              <mc:Choice xmlns:v="urn:schemas-microsoft-com:vml" Requires="v">
                <p:oleObj spid="_x0000_s1026" name="Document" r:id="rId4" imgW="8245941" imgH="2844112" progId="Word.Document.8">
                  <p:embed/>
                </p:oleObj>
              </mc:Choice>
              <mc:Fallback>
                <p:oleObj name="Document" r:id="rId4" imgW="8245941" imgH="2844112" progId="Word.Document.8">
                  <p:embed/>
                  <p:pic>
                    <p:nvPicPr>
                      <p:cNvPr id="9" name="Object 3"/>
                      <p:cNvPicPr>
                        <a:picLocks noChangeAspect="1" noChangeArrowheads="1"/>
                      </p:cNvPicPr>
                      <p:nvPr/>
                    </p:nvPicPr>
                    <p:blipFill>
                      <a:blip r:embed="rId5"/>
                      <a:srcRect/>
                      <a:stretch>
                        <a:fillRect/>
                      </a:stretch>
                    </p:blipFill>
                    <p:spPr bwMode="auto">
                      <a:xfrm>
                        <a:off x="461963" y="2500312"/>
                        <a:ext cx="11333162" cy="3900488"/>
                      </a:xfrm>
                      <a:prstGeom prst="rect">
                        <a:avLst/>
                      </a:prstGeom>
                      <a:noFill/>
                      <a:extLst/>
                    </p:spPr>
                  </p:pic>
                </p:oleObj>
              </mc:Fallback>
            </mc:AlternateContent>
          </a:graphicData>
        </a:graphic>
      </p:graphicFrame>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1</a:t>
            </a:fld>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29217" y="646113"/>
            <a:ext cx="10361084" cy="496887"/>
          </a:xfrm>
        </p:spPr>
        <p:txBody>
          <a:bodyPr/>
          <a:lstStyle/>
          <a:p>
            <a:r>
              <a:rPr lang="en-US" altLang="en-US" sz="2800" dirty="0"/>
              <a:t>Nendica Reminder</a:t>
            </a:r>
            <a:endParaRPr lang="en-US" sz="2800" dirty="0"/>
          </a:p>
        </p:txBody>
      </p:sp>
      <p:sp>
        <p:nvSpPr>
          <p:cNvPr id="3" name="Content Placeholder 2"/>
          <p:cNvSpPr>
            <a:spLocks noGrp="1"/>
          </p:cNvSpPr>
          <p:nvPr>
            <p:ph idx="1"/>
          </p:nvPr>
        </p:nvSpPr>
        <p:spPr>
          <a:xfrm>
            <a:off x="884818" y="1277144"/>
            <a:ext cx="10449881" cy="5064126"/>
          </a:xfrm>
        </p:spPr>
        <p:txBody>
          <a:bodyPr/>
          <a:lstStyle/>
          <a:p>
            <a:pPr>
              <a:buFont typeface="Arial" panose="020B0604020202020204" pitchFamily="34" charset="0"/>
              <a:buChar char="•"/>
            </a:pPr>
            <a:r>
              <a:rPr lang="en-US" b="0" dirty="0"/>
              <a:t>IEEE 802 Nendica will this week:</a:t>
            </a:r>
          </a:p>
          <a:p>
            <a:pPr lvl="1">
              <a:buFont typeface="Arial" panose="020B0604020202020204" pitchFamily="34" charset="0"/>
              <a:buChar char="•"/>
            </a:pPr>
            <a:r>
              <a:rPr lang="en-US" dirty="0"/>
              <a:t>Monday 15 July, EVE – 19:30-21:30 TBC </a:t>
            </a:r>
            <a:endParaRPr lang="en-US" b="0" dirty="0"/>
          </a:p>
          <a:p>
            <a:pPr>
              <a:buFont typeface="Arial" panose="020B0604020202020204" pitchFamily="34" charset="0"/>
              <a:buChar char="•"/>
            </a:pPr>
            <a:r>
              <a:rPr lang="en-US" b="0" dirty="0"/>
              <a:t>All Nendica documents available at: </a:t>
            </a:r>
            <a:r>
              <a:rPr lang="en-US" b="0" dirty="0">
                <a:hlinkClick r:id="rId2"/>
              </a:rPr>
              <a:t>https://mentor.ieee.org/802.1/documents</a:t>
            </a:r>
            <a:endParaRPr lang="en-US" b="0" dirty="0"/>
          </a:p>
          <a:p>
            <a:pPr>
              <a:buFont typeface="Arial" panose="020B0604020202020204" pitchFamily="34" charset="0"/>
              <a:buChar char="•"/>
            </a:pPr>
            <a:r>
              <a:rPr lang="en-US" b="0" dirty="0"/>
              <a:t>Nendica – Update – Roger MARKS: </a:t>
            </a:r>
            <a:br>
              <a:rPr lang="en-US" b="0" dirty="0"/>
            </a:br>
            <a:r>
              <a:rPr lang="en-US" b="0" dirty="0">
                <a:hlinkClick r:id="rId3"/>
              </a:rPr>
              <a:t>https://mentor.ieee.org/802.1/dcn/19/1-19-0053-00-ICne.pptx</a:t>
            </a:r>
            <a:endParaRPr lang="en-US" b="0" dirty="0"/>
          </a:p>
          <a:p>
            <a:pPr>
              <a:buFont typeface="Arial" panose="020B0604020202020204" pitchFamily="34" charset="0"/>
              <a:buChar char="•"/>
            </a:pPr>
            <a:endParaRPr lang="en-US" b="0"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July 2019</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162802902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56566"/>
            <a:ext cx="10361084" cy="638079"/>
          </a:xfrm>
        </p:spPr>
        <p:txBody>
          <a:bodyPr/>
          <a:lstStyle/>
          <a:p>
            <a:r>
              <a:rPr lang="en-US" altLang="en-US" dirty="0"/>
              <a:t>AANI SC Background 1/4</a:t>
            </a:r>
            <a:endParaRPr lang="en-US" dirty="0"/>
          </a:p>
        </p:txBody>
      </p:sp>
      <p:sp>
        <p:nvSpPr>
          <p:cNvPr id="3" name="Content Placeholder 2"/>
          <p:cNvSpPr>
            <a:spLocks noGrp="1"/>
          </p:cNvSpPr>
          <p:nvPr>
            <p:ph idx="1"/>
          </p:nvPr>
        </p:nvSpPr>
        <p:spPr>
          <a:xfrm>
            <a:off x="647699" y="718708"/>
            <a:ext cx="10742085" cy="4751294"/>
          </a:xfrm>
        </p:spPr>
        <p:txBody>
          <a:bodyPr/>
          <a:lstStyle/>
          <a:p>
            <a:r>
              <a:rPr lang="en-US" altLang="en-US" sz="2000" dirty="0"/>
              <a:t>At the July 802 Plenary 802.11 passed a motion forming the AANI SC [</a:t>
            </a:r>
            <a:r>
              <a:rPr lang="en-US" sz="2000" dirty="0">
                <a:hlinkClick r:id="rId2"/>
              </a:rPr>
              <a:t>11-16/1057r1</a:t>
            </a:r>
            <a:r>
              <a:rPr lang="en-US" altLang="en-US" sz="2000" dirty="0"/>
              <a:t>]</a:t>
            </a:r>
          </a:p>
          <a:p>
            <a:r>
              <a:rPr lang="en-US" altLang="en-US" sz="2000" dirty="0"/>
              <a:t>Liaison Statements Sent:</a:t>
            </a:r>
          </a:p>
          <a:p>
            <a:pPr>
              <a:buFont typeface="Arial" panose="020B0604020202020204" pitchFamily="34" charset="0"/>
              <a:buChar char="•"/>
            </a:pPr>
            <a:r>
              <a:rPr lang="en-US" altLang="en-US" sz="2000" dirty="0"/>
              <a:t>802.11 sent an LS (</a:t>
            </a:r>
            <a:r>
              <a:rPr lang="en-US" altLang="en-US" sz="2000" dirty="0">
                <a:hlinkClick r:id="rId3"/>
              </a:rPr>
              <a:t>11-16/1101r10</a:t>
            </a:r>
            <a:r>
              <a:rPr lang="en-US" altLang="en-US" sz="2000" dirty="0"/>
              <a:t>) to 3GPP RAN and SA (9/16)</a:t>
            </a:r>
          </a:p>
          <a:p>
            <a:pPr>
              <a:buFont typeface="Arial" panose="020B0604020202020204" pitchFamily="34" charset="0"/>
              <a:buChar char="•"/>
            </a:pPr>
            <a:r>
              <a:rPr lang="en-US" altLang="en-US" sz="2000" dirty="0"/>
              <a:t>802.11 sent an LS (</a:t>
            </a:r>
            <a:r>
              <a:rPr lang="en-US" altLang="en-US" sz="2000" dirty="0">
                <a:hlinkClick r:id="rId4"/>
              </a:rPr>
              <a:t>11-16-/510r2</a:t>
            </a:r>
            <a:r>
              <a:rPr lang="en-US" altLang="en-US" sz="2000" dirty="0"/>
              <a:t>) to 3GPP RAN2 (1/17)</a:t>
            </a:r>
          </a:p>
          <a:p>
            <a:pPr>
              <a:buFont typeface="Arial" panose="020B0604020202020204" pitchFamily="34" charset="0"/>
              <a:buChar char="•"/>
            </a:pPr>
            <a:r>
              <a:rPr lang="en-US" altLang="en-US" sz="2000" dirty="0"/>
              <a:t>802.11 sent an LS (</a:t>
            </a:r>
            <a:r>
              <a:rPr lang="en-US" altLang="en-US" sz="2000" dirty="0">
                <a:hlinkClick r:id="rId5"/>
              </a:rPr>
              <a:t>11-16/1573r3</a:t>
            </a:r>
            <a:r>
              <a:rPr lang="en-US" altLang="en-US" sz="2000" dirty="0"/>
              <a:t>) to 3GPP RAN (1/17)</a:t>
            </a:r>
          </a:p>
          <a:p>
            <a:pPr>
              <a:buFont typeface="Arial" panose="020B0604020202020204" pitchFamily="34" charset="0"/>
              <a:buChar char="•"/>
            </a:pPr>
            <a:r>
              <a:rPr lang="en-US" altLang="en-US" sz="2000" dirty="0"/>
              <a:t>802.11 sent an LS (</a:t>
            </a:r>
            <a:r>
              <a:rPr lang="en-US" altLang="en-US" sz="2000" dirty="0">
                <a:hlinkClick r:id="rId6"/>
              </a:rPr>
              <a:t>11-17-0378r2</a:t>
            </a:r>
            <a:r>
              <a:rPr lang="en-US" altLang="en-US" sz="2000" dirty="0"/>
              <a:t>) to 3GPP RAN2 (5/17)</a:t>
            </a:r>
          </a:p>
          <a:p>
            <a:pPr>
              <a:buFont typeface="Arial" panose="020B0604020202020204" pitchFamily="34" charset="0"/>
              <a:buChar char="•"/>
            </a:pPr>
            <a:r>
              <a:rPr lang="en-US" altLang="en-US" sz="2000" dirty="0"/>
              <a:t>802.11 sent an LS (</a:t>
            </a:r>
            <a:r>
              <a:rPr lang="en-US" altLang="en-US" sz="2000" dirty="0">
                <a:hlinkClick r:id="rId7"/>
              </a:rPr>
              <a:t>11-16/1574r3</a:t>
            </a:r>
            <a:r>
              <a:rPr lang="en-US" altLang="en-US" sz="2000" dirty="0"/>
              <a:t>) to 3GPP SA (5/17)</a:t>
            </a:r>
          </a:p>
          <a:p>
            <a:pPr>
              <a:buFont typeface="Arial" panose="020B0604020202020204" pitchFamily="34" charset="0"/>
              <a:buChar char="•"/>
            </a:pPr>
            <a:r>
              <a:rPr lang="en-US" altLang="en-US" sz="2000" dirty="0"/>
              <a:t>802.11 sent an LS (</a:t>
            </a:r>
            <a:r>
              <a:rPr lang="en-US" altLang="en-US" sz="2000" dirty="0">
                <a:hlinkClick r:id="rId8"/>
              </a:rPr>
              <a:t>11-17/1744r3</a:t>
            </a:r>
            <a:r>
              <a:rPr lang="en-US" altLang="en-US" sz="2000" dirty="0"/>
              <a:t>) to NGMN (11/17)</a:t>
            </a:r>
          </a:p>
          <a:p>
            <a:pPr>
              <a:buFont typeface="Arial" panose="020B0604020202020204" pitchFamily="34" charset="0"/>
              <a:buChar char="•"/>
            </a:pPr>
            <a:r>
              <a:rPr lang="en-US" altLang="en-US" sz="2000" dirty="0"/>
              <a:t>802.11 sent an LS (</a:t>
            </a:r>
            <a:r>
              <a:rPr lang="en-US" altLang="en-US" sz="2000" dirty="0">
                <a:hlinkClick r:id="rId9"/>
              </a:rPr>
              <a:t>11-17/1750r3</a:t>
            </a:r>
            <a:r>
              <a:rPr lang="en-US" altLang="en-US" sz="2000" dirty="0"/>
              <a:t>) to IEEE 5G (11/17)</a:t>
            </a:r>
          </a:p>
          <a:p>
            <a:pPr>
              <a:buFont typeface="Arial" panose="020B0604020202020204" pitchFamily="34" charset="0"/>
              <a:buChar char="•"/>
            </a:pPr>
            <a:r>
              <a:rPr lang="en-US" altLang="en-US" sz="2000" dirty="0"/>
              <a:t>802.11 sent an LS (</a:t>
            </a:r>
            <a:r>
              <a:rPr lang="en-US" altLang="en-US" sz="2000" dirty="0">
                <a:hlinkClick r:id="rId10"/>
              </a:rPr>
              <a:t>11-18/1340r9</a:t>
            </a:r>
            <a:r>
              <a:rPr lang="en-US" altLang="en-US" sz="2000" dirty="0"/>
              <a:t>) to 3GPP SA (11/18)</a:t>
            </a:r>
          </a:p>
          <a:p>
            <a:pPr marL="0" indent="0"/>
            <a:r>
              <a:rPr lang="en-US" altLang="en-US" sz="2000" dirty="0"/>
              <a:t>Liaison Statements Received:</a:t>
            </a:r>
          </a:p>
          <a:p>
            <a:pPr>
              <a:buFont typeface="Arial" panose="020B0604020202020204" pitchFamily="34" charset="0"/>
              <a:buChar char="•"/>
            </a:pPr>
            <a:r>
              <a:rPr lang="en-US" altLang="en-US" sz="2000" dirty="0"/>
              <a:t>3GPP RAN2 WG sent an LS (</a:t>
            </a:r>
            <a:r>
              <a:rPr lang="en-US" altLang="en-US" sz="2000" dirty="0">
                <a:hlinkClick r:id="rId11"/>
              </a:rPr>
              <a:t>11-17/0315r0</a:t>
            </a:r>
            <a:r>
              <a:rPr lang="en-US" altLang="en-US" sz="2000" dirty="0"/>
              <a:t>) (3/17)</a:t>
            </a:r>
          </a:p>
          <a:p>
            <a:pPr>
              <a:buFont typeface="Arial" panose="020B0604020202020204" pitchFamily="34" charset="0"/>
              <a:buChar char="•"/>
            </a:pPr>
            <a:r>
              <a:rPr lang="en-US" altLang="en-US" sz="2000" dirty="0"/>
              <a:t>3GPP RAN TSG sent an LS (</a:t>
            </a:r>
            <a:r>
              <a:rPr lang="en-US" altLang="en-US" sz="2000" dirty="0">
                <a:hlinkClick r:id="rId12"/>
              </a:rPr>
              <a:t>11-17/0444r0</a:t>
            </a:r>
            <a:r>
              <a:rPr lang="en-US" altLang="en-US" sz="2000" dirty="0"/>
              <a:t>) (3/17)</a:t>
            </a:r>
          </a:p>
          <a:p>
            <a:pPr>
              <a:buFont typeface="Arial" panose="020B0604020202020204" pitchFamily="34" charset="0"/>
              <a:buChar char="•"/>
            </a:pPr>
            <a:r>
              <a:rPr lang="en-US" altLang="en-US" sz="2000" dirty="0"/>
              <a:t>3GPP SA TSG sent an LS (</a:t>
            </a:r>
            <a:r>
              <a:rPr lang="en-US" altLang="en-US" sz="2000" dirty="0">
                <a:hlinkClick r:id="rId13"/>
              </a:rPr>
              <a:t>11-17/0903r0</a:t>
            </a:r>
            <a:r>
              <a:rPr lang="en-US" altLang="en-US" sz="2000" dirty="0"/>
              <a:t>) (6/17)</a:t>
            </a:r>
          </a:p>
          <a:p>
            <a:pPr>
              <a:buFont typeface="Arial" panose="020B0604020202020204" pitchFamily="34" charset="0"/>
              <a:buChar char="•"/>
            </a:pPr>
            <a:r>
              <a:rPr lang="en-US" altLang="en-US" sz="2000" dirty="0"/>
              <a:t>NGMN sent an LS (</a:t>
            </a:r>
            <a:r>
              <a:rPr lang="en-US" altLang="en-US" sz="2000" dirty="0">
                <a:hlinkClick r:id="rId14"/>
              </a:rPr>
              <a:t>11-17/1569r0</a:t>
            </a:r>
            <a:r>
              <a:rPr lang="en-US" altLang="en-US" sz="2000" dirty="0"/>
              <a:t>) (10/17)</a:t>
            </a:r>
            <a:endParaRPr lang="en-US" sz="2000"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July 2019</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119376232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638079"/>
          </a:xfrm>
        </p:spPr>
        <p:txBody>
          <a:bodyPr/>
          <a:lstStyle/>
          <a:p>
            <a:r>
              <a:rPr lang="en-US" altLang="en-US" dirty="0"/>
              <a:t>AANI SC Background 2/4</a:t>
            </a:r>
            <a:endParaRPr lang="en-US" dirty="0"/>
          </a:p>
        </p:txBody>
      </p:sp>
      <p:sp>
        <p:nvSpPr>
          <p:cNvPr id="3" name="Content Placeholder 2"/>
          <p:cNvSpPr>
            <a:spLocks noGrp="1"/>
          </p:cNvSpPr>
          <p:nvPr>
            <p:ph idx="1"/>
          </p:nvPr>
        </p:nvSpPr>
        <p:spPr>
          <a:xfrm>
            <a:off x="723900" y="1510145"/>
            <a:ext cx="10742085" cy="4751294"/>
          </a:xfrm>
        </p:spPr>
        <p:txBody>
          <a:bodyPr/>
          <a:lstStyle/>
          <a:p>
            <a:r>
              <a:rPr lang="en-US" dirty="0"/>
              <a:t>Incoming LS from </a:t>
            </a:r>
            <a:r>
              <a:rPr lang="en-US" altLang="en-US" dirty="0"/>
              <a:t>3GPP TSG SA – 6/17 </a:t>
            </a:r>
            <a:r>
              <a:rPr lang="en-US" dirty="0"/>
              <a:t>–</a:t>
            </a:r>
            <a:r>
              <a:rPr lang="en-US" altLang="en-US" dirty="0"/>
              <a:t> (</a:t>
            </a:r>
            <a:r>
              <a:rPr lang="en-US" altLang="en-US" dirty="0">
                <a:hlinkClick r:id="rId2"/>
              </a:rPr>
              <a:t>11-17/0903r0</a:t>
            </a:r>
            <a:r>
              <a:rPr lang="en-US" altLang="en-US" dirty="0"/>
              <a:t>):</a:t>
            </a:r>
          </a:p>
          <a:p>
            <a:r>
              <a:rPr lang="en-US" dirty="0"/>
              <a:t>“</a:t>
            </a:r>
            <a:r>
              <a:rPr lang="en-GB" dirty="0"/>
              <a:t>Reply LS to IEEE 802.11 Requesting Status and Information on WLAN integration in 3GPP NextGen System”</a:t>
            </a:r>
          </a:p>
          <a:p>
            <a:r>
              <a:rPr lang="en-US" sz="1800" b="0" dirty="0"/>
              <a:t>Sent by 3GPP TSG SA in reply to our LS </a:t>
            </a:r>
            <a:r>
              <a:rPr lang="en-US" altLang="en-US" sz="1800" b="0" dirty="0"/>
              <a:t>(</a:t>
            </a:r>
            <a:r>
              <a:rPr lang="en-US" altLang="en-US" sz="1800" b="0" dirty="0">
                <a:hlinkClick r:id="rId3"/>
              </a:rPr>
              <a:t>11-16/1574r3</a:t>
            </a:r>
            <a:r>
              <a:rPr lang="en-US" altLang="en-US" sz="1800" b="0" dirty="0"/>
              <a:t>) to 3GPP TSG SA (5/17): “</a:t>
            </a:r>
            <a:r>
              <a:rPr lang="en-US" sz="1800" b="0" dirty="0"/>
              <a:t>IEEE 802.11 Working Group Liaison Statement Requesting </a:t>
            </a:r>
            <a:r>
              <a:rPr lang="en-GB" sz="1800" b="0" dirty="0"/>
              <a:t>status and technical information on WLAN integration in 3GPP NextGen System.”</a:t>
            </a:r>
            <a:endParaRPr lang="en-US" altLang="en-US" sz="1800" b="0" dirty="0"/>
          </a:p>
          <a:p>
            <a:r>
              <a:rPr lang="en-US" dirty="0"/>
              <a:t> Contribution regarding the ongoing 3GPP TSG SA work:</a:t>
            </a:r>
          </a:p>
          <a:p>
            <a:pPr>
              <a:buFont typeface="Arial" panose="020B0604020202020204" pitchFamily="34" charset="0"/>
              <a:buChar char="•"/>
            </a:pPr>
            <a:r>
              <a:rPr lang="en-US" dirty="0">
                <a:hlinkClick r:id="rId4"/>
              </a:rPr>
              <a:t>11-17/1064r0</a:t>
            </a:r>
            <a:r>
              <a:rPr lang="en-US" dirty="0"/>
              <a:t> – “Overview of 3GPP SA Next Generation System Documents Related to Non-3GPP Access to the 5G Core Network”</a:t>
            </a:r>
          </a:p>
          <a:p>
            <a:pPr>
              <a:buFont typeface="Arial" panose="020B0604020202020204" pitchFamily="34" charset="0"/>
              <a:buChar char="•"/>
            </a:pPr>
            <a:r>
              <a:rPr lang="en-US" dirty="0">
                <a:hlinkClick r:id="rId5"/>
              </a:rPr>
              <a:t>11-18/0481r0</a:t>
            </a:r>
            <a:r>
              <a:rPr lang="en-US" dirty="0"/>
              <a:t> – “3GPP TSG SA Status Update”</a:t>
            </a:r>
          </a:p>
          <a:p>
            <a:pPr>
              <a:buFont typeface="Arial" panose="020B0604020202020204" pitchFamily="34" charset="0"/>
              <a:buChar char="•"/>
            </a:pPr>
            <a:r>
              <a:rPr lang="en-US" dirty="0">
                <a:hlinkClick r:id="rId6"/>
              </a:rPr>
              <a:t>11-18/1243r0</a:t>
            </a:r>
            <a:r>
              <a:rPr lang="en-US" dirty="0"/>
              <a:t> – “</a:t>
            </a:r>
            <a:r>
              <a:rPr lang="en-GB" dirty="0"/>
              <a:t>3GPP Update/Status (Release 15 – June 2018)”</a:t>
            </a:r>
            <a:endParaRPr lang="en-US" dirty="0"/>
          </a:p>
          <a:p>
            <a:pPr>
              <a:buFont typeface="Arial" panose="020B0604020202020204" pitchFamily="34" charset="0"/>
              <a:buChar char="•"/>
            </a:pPr>
            <a:r>
              <a:rPr lang="en-US" dirty="0"/>
              <a:t>Additional contributions encouraged</a:t>
            </a:r>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July 2019</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399074916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638079"/>
          </a:xfrm>
        </p:spPr>
        <p:txBody>
          <a:bodyPr/>
          <a:lstStyle/>
          <a:p>
            <a:r>
              <a:rPr lang="en-US" altLang="en-US" dirty="0"/>
              <a:t>AANI SC Background 3/4</a:t>
            </a:r>
            <a:endParaRPr lang="en-US" dirty="0"/>
          </a:p>
        </p:txBody>
      </p:sp>
      <p:sp>
        <p:nvSpPr>
          <p:cNvPr id="3" name="Content Placeholder 2"/>
          <p:cNvSpPr>
            <a:spLocks noGrp="1"/>
          </p:cNvSpPr>
          <p:nvPr>
            <p:ph idx="1"/>
          </p:nvPr>
        </p:nvSpPr>
        <p:spPr>
          <a:xfrm>
            <a:off x="589493" y="1503608"/>
            <a:ext cx="11069107" cy="4971806"/>
          </a:xfrm>
        </p:spPr>
        <p:txBody>
          <a:bodyPr/>
          <a:lstStyle/>
          <a:p>
            <a:r>
              <a:rPr lang="en-US" dirty="0"/>
              <a:t>Contributions on 802.11ax performance relative to IMT-2020 EMBB requirements:</a:t>
            </a:r>
          </a:p>
          <a:p>
            <a:pPr>
              <a:buFont typeface="Arial" panose="020B0604020202020204" pitchFamily="34" charset="0"/>
              <a:buChar char="•"/>
            </a:pPr>
            <a:r>
              <a:rPr lang="en-US" sz="2000" b="0" dirty="0">
                <a:hlinkClick r:id="rId2"/>
              </a:rPr>
              <a:t>11-18/0256r0</a:t>
            </a:r>
            <a:r>
              <a:rPr lang="en-US" sz="2000" b="0" dirty="0"/>
              <a:t> “802.11ax for IMT-2020” </a:t>
            </a:r>
          </a:p>
          <a:p>
            <a:pPr>
              <a:buFont typeface="Arial" panose="020B0604020202020204" pitchFamily="34" charset="0"/>
              <a:buChar char="•"/>
            </a:pPr>
            <a:r>
              <a:rPr lang="en-US" sz="2000" b="0" dirty="0">
                <a:hlinkClick r:id="rId3"/>
              </a:rPr>
              <a:t>11-18/0517r2</a:t>
            </a:r>
            <a:r>
              <a:rPr lang="en-US" sz="2000" b="0" dirty="0"/>
              <a:t> “802.11ax for IMT-2020 eMBB Indoor Hotspot and Dense Urban”</a:t>
            </a:r>
          </a:p>
          <a:p>
            <a:pPr>
              <a:buFont typeface="Arial" panose="020B0604020202020204" pitchFamily="34" charset="0"/>
              <a:buChar char="•"/>
            </a:pPr>
            <a:r>
              <a:rPr lang="en-US" sz="2000" b="0" u="sng" dirty="0">
                <a:hlinkClick r:id="rId4"/>
              </a:rPr>
              <a:t>11-18/0915r3</a:t>
            </a:r>
            <a:r>
              <a:rPr lang="en-US" sz="2000" b="0" dirty="0"/>
              <a:t> “Benchmarking of 802.11ax against eMBB Indoor Hotspot requirements using IMT-2020 simulation methodology”</a:t>
            </a:r>
          </a:p>
          <a:p>
            <a:pPr>
              <a:buFont typeface="Arial" panose="020B0604020202020204" pitchFamily="34" charset="0"/>
              <a:buChar char="•"/>
            </a:pPr>
            <a:r>
              <a:rPr lang="en-US" sz="2000" b="0" dirty="0">
                <a:hlinkClick r:id="rId5"/>
              </a:rPr>
              <a:t>11-18/1240r4</a:t>
            </a:r>
            <a:r>
              <a:rPr lang="en-US" sz="2000" b="0" dirty="0"/>
              <a:t> “802.11ax for IMT-2020 eMBB Indoor Hotspot”</a:t>
            </a:r>
          </a:p>
          <a:p>
            <a:pPr>
              <a:buFont typeface="Arial" panose="020B0604020202020204" pitchFamily="34" charset="0"/>
              <a:buChar char="•"/>
            </a:pPr>
            <a:r>
              <a:rPr lang="en-US" sz="2000" b="0" dirty="0">
                <a:hlinkClick r:id="rId6"/>
              </a:rPr>
              <a:t>11-18/1573r7</a:t>
            </a:r>
            <a:r>
              <a:rPr lang="en-US" sz="2000" b="0" dirty="0"/>
              <a:t> “Summary of 802.11ax Self Evaluation for IMT-2020 EMBB Indoor Hotspot and Dense Urban Test Environments”</a:t>
            </a:r>
          </a:p>
          <a:p>
            <a:pPr>
              <a:buFont typeface="Arial" panose="020B0604020202020204" pitchFamily="34" charset="0"/>
              <a:buChar char="•"/>
            </a:pPr>
            <a:r>
              <a:rPr lang="en-US" sz="2000" b="0" dirty="0">
                <a:hlinkClick r:id="rId7"/>
              </a:rPr>
              <a:t>11-18/1340r9</a:t>
            </a:r>
            <a:r>
              <a:rPr lang="en-US" sz="2000" b="0" dirty="0"/>
              <a:t> “Proposed LS to 3GPP/WFA/WBA/WifiForward on the studies done regarding benchmarking of 802.11ax capabilities”</a:t>
            </a:r>
          </a:p>
          <a:p>
            <a:pPr>
              <a:buFont typeface="Arial" panose="020B0604020202020204" pitchFamily="34" charset="0"/>
              <a:buChar char="•"/>
            </a:pPr>
            <a:r>
              <a:rPr lang="en-US" sz="2000" b="0" dirty="0">
                <a:hlinkClick r:id="rId8"/>
              </a:rPr>
              <a:t>LS sent by the 802.11 WG Chair</a:t>
            </a:r>
            <a:r>
              <a:rPr lang="en-US" sz="2000" b="0" dirty="0"/>
              <a:t>, based on: </a:t>
            </a:r>
            <a:r>
              <a:rPr lang="en-US" altLang="en-US" sz="2000" b="0" dirty="0">
                <a:hlinkClick r:id="rId7"/>
              </a:rPr>
              <a:t>11-18/1340r9</a:t>
            </a:r>
            <a:r>
              <a:rPr lang="en-US" sz="2000" b="0" dirty="0"/>
              <a:t> </a:t>
            </a:r>
          </a:p>
          <a:p>
            <a:pPr>
              <a:buFont typeface="Arial" panose="020B0604020202020204" pitchFamily="34" charset="0"/>
              <a:buChar char="•"/>
            </a:pPr>
            <a:r>
              <a:rPr lang="en-US" altLang="en-US" sz="2000" b="0" dirty="0">
                <a:solidFill>
                  <a:schemeClr val="tx1"/>
                </a:solidFill>
                <a:hlinkClick r:id="rId9"/>
              </a:rPr>
              <a:t>11-19/0888r0</a:t>
            </a:r>
            <a:r>
              <a:rPr lang="en-US" altLang="en-US" sz="2000" b="0" dirty="0">
                <a:solidFill>
                  <a:schemeClr val="tx1"/>
                </a:solidFill>
              </a:rPr>
              <a:t> “Discussion on IMT-2020 mMTC and URLLC requirements” </a:t>
            </a:r>
          </a:p>
          <a:p>
            <a:pPr>
              <a:buFont typeface="Arial" panose="020B0604020202020204" pitchFamily="34" charset="0"/>
              <a:buChar char="•"/>
            </a:pPr>
            <a:r>
              <a:rPr lang="en-US" altLang="en-US" sz="2000" b="0" dirty="0">
                <a:solidFill>
                  <a:schemeClr val="tx1"/>
                </a:solidFill>
                <a:hlinkClick r:id="rId10"/>
              </a:rPr>
              <a:t>11-19/0871r0</a:t>
            </a:r>
            <a:r>
              <a:rPr lang="en-US" altLang="en-US" sz="2000" b="0" dirty="0">
                <a:solidFill>
                  <a:schemeClr val="tx1"/>
                </a:solidFill>
              </a:rPr>
              <a:t> “802.11ax for IMT-2020 eMBB Dense Urban” </a:t>
            </a:r>
            <a:endParaRPr lang="en-US" sz="2000" b="0" dirty="0"/>
          </a:p>
          <a:p>
            <a:pPr marL="0" indent="0"/>
            <a:endParaRPr lang="en-US" i="1" dirty="0"/>
          </a:p>
          <a:p>
            <a:pPr marL="0" indent="0" algn="ctr"/>
            <a:br>
              <a:rPr lang="en-US" i="1" dirty="0"/>
            </a:br>
            <a:endParaRPr lang="en-US" dirty="0"/>
          </a:p>
          <a:p>
            <a:pPr marL="0" indent="0"/>
            <a:endParaRPr lang="en-US"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July 2019</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277251628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31654"/>
            <a:ext cx="10361084" cy="638079"/>
          </a:xfrm>
        </p:spPr>
        <p:txBody>
          <a:bodyPr/>
          <a:lstStyle/>
          <a:p>
            <a:r>
              <a:rPr lang="en-US" altLang="en-US" dirty="0"/>
              <a:t>AANI SC Background 4/4</a:t>
            </a:r>
            <a:endParaRPr lang="en-US" dirty="0"/>
          </a:p>
        </p:txBody>
      </p:sp>
      <p:sp>
        <p:nvSpPr>
          <p:cNvPr id="3" name="Content Placeholder 2"/>
          <p:cNvSpPr>
            <a:spLocks noGrp="1"/>
          </p:cNvSpPr>
          <p:nvPr>
            <p:ph idx="1"/>
          </p:nvPr>
        </p:nvSpPr>
        <p:spPr>
          <a:xfrm>
            <a:off x="49742" y="685800"/>
            <a:ext cx="12192000" cy="5789614"/>
          </a:xfrm>
        </p:spPr>
        <p:txBody>
          <a:bodyPr/>
          <a:lstStyle/>
          <a:p>
            <a:r>
              <a:rPr lang="en-US" dirty="0"/>
              <a:t>Contributions related the proposed “Nufront/802.11” IMT-2020 proposal:</a:t>
            </a:r>
          </a:p>
          <a:p>
            <a:pPr lvl="1">
              <a:buFont typeface="Arial" panose="020B0604020202020204" pitchFamily="34" charset="0"/>
              <a:buChar char="•"/>
            </a:pPr>
            <a:r>
              <a:rPr lang="en-US" sz="1400" b="0" dirty="0"/>
              <a:t>A communication from Jun LEI (Nufront) was received by the 802.11 WG Chair (</a:t>
            </a:r>
            <a:r>
              <a:rPr lang="en-US" sz="1400" b="0" u="sng" dirty="0">
                <a:hlinkClick r:id="rId2"/>
              </a:rPr>
              <a:t>11-19/0550r0</a:t>
            </a:r>
            <a:r>
              <a:rPr lang="en-US" sz="1400" b="0" dirty="0"/>
              <a:t>)</a:t>
            </a:r>
          </a:p>
          <a:p>
            <a:pPr lvl="1">
              <a:buFont typeface="Arial" panose="020B0604020202020204" pitchFamily="34" charset="0"/>
              <a:buChar char="•"/>
            </a:pPr>
            <a:r>
              <a:rPr lang="en-US" altLang="en-US" sz="1400" b="0" dirty="0">
                <a:hlinkClick r:id="rId3"/>
              </a:rPr>
              <a:t>11-19/0625r0</a:t>
            </a:r>
            <a:r>
              <a:rPr lang="en-US" altLang="en-US" sz="1400" b="0" dirty="0"/>
              <a:t> – “proposal from Nufront_20190407”</a:t>
            </a:r>
          </a:p>
          <a:p>
            <a:pPr lvl="1">
              <a:buFont typeface="Arial" panose="020B0604020202020204" pitchFamily="34" charset="0"/>
              <a:buChar char="•"/>
            </a:pPr>
            <a:r>
              <a:rPr lang="en-US" altLang="en-US" sz="1400" b="0" dirty="0">
                <a:hlinkClick r:id="rId4"/>
              </a:rPr>
              <a:t>11-19/0626r0</a:t>
            </a:r>
            <a:r>
              <a:rPr lang="en-US" altLang="en-US" sz="1400" b="0" dirty="0"/>
              <a:t> – “</a:t>
            </a:r>
            <a:r>
              <a:rPr lang="nl-NL" sz="1400" b="0" dirty="0"/>
              <a:t>EUHT Tech Brief En for IEEE 20190407</a:t>
            </a:r>
            <a:r>
              <a:rPr lang="en-US" altLang="en-US" sz="1400" b="0" dirty="0"/>
              <a:t>”</a:t>
            </a:r>
          </a:p>
          <a:p>
            <a:pPr lvl="1">
              <a:buFont typeface="Arial" panose="020B0604020202020204" pitchFamily="34" charset="0"/>
              <a:buChar char="•"/>
            </a:pPr>
            <a:r>
              <a:rPr lang="en-US" altLang="en-US" sz="1400" b="0" dirty="0">
                <a:hlinkClick r:id="rId5"/>
              </a:rPr>
              <a:t>11-19/0671r0</a:t>
            </a:r>
            <a:r>
              <a:rPr lang="en-US" altLang="en-US" sz="1400" b="0" dirty="0"/>
              <a:t>  “The preliminary evaluation results of EUHT on Urban Macro URLLC”</a:t>
            </a:r>
          </a:p>
          <a:p>
            <a:pPr lvl="1">
              <a:buFont typeface="Arial" panose="020B0604020202020204" pitchFamily="34" charset="0"/>
              <a:buChar char="•"/>
            </a:pPr>
            <a:r>
              <a:rPr lang="nl-NL" altLang="en-US" sz="1400" b="0" dirty="0">
                <a:hlinkClick r:id="rId6"/>
              </a:rPr>
              <a:t>11-19/0672r0</a:t>
            </a:r>
            <a:r>
              <a:rPr lang="en-US" sz="1400" b="0" dirty="0"/>
              <a:t> - EUHT standard intro_0422</a:t>
            </a:r>
          </a:p>
          <a:p>
            <a:pPr lvl="1">
              <a:buFont typeface="Arial" panose="020B0604020202020204" pitchFamily="34" charset="0"/>
              <a:buChar char="•"/>
            </a:pPr>
            <a:r>
              <a:rPr lang="en-US" altLang="en-US" sz="1400" b="0" dirty="0">
                <a:hlinkClick r:id="rId7"/>
              </a:rPr>
              <a:t>11-19/0694r0</a:t>
            </a:r>
            <a:r>
              <a:rPr lang="en-US" altLang="en-US" sz="1400" b="0" dirty="0"/>
              <a:t>  “</a:t>
            </a:r>
            <a:r>
              <a:rPr lang="en-US" sz="1400" b="0" dirty="0"/>
              <a:t>Preliminary Results of EUHT Evaluation on Urban Macro URLLC and mMTC</a:t>
            </a:r>
            <a:r>
              <a:rPr lang="en-US" altLang="en-US" sz="1400" b="0" dirty="0"/>
              <a:t>”</a:t>
            </a:r>
          </a:p>
          <a:p>
            <a:pPr lvl="1">
              <a:buFont typeface="Arial" panose="020B0604020202020204" pitchFamily="34" charset="0"/>
              <a:buChar char="•"/>
            </a:pPr>
            <a:r>
              <a:rPr lang="en-US" altLang="en-US" sz="1400" b="0" dirty="0">
                <a:hlinkClick r:id="rId8"/>
              </a:rPr>
              <a:t>11-19/0728r0</a:t>
            </a:r>
            <a:r>
              <a:rPr lang="en-US" altLang="en-US" sz="1400" b="0" dirty="0"/>
              <a:t> “</a:t>
            </a:r>
            <a:r>
              <a:rPr lang="en-US" sz="1400" b="0" dirty="0"/>
              <a:t>EUHT Evaluation Mobility”</a:t>
            </a:r>
          </a:p>
          <a:p>
            <a:pPr lvl="1">
              <a:buFont typeface="Arial" panose="020B0604020202020204" pitchFamily="34" charset="0"/>
              <a:buChar char="•"/>
            </a:pPr>
            <a:r>
              <a:rPr lang="en-US" altLang="en-US" sz="1400" b="0" dirty="0">
                <a:hlinkClick r:id="rId7"/>
              </a:rPr>
              <a:t>11-19/0694r0</a:t>
            </a:r>
            <a:r>
              <a:rPr lang="en-US" altLang="en-US" sz="1400" b="0" dirty="0"/>
              <a:t>  “</a:t>
            </a:r>
            <a:r>
              <a:rPr lang="en-US" sz="1400" b="0" dirty="0"/>
              <a:t>Preliminary Results of EUHT Evaluation on Urban Macro URLLC and mMTC</a:t>
            </a:r>
            <a:r>
              <a:rPr lang="en-US" altLang="en-US" sz="1400" b="0" dirty="0"/>
              <a:t>”</a:t>
            </a:r>
          </a:p>
          <a:p>
            <a:pPr lvl="1">
              <a:buFont typeface="Arial" panose="020B0604020202020204" pitchFamily="34" charset="0"/>
              <a:buChar char="•"/>
            </a:pPr>
            <a:r>
              <a:rPr lang="en-US" altLang="en-US" sz="1400" b="0" dirty="0">
                <a:hlinkClick r:id="rId9"/>
              </a:rPr>
              <a:t>11-19/0855r2</a:t>
            </a:r>
            <a:r>
              <a:rPr lang="en-US" altLang="en-US" sz="1400" b="0" dirty="0"/>
              <a:t> “ANI SC Comments on Proposal to Submit IEEE 802.11ax and EUHT to ITU for IMT-2020”</a:t>
            </a:r>
          </a:p>
          <a:p>
            <a:pPr lvl="1">
              <a:buFont typeface="Arial" panose="020B0604020202020204" pitchFamily="34" charset="0"/>
              <a:buChar char="•"/>
            </a:pPr>
            <a:r>
              <a:rPr lang="en-US" altLang="en-US" sz="1400" b="0" dirty="0">
                <a:hlinkClick r:id="rId10"/>
              </a:rPr>
              <a:t>11-19/0889r2</a:t>
            </a:r>
            <a:r>
              <a:rPr lang="en-US" altLang="en-US" sz="1400" b="0" dirty="0"/>
              <a:t> “AANI SC Response to the comments on Proposal to Submit IEEE 802.11ax and EUHT to ITU for IMT-2020”</a:t>
            </a:r>
          </a:p>
          <a:p>
            <a:pPr lvl="1">
              <a:buFont typeface="Arial" panose="020B0604020202020204" pitchFamily="34" charset="0"/>
              <a:buChar char="•"/>
            </a:pPr>
            <a:r>
              <a:rPr lang="en-US" altLang="en-US" sz="1400" b="0" dirty="0">
                <a:hlinkClick r:id="rId11"/>
              </a:rPr>
              <a:t>11-19/0869r0</a:t>
            </a:r>
            <a:r>
              <a:rPr lang="en-US" altLang="en-US" sz="1400" b="0" dirty="0"/>
              <a:t> “AANI SC Current Status of submission about EUHT”</a:t>
            </a:r>
          </a:p>
          <a:p>
            <a:pPr lvl="1">
              <a:buFont typeface="Arial" panose="020B0604020202020204" pitchFamily="34" charset="0"/>
              <a:buChar char="•"/>
            </a:pPr>
            <a:r>
              <a:rPr lang="en-US" altLang="en-US" sz="1400" b="0" dirty="0">
                <a:hlinkClick r:id="rId12"/>
              </a:rPr>
              <a:t>11-19/0870r1</a:t>
            </a:r>
            <a:r>
              <a:rPr lang="en-US" altLang="en-US" sz="1400" b="0" dirty="0"/>
              <a:t> “AANI SC Submission documents of EUHT”</a:t>
            </a:r>
          </a:p>
          <a:p>
            <a:pPr lvl="1">
              <a:buFont typeface="Arial" panose="020B0604020202020204" pitchFamily="34" charset="0"/>
              <a:buChar char="•"/>
            </a:pPr>
            <a:r>
              <a:rPr lang="en-US" sz="1400" b="0" dirty="0">
                <a:hlinkClick r:id="rId13"/>
              </a:rPr>
              <a:t>11-19-0901r1</a:t>
            </a:r>
            <a:r>
              <a:rPr lang="en-US" sz="1400" b="0" dirty="0"/>
              <a:t> “Paths to 5G”</a:t>
            </a:r>
          </a:p>
          <a:p>
            <a:pPr marL="0" indent="0"/>
            <a:r>
              <a:rPr lang="en-US" dirty="0"/>
              <a:t>Conclusion at May 802.11 meeting: 802.11 does not support submitting such a proposal</a:t>
            </a:r>
          </a:p>
          <a:p>
            <a:pPr marL="0" indent="0"/>
            <a:r>
              <a:rPr lang="en-US" dirty="0"/>
              <a:t>Activity since May 802.11 meeting:</a:t>
            </a:r>
          </a:p>
          <a:p>
            <a:pPr lvl="1">
              <a:buFont typeface="Arial" panose="020B0604020202020204" pitchFamily="34" charset="0"/>
              <a:buChar char="•"/>
            </a:pPr>
            <a:r>
              <a:rPr lang="en-US" dirty="0"/>
              <a:t>Nufront has submitted a RIT proposal for IMT-2020 based on EUHT (see </a:t>
            </a:r>
            <a:r>
              <a:rPr lang="en-US" altLang="en-US" dirty="0">
                <a:solidFill>
                  <a:schemeClr val="tx1"/>
                </a:solidFill>
              </a:rPr>
              <a:t>11-19/1024r0)</a:t>
            </a:r>
            <a:endParaRPr lang="en-US" dirty="0"/>
          </a:p>
          <a:p>
            <a:pPr lvl="1">
              <a:buFont typeface="Arial" panose="020B0604020202020204" pitchFamily="34" charset="0"/>
              <a:buChar char="•"/>
            </a:pPr>
            <a:r>
              <a:rPr lang="en-US" dirty="0"/>
              <a:t>Nufront drafted, submitted, and withdrew an SRIT proposal based on 802.11ax and EUHT</a:t>
            </a:r>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July 2019</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121874699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611185"/>
          </a:xfrm>
        </p:spPr>
        <p:txBody>
          <a:bodyPr/>
          <a:lstStyle/>
          <a:p>
            <a:r>
              <a:rPr lang="en-US" dirty="0"/>
              <a:t>Discussion / Contributions</a:t>
            </a:r>
          </a:p>
        </p:txBody>
      </p:sp>
      <p:sp>
        <p:nvSpPr>
          <p:cNvPr id="3" name="Content Placeholder 2"/>
          <p:cNvSpPr>
            <a:spLocks noGrp="1"/>
          </p:cNvSpPr>
          <p:nvPr>
            <p:ph idx="1"/>
          </p:nvPr>
        </p:nvSpPr>
        <p:spPr>
          <a:xfrm>
            <a:off x="512763" y="1447800"/>
            <a:ext cx="11265958" cy="4876800"/>
          </a:xfrm>
        </p:spPr>
        <p:txBody>
          <a:bodyPr/>
          <a:lstStyle/>
          <a:p>
            <a:pPr marL="571500" indent="-457200">
              <a:buFont typeface="+mj-lt"/>
              <a:buAutoNum type="arabicPeriod"/>
            </a:pPr>
            <a:r>
              <a:rPr lang="en-US" altLang="en-US" dirty="0">
                <a:solidFill>
                  <a:schemeClr val="tx1"/>
                </a:solidFill>
                <a:hlinkClick r:id="rId2"/>
              </a:rPr>
              <a:t>11-19/1160r1</a:t>
            </a:r>
            <a:r>
              <a:rPr lang="en-US" altLang="en-US" dirty="0">
                <a:solidFill>
                  <a:schemeClr val="tx1"/>
                </a:solidFill>
              </a:rPr>
              <a:t> Proposal on Interworking between IEEE 802.11 WLAN and 3GPP 5G Core Network– Hyun Seo Oh (ETRI)</a:t>
            </a:r>
          </a:p>
          <a:p>
            <a:pPr marL="571500" indent="-457200">
              <a:buFont typeface="+mj-lt"/>
              <a:buAutoNum type="arabicPeriod"/>
            </a:pPr>
            <a:r>
              <a:rPr lang="en-US" dirty="0">
                <a:solidFill>
                  <a:schemeClr val="tx1"/>
                </a:solidFill>
              </a:rPr>
              <a:t>801.11ax performance evaluation – IMT-2020 requirements</a:t>
            </a:r>
          </a:p>
          <a:p>
            <a:pPr marL="857250" lvl="1" indent="-457200">
              <a:spcBef>
                <a:spcPts val="200"/>
              </a:spcBef>
              <a:buFont typeface="+mj-lt"/>
              <a:buAutoNum type="alphaLcParenR"/>
              <a:defRPr/>
            </a:pPr>
            <a:r>
              <a:rPr lang="en-US" sz="1800" dirty="0">
                <a:hlinkClick r:id="rId3"/>
              </a:rPr>
              <a:t>11-19/1283r0</a:t>
            </a:r>
            <a:r>
              <a:rPr lang="en-US" sz="1800" dirty="0"/>
              <a:t> Updated 11ax evaluation for IMT-2020 Dense Urban, adding mobility</a:t>
            </a:r>
          </a:p>
          <a:p>
            <a:pPr marL="857250" lvl="1" indent="-457200">
              <a:spcBef>
                <a:spcPts val="200"/>
              </a:spcBef>
              <a:buFont typeface="+mj-lt"/>
              <a:buAutoNum type="alphaLcParenR"/>
              <a:defRPr/>
            </a:pPr>
            <a:r>
              <a:rPr lang="en-US" sz="1800" dirty="0">
                <a:hlinkClick r:id="rId4"/>
              </a:rPr>
              <a:t>11-19/1284r0</a:t>
            </a:r>
            <a:r>
              <a:rPr lang="en-US" sz="1800" dirty="0"/>
              <a:t> Summary of 802.11ax performance self evaluation IMT-2020 Indoor Hotspot and Dense Urban </a:t>
            </a:r>
          </a:p>
          <a:p>
            <a:pPr marL="857250" lvl="1" indent="-457200">
              <a:spcBef>
                <a:spcPts val="200"/>
              </a:spcBef>
              <a:buFont typeface="+mj-lt"/>
              <a:buAutoNum type="alphaLcParenR"/>
              <a:defRPr/>
            </a:pPr>
            <a:r>
              <a:rPr lang="en-US" sz="1800" strike="sngStrike" dirty="0"/>
              <a:t>11-19/xxxxr0 Draft press release: 802.11ax performance evaluation IMT-2020 </a:t>
            </a:r>
          </a:p>
          <a:p>
            <a:pPr marL="571500" indent="-457200">
              <a:buFont typeface="+mj-lt"/>
              <a:buAutoNum type="arabicPeriod"/>
            </a:pPr>
            <a:r>
              <a:rPr lang="en-US" altLang="en-US" dirty="0">
                <a:solidFill>
                  <a:schemeClr val="bg1">
                    <a:lumMod val="65000"/>
                  </a:schemeClr>
                </a:solidFill>
                <a:hlinkClick r:id="rId5"/>
              </a:rPr>
              <a:t>11-19/1024r0</a:t>
            </a:r>
            <a:r>
              <a:rPr lang="en-US" altLang="en-US" dirty="0">
                <a:solidFill>
                  <a:schemeClr val="bg1">
                    <a:lumMod val="65000"/>
                  </a:schemeClr>
                </a:solidFill>
              </a:rPr>
              <a:t>  </a:t>
            </a:r>
            <a:r>
              <a:rPr lang="en-US" altLang="en-US" dirty="0">
                <a:solidFill>
                  <a:schemeClr val="tx1"/>
                </a:solidFill>
              </a:rPr>
              <a:t>“</a:t>
            </a:r>
            <a:r>
              <a:rPr lang="en-US" dirty="0">
                <a:solidFill>
                  <a:schemeClr val="tx1"/>
                </a:solidFill>
              </a:rPr>
              <a:t>ITU IMT-2020 Status - Final Proposals” – Joseph Levy (InterDigital)</a:t>
            </a:r>
            <a:endParaRPr lang="en-US" altLang="en-US" dirty="0">
              <a:solidFill>
                <a:schemeClr val="tx1"/>
              </a:solidFill>
            </a:endParaRPr>
          </a:p>
          <a:p>
            <a:pPr marL="114300" indent="0"/>
            <a:endParaRPr lang="en-US" altLang="en-US" dirty="0">
              <a:highlight>
                <a:srgbClr val="FFFF00"/>
              </a:highlight>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July 2019</a:t>
            </a:r>
            <a:endParaRPr lang="en-GB" dirty="0"/>
          </a:p>
        </p:txBody>
      </p:sp>
    </p:spTree>
    <p:extLst>
      <p:ext uri="{BB962C8B-B14F-4D97-AF65-F5344CB8AC3E}">
        <p14:creationId xmlns:p14="http://schemas.microsoft.com/office/powerpoint/2010/main" val="141948928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B4EBC1-6B23-4DF5-A82F-EDB185D4C761}"/>
              </a:ext>
            </a:extLst>
          </p:cNvPr>
          <p:cNvSpPr>
            <a:spLocks noGrp="1"/>
          </p:cNvSpPr>
          <p:nvPr>
            <p:ph type="title"/>
          </p:nvPr>
        </p:nvSpPr>
        <p:spPr/>
        <p:txBody>
          <a:bodyPr/>
          <a:lstStyle/>
          <a:p>
            <a:r>
              <a:rPr lang="en-US" dirty="0"/>
              <a:t>Current IEEE Process for “Press Releases”</a:t>
            </a:r>
          </a:p>
        </p:txBody>
      </p:sp>
      <p:sp>
        <p:nvSpPr>
          <p:cNvPr id="3" name="Content Placeholder 2">
            <a:extLst>
              <a:ext uri="{FF2B5EF4-FFF2-40B4-BE49-F238E27FC236}">
                <a16:creationId xmlns:a16="http://schemas.microsoft.com/office/drawing/2014/main" id="{F72DE5FF-6ACA-497F-94D0-E84F679E5892}"/>
              </a:ext>
            </a:extLst>
          </p:cNvPr>
          <p:cNvSpPr>
            <a:spLocks noGrp="1"/>
          </p:cNvSpPr>
          <p:nvPr>
            <p:ph idx="1"/>
          </p:nvPr>
        </p:nvSpPr>
        <p:spPr>
          <a:xfrm>
            <a:off x="570443" y="1676400"/>
            <a:ext cx="11049000" cy="4494214"/>
          </a:xfrm>
        </p:spPr>
        <p:txBody>
          <a:bodyPr/>
          <a:lstStyle/>
          <a:p>
            <a:r>
              <a:rPr lang="en-GB" dirty="0"/>
              <a:t>The process 802.11 is currently using is to actively work with IEEE staff before going to the EC for approval.</a:t>
            </a:r>
            <a:endParaRPr lang="en-US" dirty="0"/>
          </a:p>
          <a:p>
            <a:r>
              <a:rPr lang="en-GB" dirty="0"/>
              <a:t>The steps of the process are:</a:t>
            </a:r>
            <a:endParaRPr lang="en-US" dirty="0"/>
          </a:p>
          <a:p>
            <a:pPr marL="457200" lvl="0" indent="-457200">
              <a:buFont typeface="+mj-lt"/>
              <a:buAutoNum type="arabicPeriod"/>
            </a:pPr>
            <a:r>
              <a:rPr lang="en-GB" sz="2000" dirty="0"/>
              <a:t>802.11 requests the IEEE staff to prepare a press release on a certain topic,  and provides 2-3 SMEs (Subject Matter Experts) to work with the IEEE staff to generate content.</a:t>
            </a:r>
            <a:endParaRPr lang="en-US" sz="2000" dirty="0"/>
          </a:p>
          <a:p>
            <a:pPr marL="457200" lvl="0" indent="-457200">
              <a:buFont typeface="+mj-lt"/>
              <a:buAutoNum type="arabicPeriod"/>
            </a:pPr>
            <a:r>
              <a:rPr lang="en-GB" sz="2000" dirty="0"/>
              <a:t>IEEE staff interviews SMEs, and recommend the best format, based on what the intent of the</a:t>
            </a:r>
            <a:br>
              <a:rPr lang="en-GB" sz="2000" dirty="0"/>
            </a:br>
            <a:r>
              <a:rPr lang="en-GB" sz="2000" dirty="0"/>
              <a:t>press release is.  For example in one case, they generated a blog, instead of a press release, so that more detailed technical material could be included.</a:t>
            </a:r>
            <a:endParaRPr lang="en-US" sz="2000" dirty="0"/>
          </a:p>
          <a:p>
            <a:pPr marL="457200" lvl="0" indent="-457200">
              <a:buFont typeface="+mj-lt"/>
              <a:buAutoNum type="arabicPeriod"/>
            </a:pPr>
            <a:r>
              <a:rPr lang="en-GB" sz="2000" dirty="0"/>
              <a:t>The material IEEE staff develops material and informs the 802.11WG the material is available.</a:t>
            </a:r>
            <a:endParaRPr lang="en-US" sz="2000" dirty="0"/>
          </a:p>
          <a:p>
            <a:pPr marL="457200" lvl="0" indent="-457200">
              <a:buFont typeface="+mj-lt"/>
              <a:buAutoNum type="arabicPeriod"/>
            </a:pPr>
            <a:r>
              <a:rPr lang="en-GB" sz="2000" dirty="0"/>
              <a:t>The material is notified to the 802 EC, revisions made be made, and then the material is approved by the EC via an EC motion.</a:t>
            </a:r>
            <a:r>
              <a:rPr lang="en-GB" dirty="0"/>
              <a:t> </a:t>
            </a:r>
            <a:endParaRPr lang="en-US" dirty="0"/>
          </a:p>
          <a:p>
            <a:pPr algn="ctr"/>
            <a:r>
              <a:rPr lang="en-US" b="0" i="1" dirty="0"/>
              <a:t>Note: the above is paraphrased from information provided by the 802.11 WG Chair</a:t>
            </a:r>
          </a:p>
        </p:txBody>
      </p:sp>
      <p:sp>
        <p:nvSpPr>
          <p:cNvPr id="4" name="Slide Number Placeholder 3">
            <a:extLst>
              <a:ext uri="{FF2B5EF4-FFF2-40B4-BE49-F238E27FC236}">
                <a16:creationId xmlns:a16="http://schemas.microsoft.com/office/drawing/2014/main" id="{6D57A78F-CBC9-4D32-80EE-4F985975A9A7}"/>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48ACC5DB-0D07-4E7F-8B05-E9EB7188D80A}"/>
              </a:ext>
            </a:extLst>
          </p:cNvPr>
          <p:cNvSpPr>
            <a:spLocks noGrp="1"/>
          </p:cNvSpPr>
          <p:nvPr>
            <p:ph type="ftr" idx="14"/>
          </p:nvPr>
        </p:nvSpPr>
        <p:spPr/>
        <p:txBody>
          <a:bodyPr/>
          <a:lstStyle/>
          <a:p>
            <a:r>
              <a:rPr lang="en-GB"/>
              <a:t>Joseph Levy (InterDigital)</a:t>
            </a:r>
            <a:endParaRPr lang="en-GB" dirty="0"/>
          </a:p>
        </p:txBody>
      </p:sp>
      <p:sp>
        <p:nvSpPr>
          <p:cNvPr id="6" name="Date Placeholder 5">
            <a:extLst>
              <a:ext uri="{FF2B5EF4-FFF2-40B4-BE49-F238E27FC236}">
                <a16:creationId xmlns:a16="http://schemas.microsoft.com/office/drawing/2014/main" id="{78DB784F-D816-4746-9FCF-4238807B9ABE}"/>
              </a:ext>
            </a:extLst>
          </p:cNvPr>
          <p:cNvSpPr>
            <a:spLocks noGrp="1"/>
          </p:cNvSpPr>
          <p:nvPr>
            <p:ph type="dt" idx="15"/>
          </p:nvPr>
        </p:nvSpPr>
        <p:spPr/>
        <p:txBody>
          <a:bodyPr/>
          <a:lstStyle/>
          <a:p>
            <a:r>
              <a:rPr lang="en-US"/>
              <a:t>July 2019</a:t>
            </a:r>
            <a:endParaRPr lang="en-GB" dirty="0"/>
          </a:p>
        </p:txBody>
      </p:sp>
    </p:spTree>
    <p:extLst>
      <p:ext uri="{BB962C8B-B14F-4D97-AF65-F5344CB8AC3E}">
        <p14:creationId xmlns:p14="http://schemas.microsoft.com/office/powerpoint/2010/main" val="117207408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B4EBC1-6B23-4DF5-A82F-EDB185D4C761}"/>
              </a:ext>
            </a:extLst>
          </p:cNvPr>
          <p:cNvSpPr>
            <a:spLocks noGrp="1"/>
          </p:cNvSpPr>
          <p:nvPr>
            <p:ph type="title"/>
          </p:nvPr>
        </p:nvSpPr>
        <p:spPr>
          <a:xfrm>
            <a:off x="914401" y="685801"/>
            <a:ext cx="10361084" cy="533401"/>
          </a:xfrm>
        </p:spPr>
        <p:txBody>
          <a:bodyPr/>
          <a:lstStyle/>
          <a:p>
            <a:r>
              <a:rPr lang="en-US" dirty="0"/>
              <a:t>AANI and 802.11 Actions for “Press Releases”</a:t>
            </a:r>
          </a:p>
        </p:txBody>
      </p:sp>
      <p:sp>
        <p:nvSpPr>
          <p:cNvPr id="3" name="Content Placeholder 2">
            <a:extLst>
              <a:ext uri="{FF2B5EF4-FFF2-40B4-BE49-F238E27FC236}">
                <a16:creationId xmlns:a16="http://schemas.microsoft.com/office/drawing/2014/main" id="{F72DE5FF-6ACA-497F-94D0-E84F679E5892}"/>
              </a:ext>
            </a:extLst>
          </p:cNvPr>
          <p:cNvSpPr>
            <a:spLocks noGrp="1"/>
          </p:cNvSpPr>
          <p:nvPr>
            <p:ph idx="1"/>
          </p:nvPr>
        </p:nvSpPr>
        <p:spPr>
          <a:xfrm>
            <a:off x="533400" y="1219202"/>
            <a:ext cx="11049000" cy="4875213"/>
          </a:xfrm>
        </p:spPr>
        <p:txBody>
          <a:bodyPr/>
          <a:lstStyle/>
          <a:p>
            <a:r>
              <a:rPr lang="en-GB" dirty="0"/>
              <a:t>Given the described “Press Release” process</a:t>
            </a:r>
          </a:p>
          <a:p>
            <a:pPr marL="457200" indent="-457200">
              <a:buFont typeface="+mj-lt"/>
              <a:buAutoNum type="arabicPeriod"/>
            </a:pPr>
            <a:r>
              <a:rPr lang="en-GB" dirty="0"/>
              <a:t>The AANI SC should agree a request to develop a “Press Release”, which should consist of at least a title for the “Press Release” and suggest 2-3 SME to work with IEEE Staff.</a:t>
            </a:r>
          </a:p>
          <a:p>
            <a:pPr marL="457200" indent="-457200">
              <a:buFont typeface="+mj-lt"/>
              <a:buAutoNum type="arabicPeriod"/>
            </a:pPr>
            <a:r>
              <a:rPr lang="en-GB" dirty="0"/>
              <a:t>The AANI SC should then provide this information to the 802.11 WG for WG approval.</a:t>
            </a:r>
          </a:p>
          <a:p>
            <a:pPr marL="457200" indent="-457200">
              <a:buFont typeface="+mj-lt"/>
              <a:buAutoNum type="arabicPeriod"/>
            </a:pPr>
            <a:r>
              <a:rPr lang="en-GB" dirty="0"/>
              <a:t>An example of a “Press Release” request is:</a:t>
            </a:r>
            <a:br>
              <a:rPr lang="en-GB" dirty="0"/>
            </a:br>
            <a:r>
              <a:rPr lang="en-GB" dirty="0"/>
              <a:t>“Approve development of a press release (or similar) announcing completion of analyses that demonstrate that IEEE P802.11ax meets the salient requirements of IMT-2020 Indoor Hotspot and Dense Urban environments.”</a:t>
            </a:r>
          </a:p>
          <a:p>
            <a:pPr marL="457200" indent="-457200">
              <a:buFont typeface="+mj-lt"/>
              <a:buAutoNum type="arabicPeriod"/>
            </a:pPr>
            <a:r>
              <a:rPr lang="en-US" dirty="0"/>
              <a:t>“The AANI SC suggest the following SMEs work with IEEE Staff:  Sindhu Verma, ???”</a:t>
            </a:r>
          </a:p>
          <a:p>
            <a:endParaRPr lang="en-US" dirty="0"/>
          </a:p>
        </p:txBody>
      </p:sp>
      <p:sp>
        <p:nvSpPr>
          <p:cNvPr id="4" name="Slide Number Placeholder 3">
            <a:extLst>
              <a:ext uri="{FF2B5EF4-FFF2-40B4-BE49-F238E27FC236}">
                <a16:creationId xmlns:a16="http://schemas.microsoft.com/office/drawing/2014/main" id="{6D57A78F-CBC9-4D32-80EE-4F985975A9A7}"/>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48ACC5DB-0D07-4E7F-8B05-E9EB7188D80A}"/>
              </a:ext>
            </a:extLst>
          </p:cNvPr>
          <p:cNvSpPr>
            <a:spLocks noGrp="1"/>
          </p:cNvSpPr>
          <p:nvPr>
            <p:ph type="ftr" idx="14"/>
          </p:nvPr>
        </p:nvSpPr>
        <p:spPr/>
        <p:txBody>
          <a:bodyPr/>
          <a:lstStyle/>
          <a:p>
            <a:r>
              <a:rPr lang="en-GB"/>
              <a:t>Joseph Levy (InterDigital)</a:t>
            </a:r>
            <a:endParaRPr lang="en-GB" dirty="0"/>
          </a:p>
        </p:txBody>
      </p:sp>
      <p:sp>
        <p:nvSpPr>
          <p:cNvPr id="6" name="Date Placeholder 5">
            <a:extLst>
              <a:ext uri="{FF2B5EF4-FFF2-40B4-BE49-F238E27FC236}">
                <a16:creationId xmlns:a16="http://schemas.microsoft.com/office/drawing/2014/main" id="{78DB784F-D816-4746-9FCF-4238807B9ABE}"/>
              </a:ext>
            </a:extLst>
          </p:cNvPr>
          <p:cNvSpPr>
            <a:spLocks noGrp="1"/>
          </p:cNvSpPr>
          <p:nvPr>
            <p:ph type="dt" idx="15"/>
          </p:nvPr>
        </p:nvSpPr>
        <p:spPr/>
        <p:txBody>
          <a:bodyPr/>
          <a:lstStyle/>
          <a:p>
            <a:r>
              <a:rPr lang="en-US"/>
              <a:t>July 2019</a:t>
            </a:r>
            <a:endParaRPr lang="en-GB" dirty="0"/>
          </a:p>
        </p:txBody>
      </p:sp>
    </p:spTree>
    <p:extLst>
      <p:ext uri="{BB962C8B-B14F-4D97-AF65-F5344CB8AC3E}">
        <p14:creationId xmlns:p14="http://schemas.microsoft.com/office/powerpoint/2010/main" val="40288846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7567A5-B303-440C-9765-0F14076A5BF9}"/>
              </a:ext>
            </a:extLst>
          </p:cNvPr>
          <p:cNvSpPr>
            <a:spLocks noGrp="1"/>
          </p:cNvSpPr>
          <p:nvPr>
            <p:ph type="title"/>
          </p:nvPr>
        </p:nvSpPr>
        <p:spPr/>
        <p:txBody>
          <a:bodyPr/>
          <a:lstStyle/>
          <a:p>
            <a:r>
              <a:rPr lang="en-US" dirty="0"/>
              <a:t>Straw Poll</a:t>
            </a:r>
          </a:p>
        </p:txBody>
      </p:sp>
      <p:sp>
        <p:nvSpPr>
          <p:cNvPr id="3" name="Content Placeholder 2">
            <a:extLst>
              <a:ext uri="{FF2B5EF4-FFF2-40B4-BE49-F238E27FC236}">
                <a16:creationId xmlns:a16="http://schemas.microsoft.com/office/drawing/2014/main" id="{FFD6675A-FCF6-41BE-8BA8-7C8E3CAD77F7}"/>
              </a:ext>
            </a:extLst>
          </p:cNvPr>
          <p:cNvSpPr>
            <a:spLocks noGrp="1"/>
          </p:cNvSpPr>
          <p:nvPr>
            <p:ph idx="1"/>
          </p:nvPr>
        </p:nvSpPr>
        <p:spPr>
          <a:xfrm>
            <a:off x="914401" y="1600200"/>
            <a:ext cx="10361084" cy="4494213"/>
          </a:xfrm>
        </p:spPr>
        <p:txBody>
          <a:bodyPr/>
          <a:lstStyle/>
          <a:p>
            <a:r>
              <a:rPr lang="en-US" sz="3200" dirty="0"/>
              <a:t>Should the AANI SC recommend to the 802.11 WG that a “press release” be developed to publicize that </a:t>
            </a:r>
            <a:r>
              <a:rPr lang="en-GB" sz="3200" dirty="0"/>
              <a:t>P802.11ax meets the salient requirements of IMT-2020 Indoor Hotspot and Dense Urban environments?</a:t>
            </a:r>
          </a:p>
          <a:p>
            <a:endParaRPr lang="en-GB" sz="3200" dirty="0"/>
          </a:p>
          <a:p>
            <a:r>
              <a:rPr lang="en-GB" sz="3200" dirty="0"/>
              <a:t>Yes: 13	</a:t>
            </a:r>
          </a:p>
          <a:p>
            <a:r>
              <a:rPr lang="en-GB" sz="3200" dirty="0"/>
              <a:t>No: 0</a:t>
            </a:r>
          </a:p>
          <a:p>
            <a:r>
              <a:rPr lang="en-GB" sz="3200" dirty="0"/>
              <a:t>Abstain: 3</a:t>
            </a:r>
            <a:endParaRPr lang="en-US" sz="3200" dirty="0"/>
          </a:p>
        </p:txBody>
      </p:sp>
      <p:sp>
        <p:nvSpPr>
          <p:cNvPr id="4" name="Slide Number Placeholder 3">
            <a:extLst>
              <a:ext uri="{FF2B5EF4-FFF2-40B4-BE49-F238E27FC236}">
                <a16:creationId xmlns:a16="http://schemas.microsoft.com/office/drawing/2014/main" id="{073C4BEA-C4CD-45DC-BB8A-FAB0A56F899D}"/>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C9E2CDA4-3246-4EF6-B302-B26059BA7AC3}"/>
              </a:ext>
            </a:extLst>
          </p:cNvPr>
          <p:cNvSpPr>
            <a:spLocks noGrp="1"/>
          </p:cNvSpPr>
          <p:nvPr>
            <p:ph type="ftr" idx="14"/>
          </p:nvPr>
        </p:nvSpPr>
        <p:spPr/>
        <p:txBody>
          <a:bodyPr/>
          <a:lstStyle/>
          <a:p>
            <a:r>
              <a:rPr lang="en-GB"/>
              <a:t>Joseph Levy (InterDigital)</a:t>
            </a:r>
            <a:endParaRPr lang="en-GB" dirty="0"/>
          </a:p>
        </p:txBody>
      </p:sp>
      <p:sp>
        <p:nvSpPr>
          <p:cNvPr id="6" name="Date Placeholder 5">
            <a:extLst>
              <a:ext uri="{FF2B5EF4-FFF2-40B4-BE49-F238E27FC236}">
                <a16:creationId xmlns:a16="http://schemas.microsoft.com/office/drawing/2014/main" id="{3B7121B5-11EA-4E1E-B507-908B80351601}"/>
              </a:ext>
            </a:extLst>
          </p:cNvPr>
          <p:cNvSpPr>
            <a:spLocks noGrp="1"/>
          </p:cNvSpPr>
          <p:nvPr>
            <p:ph type="dt" idx="15"/>
          </p:nvPr>
        </p:nvSpPr>
        <p:spPr/>
        <p:txBody>
          <a:bodyPr/>
          <a:lstStyle/>
          <a:p>
            <a:r>
              <a:rPr lang="en-US"/>
              <a:t>July 2019</a:t>
            </a:r>
            <a:endParaRPr lang="en-GB" dirty="0"/>
          </a:p>
        </p:txBody>
      </p:sp>
    </p:spTree>
    <p:extLst>
      <p:ext uri="{BB962C8B-B14F-4D97-AF65-F5344CB8AC3E}">
        <p14:creationId xmlns:p14="http://schemas.microsoft.com/office/powerpoint/2010/main" val="3033081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7D0868-18A4-4971-9DEB-AB44D519A9EE}"/>
              </a:ext>
            </a:extLst>
          </p:cNvPr>
          <p:cNvSpPr>
            <a:spLocks noGrp="1"/>
          </p:cNvSpPr>
          <p:nvPr>
            <p:ph type="ctrTitle"/>
          </p:nvPr>
        </p:nvSpPr>
        <p:spPr/>
        <p:txBody>
          <a:bodyPr/>
          <a:lstStyle/>
          <a:p>
            <a:r>
              <a:rPr lang="en-US" dirty="0"/>
              <a:t>Thursday AM1</a:t>
            </a:r>
          </a:p>
        </p:txBody>
      </p:sp>
      <p:sp>
        <p:nvSpPr>
          <p:cNvPr id="4" name="Date Placeholder 3">
            <a:extLst>
              <a:ext uri="{FF2B5EF4-FFF2-40B4-BE49-F238E27FC236}">
                <a16:creationId xmlns:a16="http://schemas.microsoft.com/office/drawing/2014/main" id="{CCB5DA8D-67F4-4BE3-9E66-1B044CA69B37}"/>
              </a:ext>
            </a:extLst>
          </p:cNvPr>
          <p:cNvSpPr>
            <a:spLocks noGrp="1"/>
          </p:cNvSpPr>
          <p:nvPr>
            <p:ph type="dt" idx="10"/>
          </p:nvPr>
        </p:nvSpPr>
        <p:spPr/>
        <p:txBody>
          <a:bodyPr/>
          <a:lstStyle/>
          <a:p>
            <a:r>
              <a:rPr lang="en-US" dirty="0"/>
              <a:t>July 2019</a:t>
            </a:r>
            <a:endParaRPr lang="en-GB" dirty="0"/>
          </a:p>
        </p:txBody>
      </p:sp>
      <p:sp>
        <p:nvSpPr>
          <p:cNvPr id="5" name="Footer Placeholder 4">
            <a:extLst>
              <a:ext uri="{FF2B5EF4-FFF2-40B4-BE49-F238E27FC236}">
                <a16:creationId xmlns:a16="http://schemas.microsoft.com/office/drawing/2014/main" id="{58BA0BC8-B279-42AB-85E9-D26A859BC2A8}"/>
              </a:ext>
            </a:extLst>
          </p:cNvPr>
          <p:cNvSpPr>
            <a:spLocks noGrp="1"/>
          </p:cNvSpPr>
          <p:nvPr>
            <p:ph type="ftr" idx="11"/>
          </p:nvPr>
        </p:nvSpPr>
        <p:spPr/>
        <p:txBody>
          <a:bodyPr/>
          <a:lstStyle/>
          <a:p>
            <a:r>
              <a:rPr lang="en-GB" dirty="0"/>
              <a:t>Joseph Levy (InterDigital)</a:t>
            </a:r>
          </a:p>
        </p:txBody>
      </p:sp>
      <p:sp>
        <p:nvSpPr>
          <p:cNvPr id="6" name="Slide Number Placeholder 5">
            <a:extLst>
              <a:ext uri="{FF2B5EF4-FFF2-40B4-BE49-F238E27FC236}">
                <a16:creationId xmlns:a16="http://schemas.microsoft.com/office/drawing/2014/main" id="{9165B5A4-AB3B-4CCA-8A52-E88A0E70DAF1}"/>
              </a:ext>
            </a:extLst>
          </p:cNvPr>
          <p:cNvSpPr>
            <a:spLocks noGrp="1"/>
          </p:cNvSpPr>
          <p:nvPr>
            <p:ph type="sldNum" idx="12"/>
          </p:nvPr>
        </p:nvSpPr>
        <p:spPr/>
        <p:txBody>
          <a:bodyPr/>
          <a:lstStyle/>
          <a:p>
            <a:r>
              <a:rPr lang="en-GB" dirty="0"/>
              <a:t>Slide </a:t>
            </a:r>
            <a:fld id="{DE40C9FC-4879-4F20-9ECA-A574A90476B7}" type="slidenum">
              <a:rPr lang="en-GB" smtClean="0"/>
              <a:pPr/>
              <a:t>19</a:t>
            </a:fld>
            <a:endParaRPr lang="en-GB" dirty="0"/>
          </a:p>
        </p:txBody>
      </p:sp>
    </p:spTree>
    <p:extLst>
      <p:ext uri="{BB962C8B-B14F-4D97-AF65-F5344CB8AC3E}">
        <p14:creationId xmlns:p14="http://schemas.microsoft.com/office/powerpoint/2010/main" val="11816752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idx="1"/>
          </p:nvPr>
        </p:nvSpPr>
        <p:spPr>
          <a:xfrm>
            <a:off x="812799" y="1524000"/>
            <a:ext cx="10665885" cy="4951414"/>
          </a:xfrm>
          <a:ln/>
        </p:spPr>
        <p:txBody>
          <a:bodyPr/>
          <a:lstStyle/>
          <a:p>
            <a:pPr algn="ctr"/>
            <a:r>
              <a:rPr lang="en-US" altLang="en-US" sz="2800" dirty="0"/>
              <a:t>Agenda for:</a:t>
            </a:r>
          </a:p>
          <a:p>
            <a:pPr algn="ctr"/>
            <a:r>
              <a:rPr lang="en-US" altLang="en-US" sz="2800" dirty="0"/>
              <a:t> 802.11 AANI SC </a:t>
            </a:r>
            <a:br>
              <a:rPr lang="en-US" altLang="en-US" sz="2800" dirty="0"/>
            </a:br>
            <a:r>
              <a:rPr lang="en-US" altLang="en-US" dirty="0"/>
              <a:t>(Advanced Access Network Interface Standing Committee)</a:t>
            </a:r>
          </a:p>
          <a:p>
            <a:pPr algn="ctr"/>
            <a:r>
              <a:rPr lang="en-US" altLang="en-US" dirty="0"/>
              <a:t>July 2019</a:t>
            </a:r>
          </a:p>
          <a:p>
            <a:pPr algn="ctr"/>
            <a:r>
              <a:rPr lang="en-GB" dirty="0"/>
              <a:t>Austria Center Vienna, Vienna, Austria</a:t>
            </a:r>
          </a:p>
          <a:p>
            <a:pPr algn="ctr"/>
            <a:r>
              <a:rPr lang="en-US" altLang="en-US" dirty="0"/>
              <a:t>Chair: Joseph Levy (InterDigital)</a:t>
            </a:r>
          </a:p>
          <a:p>
            <a:pPr algn="ctr"/>
            <a:r>
              <a:rPr lang="en-US" altLang="en-US" dirty="0"/>
              <a:t>Vice Chair: Open</a:t>
            </a:r>
          </a:p>
          <a:p>
            <a:pPr algn="ctr"/>
            <a:r>
              <a:rPr lang="en-US" altLang="en-US" dirty="0"/>
              <a:t>Secretary: Open</a:t>
            </a:r>
          </a:p>
        </p:txBody>
      </p:sp>
      <p:sp>
        <p:nvSpPr>
          <p:cNvPr id="5" name="Footer Placeholder 4"/>
          <p:cNvSpPr>
            <a:spLocks noGrp="1"/>
          </p:cNvSpPr>
          <p:nvPr>
            <p:ph type="ftr" idx="14"/>
          </p:nvPr>
        </p:nvSpPr>
        <p:spPr/>
        <p:txBody>
          <a:bodyPr/>
          <a:lstStyle/>
          <a:p>
            <a:r>
              <a:rPr lang="en-GB" dirty="0"/>
              <a:t>Joseph Levy (InterDigital)</a:t>
            </a:r>
          </a:p>
        </p:txBody>
      </p:sp>
      <p:sp>
        <p:nvSpPr>
          <p:cNvPr id="4" name="Date Placeholder 3"/>
          <p:cNvSpPr>
            <a:spLocks noGrp="1"/>
          </p:cNvSpPr>
          <p:nvPr>
            <p:ph type="dt" idx="15"/>
          </p:nvPr>
        </p:nvSpPr>
        <p:spPr/>
        <p:txBody>
          <a:bodyPr/>
          <a:lstStyle/>
          <a:p>
            <a:r>
              <a:rPr lang="en-US" dirty="0"/>
              <a:t>July 2019</a:t>
            </a:r>
            <a:endParaRPr lang="en-GB"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Discussion / Contributions</a:t>
            </a:r>
          </a:p>
        </p:txBody>
      </p:sp>
      <p:sp>
        <p:nvSpPr>
          <p:cNvPr id="3" name="Content Placeholder 2"/>
          <p:cNvSpPr>
            <a:spLocks noGrp="1"/>
          </p:cNvSpPr>
          <p:nvPr>
            <p:ph idx="1"/>
          </p:nvPr>
        </p:nvSpPr>
        <p:spPr/>
        <p:txBody>
          <a:bodyPr/>
          <a:lstStyle/>
          <a:p>
            <a:pPr marL="571500" indent="-457200">
              <a:buFont typeface="+mj-lt"/>
              <a:buAutoNum type="arabicPeriod"/>
            </a:pPr>
            <a:r>
              <a:rPr lang="en-US" u="sng" dirty="0">
                <a:hlinkClick r:id="rId2"/>
              </a:rPr>
              <a:t>11-19/1215r0</a:t>
            </a:r>
            <a:r>
              <a:rPr lang="en-US" dirty="0"/>
              <a:t> “3GPP WLAN Integration in 5G System Rel-17” – Thomas Derham (Broadcom)</a:t>
            </a:r>
          </a:p>
          <a:p>
            <a:pPr marL="571500" indent="-457200">
              <a:buFont typeface="+mj-lt"/>
              <a:buAutoNum type="arabicPeriod"/>
            </a:pPr>
            <a:r>
              <a:rPr lang="en-US" dirty="0">
                <a:hlinkClick r:id="rId3"/>
              </a:rPr>
              <a:t>11-19/1300r0</a:t>
            </a:r>
            <a:r>
              <a:rPr lang="en-US" dirty="0"/>
              <a:t> draft LS to 3GPP SA on WLAN Integration in 5G System Rel-17</a:t>
            </a:r>
          </a:p>
          <a:p>
            <a:pPr marL="571500" indent="-457200">
              <a:buFont typeface="+mj-lt"/>
              <a:buAutoNum type="arabicPeriod"/>
            </a:pPr>
            <a:r>
              <a:rPr lang="en-US" dirty="0">
                <a:hlinkClick r:id="rId4"/>
              </a:rPr>
              <a:t>11-19/0728r1</a:t>
            </a:r>
            <a:r>
              <a:rPr lang="en-US" dirty="0"/>
              <a:t> 802.11ax performance evaluation – Jun Lee (Nufront)</a:t>
            </a:r>
          </a:p>
          <a:p>
            <a:pPr marL="571500" indent="-457200">
              <a:buFont typeface="+mj-lt"/>
              <a:buAutoNum type="arabicPeriod"/>
            </a:pPr>
            <a:r>
              <a:rPr lang="en-US" dirty="0"/>
              <a:t>Continue discussion on press release</a:t>
            </a:r>
          </a:p>
          <a:p>
            <a:pPr marL="571500" lvl="0" indent="-457200">
              <a:buFont typeface="+mj-lt"/>
              <a:buAutoNum type="arabicPeriod"/>
            </a:pPr>
            <a:r>
              <a:rPr lang="en-US" altLang="en-US" dirty="0"/>
              <a:t>???</a:t>
            </a:r>
          </a:p>
          <a:p>
            <a:pPr marL="571500" lvl="0" indent="-457200">
              <a:buFont typeface="+mj-lt"/>
              <a:buAutoNum type="arabicPeriod"/>
            </a:pPr>
            <a:endParaRPr lang="en-US" alt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July 2019</a:t>
            </a:r>
            <a:endParaRPr lang="en-GB" dirty="0"/>
          </a:p>
        </p:txBody>
      </p:sp>
    </p:spTree>
    <p:extLst>
      <p:ext uri="{BB962C8B-B14F-4D97-AF65-F5344CB8AC3E}">
        <p14:creationId xmlns:p14="http://schemas.microsoft.com/office/powerpoint/2010/main" val="247219868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2D1B0-0D9C-432C-B428-AE7AFE9AEEF4}"/>
              </a:ext>
            </a:extLst>
          </p:cNvPr>
          <p:cNvSpPr>
            <a:spLocks noGrp="1"/>
          </p:cNvSpPr>
          <p:nvPr>
            <p:ph type="title"/>
          </p:nvPr>
        </p:nvSpPr>
        <p:spPr/>
        <p:txBody>
          <a:bodyPr/>
          <a:lstStyle/>
          <a:p>
            <a:r>
              <a:rPr lang="en-US" dirty="0"/>
              <a:t>Motion 1</a:t>
            </a:r>
          </a:p>
        </p:txBody>
      </p:sp>
      <p:sp>
        <p:nvSpPr>
          <p:cNvPr id="3" name="Content Placeholder 2">
            <a:extLst>
              <a:ext uri="{FF2B5EF4-FFF2-40B4-BE49-F238E27FC236}">
                <a16:creationId xmlns:a16="http://schemas.microsoft.com/office/drawing/2014/main" id="{1D165AC7-E4EC-4AE6-BDBA-F236DC880E8F}"/>
              </a:ext>
            </a:extLst>
          </p:cNvPr>
          <p:cNvSpPr>
            <a:spLocks noGrp="1"/>
          </p:cNvSpPr>
          <p:nvPr>
            <p:ph idx="1"/>
          </p:nvPr>
        </p:nvSpPr>
        <p:spPr>
          <a:xfrm>
            <a:off x="929966" y="1981200"/>
            <a:ext cx="10361084" cy="4113213"/>
          </a:xfrm>
        </p:spPr>
        <p:txBody>
          <a:bodyPr/>
          <a:lstStyle/>
          <a:p>
            <a:r>
              <a:rPr lang="en-US" dirty="0"/>
              <a:t>The IEEE 802.11 WG approves sending the contents of </a:t>
            </a:r>
            <a:r>
              <a:rPr lang="en-US" dirty="0">
                <a:hlinkClick r:id="rId2"/>
              </a:rPr>
              <a:t>11-19/1300r0</a:t>
            </a:r>
            <a:r>
              <a:rPr lang="en-US" dirty="0"/>
              <a:t> draft LS to 3GPP SA on WLAN Integration in 5G System Rel-17 to 3GPP TSG SA and </a:t>
            </a:r>
            <a:r>
              <a:rPr lang="en-US" dirty="0" err="1"/>
              <a:t>cc’ed</a:t>
            </a:r>
            <a:r>
              <a:rPr lang="en-US" dirty="0"/>
              <a:t> to IEEE </a:t>
            </a:r>
            <a:r>
              <a:rPr lang="en-GB" dirty="0"/>
              <a:t>802 EC, IEEE 802.1 WG</a:t>
            </a:r>
            <a:r>
              <a:rPr lang="en-US" dirty="0"/>
              <a:t>, granting the WG Chair editorial license.</a:t>
            </a:r>
          </a:p>
          <a:p>
            <a:pPr lvl="0"/>
            <a:r>
              <a:rPr lang="en-US" dirty="0"/>
              <a:t>[Note: this needs to be sent by &lt;date&gt; &lt;time&gt;]</a:t>
            </a:r>
          </a:p>
          <a:p>
            <a:r>
              <a:rPr lang="en-US" dirty="0"/>
              <a:t> </a:t>
            </a:r>
          </a:p>
          <a:p>
            <a:pPr lvl="0"/>
            <a:r>
              <a:rPr lang="en-US" dirty="0"/>
              <a:t>Moved: , Seconded: , Result: y-n-a </a:t>
            </a:r>
          </a:p>
          <a:p>
            <a:endParaRPr lang="en-US" dirty="0"/>
          </a:p>
        </p:txBody>
      </p:sp>
      <p:sp>
        <p:nvSpPr>
          <p:cNvPr id="4" name="Slide Number Placeholder 3">
            <a:extLst>
              <a:ext uri="{FF2B5EF4-FFF2-40B4-BE49-F238E27FC236}">
                <a16:creationId xmlns:a16="http://schemas.microsoft.com/office/drawing/2014/main" id="{E99994E4-5BFA-4B6A-9D45-0AE1EF202CDC}"/>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DED0FDF3-AA2D-4FFB-9B35-89C927110FE1}"/>
              </a:ext>
            </a:extLst>
          </p:cNvPr>
          <p:cNvSpPr>
            <a:spLocks noGrp="1"/>
          </p:cNvSpPr>
          <p:nvPr>
            <p:ph type="ftr" idx="14"/>
          </p:nvPr>
        </p:nvSpPr>
        <p:spPr/>
        <p:txBody>
          <a:bodyPr/>
          <a:lstStyle/>
          <a:p>
            <a:r>
              <a:rPr lang="en-GB"/>
              <a:t>Joseph Levy (InterDigital)</a:t>
            </a:r>
            <a:endParaRPr lang="en-GB" dirty="0"/>
          </a:p>
        </p:txBody>
      </p:sp>
      <p:sp>
        <p:nvSpPr>
          <p:cNvPr id="6" name="Date Placeholder 5">
            <a:extLst>
              <a:ext uri="{FF2B5EF4-FFF2-40B4-BE49-F238E27FC236}">
                <a16:creationId xmlns:a16="http://schemas.microsoft.com/office/drawing/2014/main" id="{2DACFCAC-0B0F-4004-BCE6-7526408BEC95}"/>
              </a:ext>
            </a:extLst>
          </p:cNvPr>
          <p:cNvSpPr>
            <a:spLocks noGrp="1"/>
          </p:cNvSpPr>
          <p:nvPr>
            <p:ph type="dt" idx="15"/>
          </p:nvPr>
        </p:nvSpPr>
        <p:spPr/>
        <p:txBody>
          <a:bodyPr/>
          <a:lstStyle/>
          <a:p>
            <a:r>
              <a:rPr lang="en-US"/>
              <a:t>July 2019</a:t>
            </a:r>
            <a:endParaRPr lang="en-GB" dirty="0"/>
          </a:p>
        </p:txBody>
      </p:sp>
    </p:spTree>
    <p:extLst>
      <p:ext uri="{BB962C8B-B14F-4D97-AF65-F5344CB8AC3E}">
        <p14:creationId xmlns:p14="http://schemas.microsoft.com/office/powerpoint/2010/main" val="313778235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2D1B0-0D9C-432C-B428-AE7AFE9AEEF4}"/>
              </a:ext>
            </a:extLst>
          </p:cNvPr>
          <p:cNvSpPr>
            <a:spLocks noGrp="1"/>
          </p:cNvSpPr>
          <p:nvPr>
            <p:ph type="title"/>
          </p:nvPr>
        </p:nvSpPr>
        <p:spPr/>
        <p:txBody>
          <a:bodyPr/>
          <a:lstStyle/>
          <a:p>
            <a:r>
              <a:rPr lang="en-US" dirty="0"/>
              <a:t>Motion 2</a:t>
            </a:r>
          </a:p>
        </p:txBody>
      </p:sp>
      <p:sp>
        <p:nvSpPr>
          <p:cNvPr id="3" name="Content Placeholder 2">
            <a:extLst>
              <a:ext uri="{FF2B5EF4-FFF2-40B4-BE49-F238E27FC236}">
                <a16:creationId xmlns:a16="http://schemas.microsoft.com/office/drawing/2014/main" id="{1D165AC7-E4EC-4AE6-BDBA-F236DC880E8F}"/>
              </a:ext>
            </a:extLst>
          </p:cNvPr>
          <p:cNvSpPr>
            <a:spLocks noGrp="1"/>
          </p:cNvSpPr>
          <p:nvPr>
            <p:ph idx="1"/>
          </p:nvPr>
        </p:nvSpPr>
        <p:spPr/>
        <p:txBody>
          <a:bodyPr/>
          <a:lstStyle/>
          <a:p>
            <a:pPr lvl="0"/>
            <a:r>
              <a:rPr lang="en-US" dirty="0"/>
              <a:t>The IEEE 802.11 WG recommends to IEEE 802 EC that a request for the development of a press release (or similar) announcing the that </a:t>
            </a:r>
            <a:r>
              <a:rPr lang="en-GB" dirty="0"/>
              <a:t>P802.11ax meets the salient requirements of IMT-2020 Indoor Hotspot and Dense Urban environments, </a:t>
            </a:r>
            <a:r>
              <a:rPr lang="en-US" dirty="0"/>
              <a:t>as described in </a:t>
            </a:r>
            <a:r>
              <a:rPr lang="en-US" dirty="0">
                <a:hlinkClick r:id="rId2"/>
              </a:rPr>
              <a:t>11-19/1284r0</a:t>
            </a:r>
            <a:r>
              <a:rPr lang="en-US" dirty="0"/>
              <a:t>, be developed.</a:t>
            </a:r>
          </a:p>
          <a:p>
            <a:r>
              <a:rPr lang="en-US" dirty="0"/>
              <a:t> </a:t>
            </a:r>
          </a:p>
          <a:p>
            <a:pPr lvl="0"/>
            <a:r>
              <a:rPr lang="en-US" dirty="0"/>
              <a:t>Moved: , Seconded: , Result: y-n-a </a:t>
            </a:r>
          </a:p>
          <a:p>
            <a:endParaRPr lang="en-US" dirty="0"/>
          </a:p>
        </p:txBody>
      </p:sp>
      <p:sp>
        <p:nvSpPr>
          <p:cNvPr id="4" name="Slide Number Placeholder 3">
            <a:extLst>
              <a:ext uri="{FF2B5EF4-FFF2-40B4-BE49-F238E27FC236}">
                <a16:creationId xmlns:a16="http://schemas.microsoft.com/office/drawing/2014/main" id="{E99994E4-5BFA-4B6A-9D45-0AE1EF202CDC}"/>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DED0FDF3-AA2D-4FFB-9B35-89C927110FE1}"/>
              </a:ext>
            </a:extLst>
          </p:cNvPr>
          <p:cNvSpPr>
            <a:spLocks noGrp="1"/>
          </p:cNvSpPr>
          <p:nvPr>
            <p:ph type="ftr" idx="14"/>
          </p:nvPr>
        </p:nvSpPr>
        <p:spPr/>
        <p:txBody>
          <a:bodyPr/>
          <a:lstStyle/>
          <a:p>
            <a:r>
              <a:rPr lang="en-GB"/>
              <a:t>Joseph Levy (InterDigital)</a:t>
            </a:r>
            <a:endParaRPr lang="en-GB" dirty="0"/>
          </a:p>
        </p:txBody>
      </p:sp>
      <p:sp>
        <p:nvSpPr>
          <p:cNvPr id="6" name="Date Placeholder 5">
            <a:extLst>
              <a:ext uri="{FF2B5EF4-FFF2-40B4-BE49-F238E27FC236}">
                <a16:creationId xmlns:a16="http://schemas.microsoft.com/office/drawing/2014/main" id="{2DACFCAC-0B0F-4004-BCE6-7526408BEC95}"/>
              </a:ext>
            </a:extLst>
          </p:cNvPr>
          <p:cNvSpPr>
            <a:spLocks noGrp="1"/>
          </p:cNvSpPr>
          <p:nvPr>
            <p:ph type="dt" idx="15"/>
          </p:nvPr>
        </p:nvSpPr>
        <p:spPr/>
        <p:txBody>
          <a:bodyPr/>
          <a:lstStyle/>
          <a:p>
            <a:r>
              <a:rPr lang="en-US"/>
              <a:t>July 2019</a:t>
            </a:r>
            <a:endParaRPr lang="en-GB" dirty="0"/>
          </a:p>
        </p:txBody>
      </p:sp>
    </p:spTree>
    <p:extLst>
      <p:ext uri="{BB962C8B-B14F-4D97-AF65-F5344CB8AC3E}">
        <p14:creationId xmlns:p14="http://schemas.microsoft.com/office/powerpoint/2010/main" val="331318799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p:cNvSpPr>
            <a:spLocks noGrp="1"/>
          </p:cNvSpPr>
          <p:nvPr>
            <p:ph type="title"/>
          </p:nvPr>
        </p:nvSpPr>
        <p:spPr>
          <a:xfrm>
            <a:off x="914401" y="685801"/>
            <a:ext cx="10361084" cy="533399"/>
          </a:xfrm>
        </p:spPr>
        <p:txBody>
          <a:bodyPr/>
          <a:lstStyle/>
          <a:p>
            <a:r>
              <a:rPr lang="en-US" altLang="en-US" dirty="0"/>
              <a:t>Future Sessions Planning</a:t>
            </a:r>
          </a:p>
        </p:txBody>
      </p:sp>
      <p:sp>
        <p:nvSpPr>
          <p:cNvPr id="37891" name="Content Placeholder 2"/>
          <p:cNvSpPr>
            <a:spLocks noGrp="1"/>
          </p:cNvSpPr>
          <p:nvPr>
            <p:ph idx="1"/>
          </p:nvPr>
        </p:nvSpPr>
        <p:spPr>
          <a:xfrm>
            <a:off x="612776" y="1219200"/>
            <a:ext cx="10777008" cy="5256214"/>
          </a:xfrm>
        </p:spPr>
        <p:txBody>
          <a:bodyPr/>
          <a:lstStyle/>
          <a:p>
            <a:r>
              <a:rPr lang="en-US" altLang="en-US" dirty="0"/>
              <a:t>Teleconference: </a:t>
            </a:r>
          </a:p>
          <a:p>
            <a:r>
              <a:rPr lang="en-US" altLang="en-US" sz="2000" dirty="0"/>
              <a:t>	?? - </a:t>
            </a:r>
            <a:r>
              <a:rPr lang="en-US" altLang="en-US" sz="2000" b="0" dirty="0"/>
              <a:t>As required with 10 days’ notification</a:t>
            </a:r>
          </a:p>
          <a:p>
            <a:endParaRPr lang="en-US" altLang="en-US" sz="700" b="0" dirty="0"/>
          </a:p>
          <a:p>
            <a:r>
              <a:rPr lang="it-IT" altLang="en-US" dirty="0"/>
              <a:t>15-20 September 2019 </a:t>
            </a:r>
            <a:r>
              <a:rPr lang="en-GB" dirty="0"/>
              <a:t>Marriott Hanoi, Hanoi, Vietnam:</a:t>
            </a:r>
            <a:endParaRPr lang="en-US" altLang="en-US" dirty="0"/>
          </a:p>
          <a:p>
            <a:r>
              <a:rPr lang="en-US" altLang="en-US" dirty="0"/>
              <a:t>	</a:t>
            </a:r>
            <a:r>
              <a:rPr lang="en-US" dirty="0"/>
              <a:t>The AANI SC is contribution driven, </a:t>
            </a:r>
            <a:r>
              <a:rPr lang="en-US" dirty="0">
                <a:highlight>
                  <a:srgbClr val="FFFF00"/>
                </a:highlight>
              </a:rPr>
              <a:t>contributions are requested</a:t>
            </a:r>
            <a:r>
              <a:rPr lang="en-US" dirty="0"/>
              <a:t>:</a:t>
            </a:r>
          </a:p>
          <a:p>
            <a:pPr marL="857250" lvl="1" indent="-457200">
              <a:buFont typeface="+mj-lt"/>
              <a:buAutoNum type="arabicPeriod"/>
            </a:pPr>
            <a:r>
              <a:rPr lang="en-US" dirty="0"/>
              <a:t>Technical and discussion contributions on 802.11 technical performance relative to IMT-2020 requirements</a:t>
            </a:r>
          </a:p>
          <a:p>
            <a:pPr marL="857250" lvl="1" indent="-457200">
              <a:buFont typeface="+mj-lt"/>
              <a:buAutoNum type="arabicPeriod"/>
            </a:pPr>
            <a:r>
              <a:rPr lang="en-US" dirty="0"/>
              <a:t>Technical and discussion contributions on interworking/integration of 802.11 with the 3GPP Next Generation System</a:t>
            </a:r>
          </a:p>
          <a:p>
            <a:pPr marL="857250" lvl="1" indent="-457200">
              <a:buFont typeface="+mj-lt"/>
              <a:buAutoNum type="arabicPeriod"/>
            </a:pPr>
            <a:r>
              <a:rPr lang="en-US" dirty="0"/>
              <a:t>In support of 802.1 Nendica </a:t>
            </a:r>
          </a:p>
          <a:p>
            <a:pPr marL="400050" lvl="1" indent="0"/>
            <a:r>
              <a:rPr lang="en-US" i="1" dirty="0"/>
              <a:t>Note: IMT-2020 proposal contribution deadline has passed</a:t>
            </a:r>
            <a:endParaRPr lang="en-US" i="1" dirty="0">
              <a:highlight>
                <a:srgbClr val="FFFF00"/>
              </a:highlight>
            </a:endParaRPr>
          </a:p>
          <a:p>
            <a:pPr marL="400050" lvl="1" indent="0"/>
            <a:endParaRPr lang="en-US" altLang="en-US" sz="700" i="1" dirty="0"/>
          </a:p>
          <a:p>
            <a:pPr marL="400050" lvl="1" indent="0"/>
            <a:r>
              <a:rPr lang="en-US" altLang="en-US" dirty="0"/>
              <a:t>Meeting time requested: 2 sessions – Monday PM2, Thursday AM1 (TBC) </a:t>
            </a:r>
          </a:p>
          <a:p>
            <a:pPr lvl="1"/>
            <a:endParaRPr lang="en-US" altLang="en-US" dirty="0"/>
          </a:p>
          <a:p>
            <a:pPr lvl="2"/>
            <a:endParaRPr lang="en-US" altLang="en-US" dirty="0"/>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July 2019</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23</a:t>
            </a:fld>
            <a:endParaRPr lang="en-GB" dirty="0"/>
          </a:p>
        </p:txBody>
      </p:sp>
    </p:spTree>
    <p:extLst>
      <p:ext uri="{BB962C8B-B14F-4D97-AF65-F5344CB8AC3E}">
        <p14:creationId xmlns:p14="http://schemas.microsoft.com/office/powerpoint/2010/main" val="88449412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2"/>
            <a:ext cx="10361084" cy="609600"/>
          </a:xfrm>
        </p:spPr>
        <p:txBody>
          <a:bodyPr/>
          <a:lstStyle/>
          <a:p>
            <a:r>
              <a:rPr lang="en-US" dirty="0"/>
              <a:t>Topics for Contribution</a:t>
            </a:r>
          </a:p>
        </p:txBody>
      </p:sp>
      <p:sp>
        <p:nvSpPr>
          <p:cNvPr id="3" name="Content Placeholder 2"/>
          <p:cNvSpPr>
            <a:spLocks noGrp="1"/>
          </p:cNvSpPr>
          <p:nvPr>
            <p:ph idx="1"/>
          </p:nvPr>
        </p:nvSpPr>
        <p:spPr>
          <a:xfrm>
            <a:off x="533400" y="1295402"/>
            <a:ext cx="11125199" cy="4949820"/>
          </a:xfrm>
        </p:spPr>
        <p:txBody>
          <a:bodyPr/>
          <a:lstStyle/>
          <a:p>
            <a:pPr marL="457200" lvl="0" indent="-457200">
              <a:buFont typeface="+mj-lt"/>
              <a:buAutoNum type="arabicPeriod"/>
            </a:pPr>
            <a:r>
              <a:rPr lang="en-US" sz="2000" dirty="0"/>
              <a:t>Technical and discussion contributions on 802.11 technical performance relative to IMT-2020 requirements.</a:t>
            </a:r>
          </a:p>
          <a:p>
            <a:pPr marL="914400" lvl="1" indent="-457200">
              <a:spcBef>
                <a:spcPts val="0"/>
              </a:spcBef>
              <a:spcAft>
                <a:spcPts val="0"/>
              </a:spcAft>
              <a:buFont typeface="+mj-lt"/>
              <a:buAutoNum type="arabicPeriod"/>
            </a:pPr>
            <a:r>
              <a:rPr lang="en-US" sz="1800" dirty="0"/>
              <a:t>Benchmarking of 802.11 performance.</a:t>
            </a:r>
          </a:p>
          <a:p>
            <a:pPr marL="914400" lvl="1" indent="-457200">
              <a:spcBef>
                <a:spcPts val="0"/>
              </a:spcBef>
              <a:spcAft>
                <a:spcPts val="0"/>
              </a:spcAft>
              <a:buFont typeface="+mj-lt"/>
              <a:buAutoNum type="arabicPeriod"/>
            </a:pPr>
            <a:r>
              <a:rPr lang="en-US" sz="1800" dirty="0"/>
              <a:t>Analysis and simulation results of 802.11 performance relative to the IMT-2020 requirements.</a:t>
            </a:r>
          </a:p>
          <a:p>
            <a:pPr marL="914400" lvl="1" indent="-457200">
              <a:spcBef>
                <a:spcPts val="0"/>
              </a:spcBef>
              <a:spcAft>
                <a:spcPts val="0"/>
              </a:spcAft>
              <a:buFont typeface="+mj-lt"/>
              <a:buAutoNum type="arabicPeriod"/>
            </a:pPr>
            <a:r>
              <a:rPr lang="en-US" sz="1800" dirty="0"/>
              <a:t>Discussion and planning contributions related to progressing this work.      </a:t>
            </a:r>
            <a:endParaRPr lang="en-US" dirty="0"/>
          </a:p>
          <a:p>
            <a:pPr marL="457200" lvl="0" indent="-457200">
              <a:buFont typeface="+mj-lt"/>
              <a:buAutoNum type="arabicPeriod"/>
            </a:pPr>
            <a:r>
              <a:rPr lang="en-US" sz="2000" dirty="0"/>
              <a:t>Technical and discussion contributions on interworking/integration of 802.11 with the 3GPP Next Generation System:</a:t>
            </a:r>
            <a:endParaRPr lang="en-US" dirty="0"/>
          </a:p>
          <a:p>
            <a:pPr marL="914400" lvl="1" indent="-457200">
              <a:buFont typeface="+mj-lt"/>
              <a:buAutoNum type="arabicPeriod"/>
            </a:pPr>
            <a:r>
              <a:rPr lang="en-US" sz="1800" dirty="0"/>
              <a:t>Reviews or tutorials on current 3GPP SA solutions related to 3GPP 2G/3G/4G core network and 802.11</a:t>
            </a:r>
            <a:endParaRPr lang="en-US" sz="1600" dirty="0"/>
          </a:p>
          <a:p>
            <a:pPr marL="914400" lvl="1" indent="-457200">
              <a:buFont typeface="+mj-lt"/>
              <a:buAutoNum type="arabicPeriod"/>
            </a:pPr>
            <a:r>
              <a:rPr lang="en-US" sz="1800" dirty="0"/>
              <a:t>Reviews, tutorials, or commentary on the completed 3GPP SA studies for 5G</a:t>
            </a:r>
            <a:endParaRPr lang="en-US" dirty="0"/>
          </a:p>
          <a:p>
            <a:pPr marL="914400" lvl="1" indent="-457200">
              <a:buFont typeface="+mj-lt"/>
              <a:buAutoNum type="arabicPeriod"/>
            </a:pPr>
            <a:r>
              <a:rPr lang="en-US" sz="1800" dirty="0"/>
              <a:t>Reviews, Tutorials, or commentary on 3GPP SA WGs ongoing activities related to 5G for 3GPP </a:t>
            </a:r>
          </a:p>
          <a:p>
            <a:pPr marL="914400" lvl="1" indent="-457200">
              <a:buFont typeface="+mj-lt"/>
              <a:buAutoNum type="arabicPeriod"/>
            </a:pPr>
            <a:r>
              <a:rPr lang="en-US" sz="2000" dirty="0"/>
              <a:t>Technical and discussion contributions on interworking/integration with 3GPP RAN NR.</a:t>
            </a:r>
            <a:br>
              <a:rPr lang="en-US" sz="2000" dirty="0"/>
            </a:br>
            <a:r>
              <a:rPr lang="en-US" sz="2000" i="1" dirty="0"/>
              <a:t>Lower priority as 3GPP RAN TSG is not currently working on interworking specifications.</a:t>
            </a:r>
            <a:endParaRPr lang="en-US" i="1" dirty="0"/>
          </a:p>
          <a:p>
            <a:pPr marL="457200" lvl="0" indent="-457200">
              <a:buFont typeface="+mj-lt"/>
              <a:buAutoNum type="arabicPeriod"/>
            </a:pPr>
            <a:r>
              <a:rPr lang="en-US" sz="2000" dirty="0"/>
              <a:t>In support of 802.1 NENDICA</a:t>
            </a:r>
            <a:endParaRPr lang="en-US" dirty="0"/>
          </a:p>
          <a:p>
            <a:pPr marL="914400" lvl="1" indent="-457200">
              <a:buFont typeface="+mj-lt"/>
              <a:buAutoNum type="arabicPeriod"/>
            </a:pPr>
            <a:r>
              <a:rPr lang="en-US" sz="1800" dirty="0"/>
              <a:t>proposals of industries to address</a:t>
            </a:r>
            <a:endParaRPr lang="en-US" dirty="0"/>
          </a:p>
          <a:p>
            <a:pPr marL="914400" lvl="1" indent="-457200">
              <a:buFont typeface="+mj-lt"/>
              <a:buAutoNum type="arabicPeriod"/>
            </a:pPr>
            <a:r>
              <a:rPr lang="en-US" sz="1800" dirty="0"/>
              <a:t>contributions defining areas of 802.11 interest or discussion</a:t>
            </a:r>
            <a:endParaRPr lang="en-US" dirty="0"/>
          </a:p>
          <a:p>
            <a:pPr marL="457200" indent="-457200">
              <a:buFont typeface="+mj-lt"/>
              <a:buAutoNum type="arabicPeriod"/>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July 2019</a:t>
            </a:r>
            <a:endParaRPr lang="en-GB" dirty="0"/>
          </a:p>
        </p:txBody>
      </p:sp>
    </p:spTree>
    <p:extLst>
      <p:ext uri="{BB962C8B-B14F-4D97-AF65-F5344CB8AC3E}">
        <p14:creationId xmlns:p14="http://schemas.microsoft.com/office/powerpoint/2010/main" val="138662241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References</a:t>
            </a:r>
          </a:p>
        </p:txBody>
      </p:sp>
      <p:sp>
        <p:nvSpPr>
          <p:cNvPr id="2" name="Content Placeholder 1"/>
          <p:cNvSpPr>
            <a:spLocks noGrp="1"/>
          </p:cNvSpPr>
          <p:nvPr>
            <p:ph idx="1"/>
          </p:nvPr>
        </p:nvSpPr>
        <p:spPr/>
        <p:txBody>
          <a:bodyPr/>
          <a:lstStyle/>
          <a:p>
            <a:endParaRPr lang="en-US" dirty="0"/>
          </a:p>
        </p:txBody>
      </p:sp>
      <p:sp>
        <p:nvSpPr>
          <p:cNvPr id="5" name="Footer Placeholder 4"/>
          <p:cNvSpPr>
            <a:spLocks noGrp="1"/>
          </p:cNvSpPr>
          <p:nvPr>
            <p:ph type="ftr" idx="14"/>
          </p:nvPr>
        </p:nvSpPr>
        <p:spPr/>
        <p:txBody>
          <a:bodyPr/>
          <a:lstStyle/>
          <a:p>
            <a:r>
              <a:rPr lang="en-GB" dirty="0"/>
              <a:t>Joseph Levy (InterDigital)</a:t>
            </a:r>
          </a:p>
        </p:txBody>
      </p:sp>
      <p:sp>
        <p:nvSpPr>
          <p:cNvPr id="4" name="Date Placeholder 3"/>
          <p:cNvSpPr>
            <a:spLocks noGrp="1"/>
          </p:cNvSpPr>
          <p:nvPr>
            <p:ph type="dt" idx="15"/>
          </p:nvPr>
        </p:nvSpPr>
        <p:spPr/>
        <p:txBody>
          <a:bodyPr/>
          <a:lstStyle/>
          <a:p>
            <a:r>
              <a:rPr lang="en-US" dirty="0"/>
              <a:t>July 2019</a:t>
            </a:r>
            <a:endParaRPr lang="en-GB" dirty="0"/>
          </a:p>
        </p:txBody>
      </p:sp>
      <p:sp>
        <p:nvSpPr>
          <p:cNvPr id="3" name="Slide Number Placeholder 2"/>
          <p:cNvSpPr>
            <a:spLocks noGrp="1"/>
          </p:cNvSpPr>
          <p:nvPr>
            <p:ph type="sldNum" idx="12"/>
          </p:nvPr>
        </p:nvSpPr>
        <p:spPr/>
        <p:txBody>
          <a:bodyPr/>
          <a:lstStyle/>
          <a:p>
            <a:r>
              <a:rPr lang="en-GB" dirty="0"/>
              <a:t>Slide </a:t>
            </a:r>
            <a:fld id="{440F5867-744E-4AA6-B0ED-4C44D2DFBB7B}" type="slidenum">
              <a:rPr lang="en-GB" smtClean="0"/>
              <a:pPr/>
              <a:t>25</a:t>
            </a:fld>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914401" y="685801"/>
            <a:ext cx="10361084" cy="685799"/>
          </a:xfrm>
        </p:spPr>
        <p:txBody>
          <a:bodyPr/>
          <a:lstStyle/>
          <a:p>
            <a:pPr eaLnBrk="1" hangingPunct="1"/>
            <a:r>
              <a:rPr lang="en-US" altLang="en-US" dirty="0"/>
              <a:t>Reminders and Rules</a:t>
            </a:r>
          </a:p>
        </p:txBody>
      </p:sp>
      <p:sp>
        <p:nvSpPr>
          <p:cNvPr id="10243" name="Rectangle 3"/>
          <p:cNvSpPr>
            <a:spLocks noGrp="1" noChangeArrowheads="1"/>
          </p:cNvSpPr>
          <p:nvPr>
            <p:ph idx="1"/>
          </p:nvPr>
        </p:nvSpPr>
        <p:spPr>
          <a:xfrm>
            <a:off x="811742" y="1371600"/>
            <a:ext cx="10667999" cy="5027614"/>
          </a:xfrm>
        </p:spPr>
        <p:txBody>
          <a:bodyPr/>
          <a:lstStyle/>
          <a:p>
            <a:r>
              <a:rPr lang="en-US" altLang="en-US" sz="2800" dirty="0"/>
              <a:t>Call for Secretary</a:t>
            </a:r>
          </a:p>
          <a:p>
            <a:pPr eaLnBrk="1" hangingPunct="1"/>
            <a:r>
              <a:rPr lang="en-US" altLang="en-US" sz="2800" dirty="0"/>
              <a:t>Reminders to attendees:</a:t>
            </a:r>
          </a:p>
          <a:p>
            <a:pPr lvl="1" eaLnBrk="1" hangingPunct="1"/>
            <a:r>
              <a:rPr lang="en-US" altLang="en-US" sz="2400" dirty="0"/>
              <a:t>Please record your attendance</a:t>
            </a:r>
          </a:p>
          <a:p>
            <a:pPr lvl="1" eaLnBrk="1" hangingPunct="1"/>
            <a:r>
              <a:rPr lang="en-US" altLang="en-US" sz="2400" dirty="0"/>
              <a:t>Please mute any noise making devices</a:t>
            </a:r>
          </a:p>
          <a:p>
            <a:pPr lvl="1" eaLnBrk="1" hangingPunct="1"/>
            <a:r>
              <a:rPr lang="en-US" altLang="en-US" sz="2400" dirty="0"/>
              <a:t>No recordings</a:t>
            </a:r>
          </a:p>
          <a:p>
            <a:pPr eaLnBrk="1" hangingPunct="1"/>
            <a:r>
              <a:rPr lang="en-US" altLang="en-US" sz="2800" dirty="0"/>
              <a:t>AANI SC Operating Rules:</a:t>
            </a:r>
          </a:p>
          <a:p>
            <a:pPr lvl="1" eaLnBrk="1" hangingPunct="1"/>
            <a:r>
              <a:rPr lang="en-US" altLang="en-US" sz="2400" dirty="0"/>
              <a:t>Anyone present can vote, present, and make motions</a:t>
            </a:r>
          </a:p>
          <a:p>
            <a:pPr lvl="1" eaLnBrk="1" hangingPunct="1"/>
            <a:r>
              <a:rPr lang="en-US" altLang="en-US" sz="2400" dirty="0"/>
              <a:t>Participation in the AANI SC at this meeting counts towards 802.11 voting rights</a:t>
            </a:r>
          </a:p>
          <a:p>
            <a:pPr lvl="1" eaLnBrk="1" hangingPunct="1"/>
            <a:r>
              <a:rPr lang="en-US" altLang="en-US" sz="2400" dirty="0"/>
              <a:t>All technical motions must pass by a 75% majority</a:t>
            </a:r>
          </a:p>
          <a:p>
            <a:endParaRPr lang="en-US" altLang="en-US" sz="2800" dirty="0"/>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July 2019</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a:t>
            </a:fld>
            <a:endParaRPr lang="en-GB" dirty="0"/>
          </a:p>
        </p:txBody>
      </p:sp>
    </p:spTree>
    <p:extLst>
      <p:ext uri="{BB962C8B-B14F-4D97-AF65-F5344CB8AC3E}">
        <p14:creationId xmlns:p14="http://schemas.microsoft.com/office/powerpoint/2010/main" val="35123261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914401" y="685802"/>
            <a:ext cx="10361084" cy="657224"/>
          </a:xfrm>
        </p:spPr>
        <p:txBody>
          <a:bodyPr/>
          <a:lstStyle/>
          <a:p>
            <a:pPr eaLnBrk="1" hangingPunct="1"/>
            <a:r>
              <a:rPr lang="en-US" altLang="en-US" dirty="0"/>
              <a:t>Agenda</a:t>
            </a:r>
          </a:p>
        </p:txBody>
      </p:sp>
      <p:sp>
        <p:nvSpPr>
          <p:cNvPr id="20483" name="Rectangle 3"/>
          <p:cNvSpPr>
            <a:spLocks noGrp="1" noChangeArrowheads="1"/>
          </p:cNvSpPr>
          <p:nvPr>
            <p:ph idx="1"/>
          </p:nvPr>
        </p:nvSpPr>
        <p:spPr>
          <a:xfrm>
            <a:off x="656724" y="685802"/>
            <a:ext cx="10978036" cy="5789612"/>
          </a:xfrm>
        </p:spPr>
        <p:txBody>
          <a:bodyPr/>
          <a:lstStyle/>
          <a:p>
            <a:pPr marL="0" indent="0">
              <a:spcBef>
                <a:spcPts val="200"/>
              </a:spcBef>
              <a:defRPr/>
            </a:pPr>
            <a:r>
              <a:rPr lang="en-US" altLang="en-US" dirty="0"/>
              <a:t>Monday – PM2</a:t>
            </a:r>
          </a:p>
          <a:p>
            <a:pPr marL="457200" indent="-457200">
              <a:spcBef>
                <a:spcPts val="200"/>
              </a:spcBef>
              <a:buFont typeface="+mj-lt"/>
              <a:buAutoNum type="arabicPeriod"/>
              <a:defRPr/>
            </a:pPr>
            <a:r>
              <a:rPr lang="en-US" altLang="en-US" sz="2000" dirty="0"/>
              <a:t>Call for Secretary</a:t>
            </a:r>
          </a:p>
          <a:p>
            <a:pPr marL="457200" indent="-457200">
              <a:spcBef>
                <a:spcPts val="200"/>
              </a:spcBef>
              <a:buFont typeface="Times New Roman" panose="02020603050405020304" pitchFamily="18" charset="0"/>
              <a:buAutoNum type="arabicPeriod"/>
              <a:defRPr/>
            </a:pPr>
            <a:r>
              <a:rPr lang="en-US" altLang="en-US" sz="2000" dirty="0"/>
              <a:t>Administrative: Reminders, Rules, Guidelines, Resources,  Participation, Approval of Minutes</a:t>
            </a:r>
          </a:p>
          <a:p>
            <a:pPr marL="457200" indent="-457200">
              <a:spcBef>
                <a:spcPts val="200"/>
              </a:spcBef>
              <a:buFont typeface="Times New Roman" panose="02020603050405020304" pitchFamily="18" charset="0"/>
              <a:buAutoNum type="arabicPeriod"/>
              <a:defRPr/>
            </a:pPr>
            <a:r>
              <a:rPr lang="en-US" altLang="en-US" sz="2000" dirty="0"/>
              <a:t>Background/Status</a:t>
            </a:r>
          </a:p>
          <a:p>
            <a:pPr marL="457200" indent="-457200">
              <a:spcBef>
                <a:spcPts val="200"/>
              </a:spcBef>
              <a:buFont typeface="Times New Roman" panose="02020603050405020304" pitchFamily="18" charset="0"/>
              <a:buAutoNum type="arabicPeriod"/>
              <a:defRPr/>
            </a:pPr>
            <a:r>
              <a:rPr lang="en-US" sz="2000" dirty="0"/>
              <a:t>Technical Discussion / Contributions</a:t>
            </a:r>
          </a:p>
          <a:p>
            <a:pPr marL="857250" lvl="1" indent="-457200">
              <a:spcBef>
                <a:spcPts val="200"/>
              </a:spcBef>
              <a:buFont typeface="+mj-lt"/>
              <a:buAutoNum type="alphaLcParenR"/>
              <a:defRPr/>
            </a:pPr>
            <a:r>
              <a:rPr lang="en-US" sz="1600" dirty="0"/>
              <a:t>Proposal on Interworking between IEEE 802.11 WLAN and 3GPP 5G Core Network– Hyun Seo Oh (ETRI)</a:t>
            </a:r>
          </a:p>
          <a:p>
            <a:pPr marL="857250" lvl="1" indent="-457200">
              <a:spcBef>
                <a:spcPts val="200"/>
              </a:spcBef>
              <a:buFont typeface="+mj-lt"/>
              <a:buAutoNum type="alphaLcParenR"/>
              <a:defRPr/>
            </a:pPr>
            <a:r>
              <a:rPr lang="en-US" sz="1600" dirty="0"/>
              <a:t>802.11ax performance evaluation – IMT-2020 requirements</a:t>
            </a:r>
          </a:p>
          <a:p>
            <a:pPr marL="1257300" lvl="2" indent="-457200">
              <a:spcBef>
                <a:spcPts val="200"/>
              </a:spcBef>
              <a:buFont typeface="+mj-lt"/>
              <a:buAutoNum type="romanLcPeriod"/>
              <a:defRPr/>
            </a:pPr>
            <a:r>
              <a:rPr lang="en-US" sz="1400" dirty="0"/>
              <a:t>Updated 11ax evaluation for IMT-2020 Dense Urban, adding mobility</a:t>
            </a:r>
          </a:p>
          <a:p>
            <a:pPr marL="1257300" lvl="2" indent="-457200">
              <a:spcBef>
                <a:spcPts val="200"/>
              </a:spcBef>
              <a:buFont typeface="+mj-lt"/>
              <a:buAutoNum type="romanLcPeriod"/>
              <a:defRPr/>
            </a:pPr>
            <a:r>
              <a:rPr lang="en-US" sz="1400" dirty="0"/>
              <a:t>Updated summary of 802.11ax performance evaluation in IMT-2020 Indoor Hotspot and Dense Urban </a:t>
            </a:r>
          </a:p>
          <a:p>
            <a:pPr marL="1257300" lvl="2" indent="-457200">
              <a:spcBef>
                <a:spcPts val="200"/>
              </a:spcBef>
              <a:buFont typeface="+mj-lt"/>
              <a:buAutoNum type="romanLcPeriod"/>
              <a:defRPr/>
            </a:pPr>
            <a:r>
              <a:rPr lang="en-US" sz="1400" strike="sngStrike" dirty="0"/>
              <a:t>Draft press release on 802.11ax performance evaluation in IMT-2020 Indoor Hotspot and Dense Urban</a:t>
            </a:r>
          </a:p>
          <a:p>
            <a:pPr marL="857250" lvl="1" indent="-457200">
              <a:spcBef>
                <a:spcPts val="200"/>
              </a:spcBef>
              <a:buFont typeface="+mj-lt"/>
              <a:buAutoNum type="alphaLcParenR"/>
              <a:defRPr/>
            </a:pPr>
            <a:r>
              <a:rPr lang="en-US" sz="1600" dirty="0"/>
              <a:t>ITU-R WP5D IMT-2020 Status – Final Proposals – Joseph Levy (InterDigital)</a:t>
            </a:r>
          </a:p>
          <a:p>
            <a:pPr marL="0" indent="0"/>
            <a:r>
              <a:rPr lang="en-US" dirty="0"/>
              <a:t>Thursday – AM1</a:t>
            </a:r>
          </a:p>
          <a:p>
            <a:pPr marL="457200" indent="-457200">
              <a:spcBef>
                <a:spcPts val="200"/>
              </a:spcBef>
              <a:buFont typeface="Times New Roman" panose="02020603050405020304" pitchFamily="18" charset="0"/>
              <a:buAutoNum type="arabicPeriod"/>
              <a:defRPr/>
            </a:pPr>
            <a:r>
              <a:rPr lang="en-US" sz="2000" dirty="0"/>
              <a:t>Continuation of Technical Discussion / Contributions</a:t>
            </a:r>
          </a:p>
          <a:p>
            <a:pPr marL="800100" lvl="1" indent="-342900">
              <a:spcBef>
                <a:spcPts val="200"/>
              </a:spcBef>
              <a:buFont typeface="+mj-lt"/>
              <a:buAutoNum type="alphaLcParenR"/>
              <a:defRPr/>
            </a:pPr>
            <a:r>
              <a:rPr lang="en-US" sz="1600" dirty="0"/>
              <a:t>3GPP WLAN Integration in 5G System Rel-17 – Thomas Derham (Broadcom)</a:t>
            </a:r>
          </a:p>
          <a:p>
            <a:pPr marL="800100" lvl="1" indent="-342900">
              <a:spcBef>
                <a:spcPts val="200"/>
              </a:spcBef>
              <a:buFont typeface="+mj-lt"/>
              <a:buAutoNum type="alphaLcParenR"/>
              <a:defRPr/>
            </a:pPr>
            <a:r>
              <a:rPr lang="en-US" sz="1600" dirty="0"/>
              <a:t>Draft LS to 3GPP SA on: WLAN Integration in 5G system Rel-17</a:t>
            </a:r>
          </a:p>
          <a:p>
            <a:pPr marL="800100" lvl="1" indent="-342900">
              <a:spcBef>
                <a:spcPts val="200"/>
              </a:spcBef>
              <a:buFont typeface="+mj-lt"/>
              <a:buAutoNum type="alphaLcParenR"/>
              <a:defRPr/>
            </a:pPr>
            <a:r>
              <a:rPr lang="en-US" altLang="en-US" sz="1600" dirty="0"/>
              <a:t>802.1 TSN LS from 3GPP SA</a:t>
            </a:r>
          </a:p>
          <a:p>
            <a:pPr marL="800100" lvl="1" indent="-342900">
              <a:spcBef>
                <a:spcPts val="200"/>
              </a:spcBef>
              <a:buFont typeface="+mj-lt"/>
              <a:buAutoNum type="alphaLcParenR"/>
              <a:defRPr/>
            </a:pPr>
            <a:r>
              <a:rPr lang="en-US" sz="1600" dirty="0"/>
              <a:t>802.11ax performance evaluation – Jun Lee (Nufront) </a:t>
            </a:r>
          </a:p>
          <a:p>
            <a:pPr marL="400050">
              <a:spcBef>
                <a:spcPts val="200"/>
              </a:spcBef>
              <a:buFont typeface="+mj-lt"/>
              <a:buAutoNum type="arabicPeriod"/>
              <a:defRPr/>
            </a:pPr>
            <a:r>
              <a:rPr lang="en-US" altLang="en-US" sz="2000" dirty="0"/>
              <a:t>Motions</a:t>
            </a:r>
          </a:p>
          <a:p>
            <a:pPr marL="400050">
              <a:spcBef>
                <a:spcPts val="200"/>
              </a:spcBef>
              <a:buFont typeface="+mj-lt"/>
              <a:buAutoNum type="arabicPeriod"/>
              <a:defRPr/>
            </a:pPr>
            <a:r>
              <a:rPr lang="en-US" altLang="en-US" sz="2000" dirty="0"/>
              <a:t>Future Sessions Planning</a:t>
            </a:r>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July 2019</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25558103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1905000" y="190500"/>
            <a:ext cx="8458200" cy="609600"/>
          </a:xfrm>
        </p:spPr>
        <p:txBody>
          <a:bodyPr/>
          <a:lstStyle/>
          <a:p>
            <a:r>
              <a:rPr lang="en-US" altLang="en-US" u="sng" dirty="0"/>
              <a:t>Guidelines for IEEE-SA Meetings</a:t>
            </a:r>
          </a:p>
        </p:txBody>
      </p:sp>
      <p:sp>
        <p:nvSpPr>
          <p:cNvPr id="1536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dirty="0">
              <a:latin typeface="Helvetica" panose="020B0604020202020204" pitchFamily="34" charset="0"/>
            </a:endParaRPr>
          </a:p>
        </p:txBody>
      </p:sp>
      <p:sp>
        <p:nvSpPr>
          <p:cNvPr id="15364" name="Rectangle 4"/>
          <p:cNvSpPr>
            <a:spLocks noChangeArrowheads="1"/>
          </p:cNvSpPr>
          <p:nvPr/>
        </p:nvSpPr>
        <p:spPr bwMode="auto">
          <a:xfrm>
            <a:off x="533400" y="800100"/>
            <a:ext cx="11201400" cy="544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630238" indent="-28575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nSpc>
                <a:spcPct val="80000"/>
              </a:lnSpc>
            </a:pPr>
            <a:endParaRPr lang="en-US" altLang="en-US" sz="700" u="sng" dirty="0">
              <a:solidFill>
                <a:srgbClr val="FF0000"/>
              </a:solidFill>
            </a:endParaRPr>
          </a:p>
          <a:p>
            <a:pPr>
              <a:lnSpc>
                <a:spcPct val="80000"/>
              </a:lnSpc>
              <a:spcAft>
                <a:spcPct val="40000"/>
              </a:spcAft>
            </a:pPr>
            <a:r>
              <a:rPr lang="en-US" altLang="en-US" sz="1800" b="1" dirty="0"/>
              <a:t>All IEEE-SA standards meetings shall be conducted in compliance with all applicable laws, including antitrust and competition laws.</a:t>
            </a:r>
          </a:p>
          <a:p>
            <a:pPr>
              <a:lnSpc>
                <a:spcPct val="80000"/>
              </a:lnSpc>
              <a:spcAft>
                <a:spcPct val="40000"/>
              </a:spcAft>
            </a:pPr>
            <a:r>
              <a:rPr lang="en-US" altLang="en-US" sz="1800" b="1" dirty="0"/>
              <a:t>Don’t discuss the interpretation, validity, or essentiality of patents/patent claims. </a:t>
            </a:r>
          </a:p>
          <a:p>
            <a:pPr>
              <a:lnSpc>
                <a:spcPct val="80000"/>
              </a:lnSpc>
              <a:spcAft>
                <a:spcPct val="40000"/>
              </a:spcAft>
            </a:pPr>
            <a:r>
              <a:rPr lang="en-US" altLang="en-US" sz="1800" b="1" dirty="0"/>
              <a:t>Don’t discuss specific license rates, terms, or conditions.</a:t>
            </a:r>
          </a:p>
          <a:p>
            <a:pPr lvl="1">
              <a:lnSpc>
                <a:spcPct val="80000"/>
              </a:lnSpc>
              <a:spcAft>
                <a:spcPct val="40000"/>
              </a:spcAft>
            </a:pPr>
            <a:r>
              <a:rPr lang="en-US" altLang="en-US" sz="1400" dirty="0"/>
              <a:t>Relative costs, including licensing costs of essential patent claims, of different technical approaches may be discussed in standards development meetings. </a:t>
            </a:r>
          </a:p>
          <a:p>
            <a:pPr lvl="2">
              <a:lnSpc>
                <a:spcPct val="80000"/>
              </a:lnSpc>
              <a:spcAft>
                <a:spcPct val="40000"/>
              </a:spcAft>
            </a:pPr>
            <a:r>
              <a:rPr lang="en-GB" altLang="en-US" sz="1400" dirty="0"/>
              <a:t>Technical considerations remain primary focus</a:t>
            </a:r>
            <a:endParaRPr lang="en-US" altLang="en-US" sz="1400" dirty="0"/>
          </a:p>
          <a:p>
            <a:pPr>
              <a:lnSpc>
                <a:spcPct val="80000"/>
              </a:lnSpc>
              <a:spcAft>
                <a:spcPct val="40000"/>
              </a:spcAft>
            </a:pPr>
            <a:r>
              <a:rPr lang="en-US" altLang="en-US" sz="1800" b="1" dirty="0"/>
              <a:t>Don’t discuss or engage in the fixing of product prices, allocation of customers, or division of sales markets.</a:t>
            </a:r>
          </a:p>
          <a:p>
            <a:pPr>
              <a:lnSpc>
                <a:spcPct val="80000"/>
              </a:lnSpc>
              <a:spcAft>
                <a:spcPct val="40000"/>
              </a:spcAft>
            </a:pPr>
            <a:r>
              <a:rPr lang="en-US" altLang="en-US" sz="1800" b="1" dirty="0"/>
              <a:t>Don’t discuss the status or substance of ongoing or threatened litigation.</a:t>
            </a:r>
          </a:p>
          <a:p>
            <a:pPr>
              <a:lnSpc>
                <a:spcPct val="80000"/>
              </a:lnSpc>
              <a:spcAft>
                <a:spcPct val="40000"/>
              </a:spcAft>
            </a:pPr>
            <a:r>
              <a:rPr lang="en-US" altLang="en-US" sz="1800" b="1" dirty="0"/>
              <a:t>Don’t be silent if inappropriate topics are discussed… do formally object.</a:t>
            </a:r>
          </a:p>
          <a:p>
            <a:pPr algn="ctr">
              <a:lnSpc>
                <a:spcPct val="80000"/>
              </a:lnSpc>
              <a:buFont typeface="Monotype Sorts" pitchFamily="2" charset="2"/>
              <a:buNone/>
            </a:pPr>
            <a:r>
              <a:rPr lang="en-US" altLang="en-US" sz="1050" b="1" dirty="0"/>
              <a:t>---------------------------------------------------------------   </a:t>
            </a:r>
          </a:p>
          <a:p>
            <a:pPr algn="ctr">
              <a:lnSpc>
                <a:spcPct val="80000"/>
              </a:lnSpc>
              <a:buFont typeface="Monotype Sorts" pitchFamily="2" charset="2"/>
              <a:buNone/>
            </a:pPr>
            <a:r>
              <a:rPr lang="en-US" altLang="en-US" sz="1400" b="1" dirty="0"/>
              <a:t>If you have questions, contact the IEEE-SA Standards Board Patent Committee Administrator at patcom@ieee.org or visit http://standards.ieee.org/about/sasb/patcom/index.html </a:t>
            </a:r>
            <a:br>
              <a:rPr lang="en-US" altLang="en-US" sz="1400" b="1" dirty="0"/>
            </a:br>
            <a:endParaRPr lang="en-US" altLang="en-US" sz="1400" b="1" dirty="0"/>
          </a:p>
          <a:p>
            <a:pPr algn="ctr">
              <a:lnSpc>
                <a:spcPct val="80000"/>
              </a:lnSpc>
              <a:buFont typeface="Monotype Sorts" pitchFamily="2" charset="2"/>
              <a:buNone/>
            </a:pPr>
            <a:r>
              <a:rPr lang="en-US" altLang="en-US" sz="1400" b="1" dirty="0"/>
              <a:t>See </a:t>
            </a:r>
            <a:r>
              <a:rPr lang="en-US" altLang="en-US" sz="1400" b="1" i="1" dirty="0"/>
              <a:t>IEEE-SA Standards Board Operations Manual</a:t>
            </a:r>
            <a:r>
              <a:rPr lang="en-US" altLang="en-US" sz="1400" b="1" dirty="0"/>
              <a:t>, clause 5.3.10 and </a:t>
            </a:r>
            <a:r>
              <a:rPr lang="en-GB" altLang="en-US" sz="1400" b="1" dirty="0"/>
              <a:t>“Promoting Competition and Innovation: What You Need to Know about the IEEE Standards Association's Antitrust and Competition Policy”</a:t>
            </a:r>
            <a:r>
              <a:rPr lang="en-US" altLang="en-US" sz="1400" b="1" dirty="0"/>
              <a:t> for more details.</a:t>
            </a:r>
          </a:p>
          <a:p>
            <a:pPr algn="ctr">
              <a:lnSpc>
                <a:spcPct val="80000"/>
              </a:lnSpc>
              <a:buFont typeface="Monotype Sorts" pitchFamily="2" charset="2"/>
              <a:buNone/>
            </a:pPr>
            <a:endParaRPr lang="en-US" altLang="en-US" sz="1400" b="1" dirty="0"/>
          </a:p>
          <a:p>
            <a:pPr algn="ctr">
              <a:lnSpc>
                <a:spcPct val="80000"/>
              </a:lnSpc>
              <a:buFont typeface="Monotype Sorts" pitchFamily="2" charset="2"/>
              <a:buNone/>
            </a:pPr>
            <a:r>
              <a:rPr lang="en-US" altLang="en-US" sz="1400" b="1" dirty="0"/>
              <a:t>This slide set is available </a:t>
            </a:r>
            <a:br>
              <a:rPr lang="en-US" altLang="en-US" sz="1400" b="1" dirty="0"/>
            </a:br>
            <a:r>
              <a:rPr lang="en-US" altLang="en-US" sz="1400" b="1" dirty="0"/>
              <a:t>at https://development.standards.ieee.org/myproject/Public/mytools/mob/preparslides.ppt</a:t>
            </a:r>
          </a:p>
        </p:txBody>
      </p:sp>
      <p:sp>
        <p:nvSpPr>
          <p:cNvPr id="2" name="Footer Placeholder 1"/>
          <p:cNvSpPr>
            <a:spLocks noGrp="1"/>
          </p:cNvSpPr>
          <p:nvPr>
            <p:ph type="ftr" sz="quarter" idx="10"/>
          </p:nvPr>
        </p:nvSpPr>
        <p:spPr>
          <a:xfrm>
            <a:off x="2362200" y="6096000"/>
            <a:ext cx="7848600" cy="692150"/>
          </a:xfrm>
        </p:spPr>
        <p:txBody>
          <a:bodyPr/>
          <a:lstStyle/>
          <a:p>
            <a:pPr>
              <a:defRPr/>
            </a:pPr>
            <a:r>
              <a:rPr lang="en-US" b="1" dirty="0">
                <a:solidFill>
                  <a:schemeClr val="accent6"/>
                </a:solidFill>
              </a:rPr>
              <a:t>Joseph Levy (InterDigital)</a:t>
            </a:r>
          </a:p>
        </p:txBody>
      </p:sp>
    </p:spTree>
    <p:extLst>
      <p:ext uri="{BB962C8B-B14F-4D97-AF65-F5344CB8AC3E}">
        <p14:creationId xmlns:p14="http://schemas.microsoft.com/office/powerpoint/2010/main" val="249897665"/>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r>
              <a:rPr lang="en-US" altLang="en-US" sz="2800" u="sng" dirty="0">
                <a:solidFill>
                  <a:schemeClr val="tx1"/>
                </a:solidFill>
              </a:rPr>
              <a:t>Resources – URLs</a:t>
            </a:r>
          </a:p>
        </p:txBody>
      </p:sp>
      <p:sp>
        <p:nvSpPr>
          <p:cNvPr id="15363" name="Rectangle 3"/>
          <p:cNvSpPr>
            <a:spLocks noGrp="1" noChangeArrowheads="1"/>
          </p:cNvSpPr>
          <p:nvPr>
            <p:ph idx="1"/>
          </p:nvPr>
        </p:nvSpPr>
        <p:spPr/>
        <p:txBody>
          <a:bodyPr/>
          <a:lstStyle/>
          <a:p>
            <a:pPr>
              <a:lnSpc>
                <a:spcPct val="90000"/>
              </a:lnSpc>
            </a:pPr>
            <a:r>
              <a:rPr lang="en-US" altLang="en-US" sz="2800" dirty="0"/>
              <a:t>Link to IEEE Disclosure of Affiliation </a:t>
            </a:r>
          </a:p>
          <a:p>
            <a:pPr lvl="1">
              <a:lnSpc>
                <a:spcPct val="90000"/>
              </a:lnSpc>
            </a:pPr>
            <a:r>
              <a:rPr lang="en-US" altLang="en-US" sz="2400" dirty="0">
                <a:hlinkClick r:id="rId3"/>
              </a:rPr>
              <a:t>http://standards.ieee.org/faqs/affiliationFAQ.html</a:t>
            </a:r>
            <a:endParaRPr lang="en-US" altLang="en-US" sz="2400" dirty="0"/>
          </a:p>
          <a:p>
            <a:pPr>
              <a:lnSpc>
                <a:spcPct val="90000"/>
              </a:lnSpc>
            </a:pPr>
            <a:r>
              <a:rPr lang="en-US" altLang="en-US" sz="2800" dirty="0"/>
              <a:t>Links to IEEE Antitrust Guidelines</a:t>
            </a:r>
          </a:p>
          <a:p>
            <a:pPr lvl="1">
              <a:lnSpc>
                <a:spcPct val="90000"/>
              </a:lnSpc>
            </a:pPr>
            <a:r>
              <a:rPr lang="en-US" altLang="en-US" sz="2400" dirty="0">
                <a:hlinkClick r:id="rId4"/>
              </a:rPr>
              <a:t>http://standards.ieee.org/resources/antitrust-guidelines.pdf</a:t>
            </a:r>
            <a:endParaRPr lang="en-US" altLang="en-US" sz="2400" dirty="0"/>
          </a:p>
          <a:p>
            <a:pPr>
              <a:lnSpc>
                <a:spcPct val="90000"/>
              </a:lnSpc>
            </a:pPr>
            <a:r>
              <a:rPr lang="en-US" altLang="en-US" sz="2800" dirty="0"/>
              <a:t>Link to IEEE Code of Ethics</a:t>
            </a:r>
          </a:p>
          <a:p>
            <a:pPr lvl="1">
              <a:lnSpc>
                <a:spcPct val="90000"/>
              </a:lnSpc>
            </a:pPr>
            <a:r>
              <a:rPr lang="en-US" altLang="en-US" sz="2400" dirty="0">
                <a:hlinkClick r:id="rId5"/>
              </a:rPr>
              <a:t>http://www.ieee.org/web/membership/ethics/code_ethics.html</a:t>
            </a:r>
            <a:r>
              <a:rPr lang="en-US" altLang="en-US" sz="2400" dirty="0"/>
              <a:t> </a:t>
            </a:r>
          </a:p>
          <a:p>
            <a:pPr>
              <a:lnSpc>
                <a:spcPct val="90000"/>
              </a:lnSpc>
            </a:pPr>
            <a:r>
              <a:rPr lang="en-US" altLang="en-US" sz="2800" dirty="0"/>
              <a:t>Link to IEEE Patent Policy</a:t>
            </a:r>
          </a:p>
          <a:p>
            <a:pPr lvl="1">
              <a:lnSpc>
                <a:spcPct val="90000"/>
              </a:lnSpc>
            </a:pPr>
            <a:r>
              <a:rPr lang="en-US" altLang="en-US" sz="2400" dirty="0">
                <a:hlinkClick r:id="rId6"/>
              </a:rPr>
              <a:t>http://standards.ieee.org/board/pat/pat-slideset.ppt</a:t>
            </a:r>
            <a:endParaRPr lang="en-US" altLang="en-US" sz="2400" dirty="0"/>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July 2019</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Tree>
    <p:extLst>
      <p:ext uri="{BB962C8B-B14F-4D97-AF65-F5344CB8AC3E}">
        <p14:creationId xmlns:p14="http://schemas.microsoft.com/office/powerpoint/2010/main" val="12689774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457199"/>
          </a:xfrm>
        </p:spPr>
        <p:txBody>
          <a:bodyPr/>
          <a:lstStyle/>
          <a:p>
            <a:r>
              <a:rPr lang="en-GB" altLang="en-US" dirty="0">
                <a:ea typeface="MS Gothic" panose="020B0609070205080204" pitchFamily="49" charset="-128"/>
              </a:rPr>
              <a:t>Participation in IEEE 802 Meetings</a:t>
            </a:r>
            <a:endParaRPr lang="en-US" dirty="0"/>
          </a:p>
        </p:txBody>
      </p:sp>
      <p:sp>
        <p:nvSpPr>
          <p:cNvPr id="3" name="Content Placeholder 2"/>
          <p:cNvSpPr>
            <a:spLocks noGrp="1"/>
          </p:cNvSpPr>
          <p:nvPr>
            <p:ph idx="1"/>
          </p:nvPr>
        </p:nvSpPr>
        <p:spPr>
          <a:xfrm>
            <a:off x="934996" y="1143000"/>
            <a:ext cx="10361084" cy="5181600"/>
          </a:xfrm>
        </p:spPr>
        <p:txBody>
          <a:bodyPr/>
          <a:lstStyle/>
          <a:p>
            <a:pPr marL="0" lvl="0" indent="0" eaLnBrk="0" hangingPunct="0">
              <a:buClrTx/>
            </a:pPr>
            <a:r>
              <a:rPr lang="en-GB" altLang="en-US" sz="1800" kern="1200" dirty="0">
                <a:latin typeface="Times New Roman" pitchFamily="16" charset="0"/>
                <a:ea typeface="MS Gothic" panose="020B0609070205080204" pitchFamily="49" charset="-128"/>
              </a:rPr>
              <a:t>Participation in any IEEE 802 meeting (Sponsor, Sponsor subgroup, Working Group, Working Group subgroup, etc.) is on an individual basis</a:t>
            </a:r>
          </a:p>
          <a:p>
            <a:pPr marL="339725" lvl="0" indent="-336550" eaLnBrk="0" hangingPunct="0">
              <a:buFont typeface="Arial" panose="020B0604020202020204" pitchFamily="34" charset="0"/>
              <a:buChar char="•"/>
            </a:pPr>
            <a:r>
              <a:rPr lang="en-GB" altLang="en-US" sz="1600" kern="1200" dirty="0">
                <a:latin typeface="Times New Roman" pitchFamily="16" charset="0"/>
                <a:ea typeface="MS Gothic" panose="020B0609070205080204" pitchFamily="49" charset="-128"/>
              </a:rPr>
              <a:t>Participants in the IEEE standards development individual process shall act based on their qualifications and experience. (https://standards.ieee.org/develop/policies/bylaws/sb_bylaws.pdf  section 5.2.1)</a:t>
            </a:r>
          </a:p>
          <a:p>
            <a:pPr marL="339725" lvl="0" indent="-336550" eaLnBrk="0" hangingPunct="0">
              <a:buFont typeface="Arial" panose="020B0604020202020204" pitchFamily="34" charset="0"/>
              <a:buChar char="•"/>
            </a:pPr>
            <a:r>
              <a:rPr lang="en-GB" altLang="en-US" sz="1600" kern="1200" dirty="0">
                <a:latin typeface="Times New Roman" pitchFamily="16" charset="0"/>
                <a:ea typeface="MS Gothic" panose="020B0609070205080204" pitchFamily="49" charset="-128"/>
              </a:rPr>
              <a:t>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39725" lvl="0" indent="-336550" eaLnBrk="0" hangingPunct="0">
              <a:buFont typeface="Arial" panose="020B0604020202020204" pitchFamily="34" charset="0"/>
              <a:buChar char="•"/>
            </a:pPr>
            <a:r>
              <a:rPr lang="en-GB" altLang="en-US" sz="1600" kern="1200" dirty="0">
                <a:latin typeface="Times New Roman" pitchFamily="16" charset="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39725" lvl="0" indent="-336550" eaLnBrk="0" hangingPunct="0">
              <a:buFont typeface="Arial" panose="020B0604020202020204" pitchFamily="34" charset="0"/>
              <a:buChar char="•"/>
            </a:pPr>
            <a:r>
              <a:rPr lang="en-GB" altLang="en-US" sz="1600" kern="1200" dirty="0">
                <a:latin typeface="Times New Roman" pitchFamily="16" charset="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600" u="sng" kern="1200" dirty="0">
                <a:latin typeface="Times New Roman" pitchFamily="16" charset="0"/>
                <a:ea typeface="MS Gothic" panose="020B0609070205080204" pitchFamily="49" charset="-128"/>
              </a:rPr>
              <a:t>https://standards.ieee.org/develop/policies/bylaws/sb_bylaws.pdf </a:t>
            </a:r>
            <a:r>
              <a:rPr lang="en-GB" altLang="en-US" sz="1600" kern="1200" dirty="0">
                <a:latin typeface="Times New Roman" pitchFamily="16" charset="0"/>
                <a:ea typeface="MS Gothic" panose="020B0609070205080204" pitchFamily="49" charset="-128"/>
              </a:rPr>
              <a:t> section 5.2.1.3 and the IEEE 802 LMSC Working Group Policies and Procedures, subclause 3.4.1 “Chair”, list item x.</a:t>
            </a:r>
          </a:p>
          <a:p>
            <a:pPr marL="0" lvl="0" indent="0" eaLnBrk="0" hangingPunct="0">
              <a:buClrTx/>
            </a:pPr>
            <a:r>
              <a:rPr lang="en-GB" altLang="en-US" sz="1800" kern="1200" dirty="0">
                <a:latin typeface="Times New Roman" pitchFamily="16" charset="0"/>
                <a:ea typeface="MS Gothic" panose="020B0609070205080204" pitchFamily="49" charset="-128"/>
              </a:rPr>
              <a:t>By participating in IEEE 802 meetings, you accept these requirements.  If you do not agree to these policies then you shall not participate.</a:t>
            </a:r>
          </a:p>
          <a:p>
            <a:pPr marL="0" lvl="0" indent="0" algn="ctr" eaLnBrk="0" hangingPunct="0">
              <a:buClrTx/>
            </a:pPr>
            <a:r>
              <a:rPr lang="en-GB" altLang="en-US" sz="1400" b="0" kern="1200" dirty="0">
                <a:latin typeface="Times New Roman" pitchFamily="16" charset="0"/>
                <a:ea typeface="MS Gothic" panose="020B0609070205080204" pitchFamily="49" charset="-128"/>
              </a:rPr>
              <a:t>(Latest revision of IEEE 802 LMSC Working Group Policies and Procedures: http://www.ieee802.org/devdocs.shtml)</a:t>
            </a:r>
          </a:p>
          <a:p>
            <a:endParaRPr lang="en-US" sz="2800" dirty="0"/>
          </a:p>
        </p:txBody>
      </p:sp>
      <p:sp>
        <p:nvSpPr>
          <p:cNvPr id="4" name="Footer Placeholder 3"/>
          <p:cNvSpPr>
            <a:spLocks noGrp="1"/>
          </p:cNvSpPr>
          <p:nvPr>
            <p:ph type="ftr" idx="14"/>
          </p:nvPr>
        </p:nvSpPr>
        <p:spPr/>
        <p:txBody>
          <a:bodyPr/>
          <a:lstStyle/>
          <a:p>
            <a:r>
              <a:rPr lang="en-GB" dirty="0"/>
              <a:t>Joseph Levy (InterDigital)</a:t>
            </a:r>
          </a:p>
        </p:txBody>
      </p:sp>
      <p:sp>
        <p:nvSpPr>
          <p:cNvPr id="5" name="Date Placeholder 4"/>
          <p:cNvSpPr>
            <a:spLocks noGrp="1"/>
          </p:cNvSpPr>
          <p:nvPr>
            <p:ph type="dt" idx="15"/>
          </p:nvPr>
        </p:nvSpPr>
        <p:spPr/>
        <p:txBody>
          <a:bodyPr/>
          <a:lstStyle/>
          <a:p>
            <a:r>
              <a:rPr lang="en-US" dirty="0"/>
              <a:t>July 2019</a:t>
            </a:r>
            <a:endParaRPr lang="en-GB"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Tree>
    <p:extLst>
      <p:ext uri="{BB962C8B-B14F-4D97-AF65-F5344CB8AC3E}">
        <p14:creationId xmlns:p14="http://schemas.microsoft.com/office/powerpoint/2010/main" val="19437406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7D0868-18A4-4971-9DEB-AB44D519A9EE}"/>
              </a:ext>
            </a:extLst>
          </p:cNvPr>
          <p:cNvSpPr>
            <a:spLocks noGrp="1"/>
          </p:cNvSpPr>
          <p:nvPr>
            <p:ph type="ctrTitle"/>
          </p:nvPr>
        </p:nvSpPr>
        <p:spPr/>
        <p:txBody>
          <a:bodyPr/>
          <a:lstStyle/>
          <a:p>
            <a:r>
              <a:rPr lang="en-US" dirty="0"/>
              <a:t>Monday PM2</a:t>
            </a:r>
          </a:p>
        </p:txBody>
      </p:sp>
      <p:sp>
        <p:nvSpPr>
          <p:cNvPr id="4" name="Date Placeholder 3">
            <a:extLst>
              <a:ext uri="{FF2B5EF4-FFF2-40B4-BE49-F238E27FC236}">
                <a16:creationId xmlns:a16="http://schemas.microsoft.com/office/drawing/2014/main" id="{CCB5DA8D-67F4-4BE3-9E66-1B044CA69B37}"/>
              </a:ext>
            </a:extLst>
          </p:cNvPr>
          <p:cNvSpPr>
            <a:spLocks noGrp="1"/>
          </p:cNvSpPr>
          <p:nvPr>
            <p:ph type="dt" idx="10"/>
          </p:nvPr>
        </p:nvSpPr>
        <p:spPr/>
        <p:txBody>
          <a:bodyPr/>
          <a:lstStyle/>
          <a:p>
            <a:r>
              <a:rPr lang="en-US" dirty="0"/>
              <a:t>July 2019</a:t>
            </a:r>
            <a:endParaRPr lang="en-GB" dirty="0"/>
          </a:p>
        </p:txBody>
      </p:sp>
      <p:sp>
        <p:nvSpPr>
          <p:cNvPr id="5" name="Footer Placeholder 4">
            <a:extLst>
              <a:ext uri="{FF2B5EF4-FFF2-40B4-BE49-F238E27FC236}">
                <a16:creationId xmlns:a16="http://schemas.microsoft.com/office/drawing/2014/main" id="{58BA0BC8-B279-42AB-85E9-D26A859BC2A8}"/>
              </a:ext>
            </a:extLst>
          </p:cNvPr>
          <p:cNvSpPr>
            <a:spLocks noGrp="1"/>
          </p:cNvSpPr>
          <p:nvPr>
            <p:ph type="ftr" idx="11"/>
          </p:nvPr>
        </p:nvSpPr>
        <p:spPr/>
        <p:txBody>
          <a:bodyPr/>
          <a:lstStyle/>
          <a:p>
            <a:r>
              <a:rPr lang="en-GB" dirty="0"/>
              <a:t>Joseph Levy (InterDigital)</a:t>
            </a:r>
          </a:p>
        </p:txBody>
      </p:sp>
      <p:sp>
        <p:nvSpPr>
          <p:cNvPr id="6" name="Slide Number Placeholder 5">
            <a:extLst>
              <a:ext uri="{FF2B5EF4-FFF2-40B4-BE49-F238E27FC236}">
                <a16:creationId xmlns:a16="http://schemas.microsoft.com/office/drawing/2014/main" id="{9165B5A4-AB3B-4CCA-8A52-E88A0E70DAF1}"/>
              </a:ext>
            </a:extLst>
          </p:cNvPr>
          <p:cNvSpPr>
            <a:spLocks noGrp="1"/>
          </p:cNvSpPr>
          <p:nvPr>
            <p:ph type="sldNum" idx="12"/>
          </p:nvPr>
        </p:nvSpPr>
        <p:spPr/>
        <p:txBody>
          <a:bodyPr/>
          <a:lstStyle/>
          <a:p>
            <a:r>
              <a:rPr lang="en-GB" dirty="0"/>
              <a:t>Slide </a:t>
            </a:r>
            <a:fld id="{DE40C9FC-4879-4F20-9ECA-A574A90476B7}" type="slidenum">
              <a:rPr lang="en-GB" smtClean="0"/>
              <a:pPr/>
              <a:t>8</a:t>
            </a:fld>
            <a:endParaRPr lang="en-GB" dirty="0"/>
          </a:p>
        </p:txBody>
      </p:sp>
    </p:spTree>
    <p:extLst>
      <p:ext uri="{BB962C8B-B14F-4D97-AF65-F5344CB8AC3E}">
        <p14:creationId xmlns:p14="http://schemas.microsoft.com/office/powerpoint/2010/main" val="43114944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a:xfrm>
            <a:off x="914401" y="685801"/>
            <a:ext cx="10361084" cy="457199"/>
          </a:xfrm>
        </p:spPr>
        <p:txBody>
          <a:bodyPr/>
          <a:lstStyle/>
          <a:p>
            <a:r>
              <a:rPr lang="en-US" altLang="en-US" dirty="0"/>
              <a:t>Approval of Minutes</a:t>
            </a:r>
          </a:p>
        </p:txBody>
      </p:sp>
      <p:sp>
        <p:nvSpPr>
          <p:cNvPr id="18435" name="Content Placeholder 2"/>
          <p:cNvSpPr>
            <a:spLocks noGrp="1"/>
          </p:cNvSpPr>
          <p:nvPr>
            <p:ph idx="1"/>
          </p:nvPr>
        </p:nvSpPr>
        <p:spPr>
          <a:xfrm>
            <a:off x="914401" y="1371600"/>
            <a:ext cx="10361084" cy="5103814"/>
          </a:xfrm>
        </p:spPr>
        <p:txBody>
          <a:bodyPr/>
          <a:lstStyle/>
          <a:p>
            <a:r>
              <a:rPr lang="en-US" altLang="en-US" dirty="0"/>
              <a:t>Minutes from the </a:t>
            </a:r>
            <a:r>
              <a:rPr lang="en-US" dirty="0"/>
              <a:t>May 2019 Meeting in Atlanta, GA, USA</a:t>
            </a:r>
            <a:r>
              <a:rPr lang="en-US" altLang="en-US" dirty="0"/>
              <a:t>:</a:t>
            </a:r>
            <a:br>
              <a:rPr lang="en-US" altLang="en-US" dirty="0"/>
            </a:br>
            <a:r>
              <a:rPr lang="en-US" altLang="en-US" dirty="0">
                <a:hlinkClick r:id="rId2"/>
              </a:rPr>
              <a:t>11-19/0940r0</a:t>
            </a:r>
            <a:endParaRPr lang="en-US" altLang="en-US" dirty="0"/>
          </a:p>
          <a:p>
            <a:r>
              <a:rPr lang="en-US" altLang="en-US" dirty="0"/>
              <a:t> 	</a:t>
            </a:r>
            <a:r>
              <a:rPr lang="en-US" altLang="en-US" sz="2000" dirty="0"/>
              <a:t>Comments?</a:t>
            </a:r>
          </a:p>
          <a:p>
            <a:r>
              <a:rPr lang="en-US" altLang="en-US" dirty="0"/>
              <a:t> 	</a:t>
            </a:r>
            <a:r>
              <a:rPr lang="en-US" altLang="en-US" sz="2000" dirty="0"/>
              <a:t>Objections to approving the minutes? </a:t>
            </a:r>
          </a:p>
          <a:p>
            <a:r>
              <a:rPr lang="en-US" altLang="en-US" dirty="0"/>
              <a:t>Minutes from AANI SC Teleconferences):</a:t>
            </a:r>
          </a:p>
          <a:p>
            <a:pPr>
              <a:buFont typeface="Arial" panose="020B0604020202020204" pitchFamily="34" charset="0"/>
              <a:buChar char="•"/>
            </a:pPr>
            <a:r>
              <a:rPr lang="en-US" altLang="en-US" sz="2000" dirty="0"/>
              <a:t>none</a:t>
            </a:r>
          </a:p>
          <a:p>
            <a:endParaRPr lang="en-US" altLang="en-US" dirty="0"/>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July 2019</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Tree>
    <p:extLst>
      <p:ext uri="{BB962C8B-B14F-4D97-AF65-F5344CB8AC3E}">
        <p14:creationId xmlns:p14="http://schemas.microsoft.com/office/powerpoint/2010/main" val="4087709454"/>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28136</TotalTime>
  <Words>2285</Words>
  <Application>Microsoft Office PowerPoint</Application>
  <PresentationFormat>Widescreen</PresentationFormat>
  <Paragraphs>312</Paragraphs>
  <Slides>25</Slides>
  <Notes>8</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25</vt:i4>
      </vt:variant>
    </vt:vector>
  </HeadingPairs>
  <TitlesOfParts>
    <vt:vector size="33" baseType="lpstr">
      <vt:lpstr>Arial Unicode MS</vt:lpstr>
      <vt:lpstr>MS Gothic</vt:lpstr>
      <vt:lpstr>Arial</vt:lpstr>
      <vt:lpstr>Helvetica</vt:lpstr>
      <vt:lpstr>Monotype Sorts</vt:lpstr>
      <vt:lpstr>Times New Roman</vt:lpstr>
      <vt:lpstr>Office Theme</vt:lpstr>
      <vt:lpstr>Document</vt:lpstr>
      <vt:lpstr>AANI SC Agenda</vt:lpstr>
      <vt:lpstr>Abstract</vt:lpstr>
      <vt:lpstr>Reminders and Rules</vt:lpstr>
      <vt:lpstr>Agenda</vt:lpstr>
      <vt:lpstr>Guidelines for IEEE-SA Meetings</vt:lpstr>
      <vt:lpstr>Resources – URLs</vt:lpstr>
      <vt:lpstr>Participation in IEEE 802 Meetings</vt:lpstr>
      <vt:lpstr>Monday PM2</vt:lpstr>
      <vt:lpstr>Approval of Minutes</vt:lpstr>
      <vt:lpstr>Nendica Reminder</vt:lpstr>
      <vt:lpstr>AANI SC Background 1/4</vt:lpstr>
      <vt:lpstr>AANI SC Background 2/4</vt:lpstr>
      <vt:lpstr>AANI SC Background 3/4</vt:lpstr>
      <vt:lpstr>AANI SC Background 4/4</vt:lpstr>
      <vt:lpstr>Discussion / Contributions</vt:lpstr>
      <vt:lpstr>Current IEEE Process for “Press Releases”</vt:lpstr>
      <vt:lpstr>AANI and 802.11 Actions for “Press Releases”</vt:lpstr>
      <vt:lpstr>Straw Poll</vt:lpstr>
      <vt:lpstr>Thursday AM1</vt:lpstr>
      <vt:lpstr>Discussion / Contributions</vt:lpstr>
      <vt:lpstr>Motion 1</vt:lpstr>
      <vt:lpstr>Motion 2</vt:lpstr>
      <vt:lpstr>Future Sessions Planning</vt:lpstr>
      <vt:lpstr>Topics for Contribution</vt:lpstr>
      <vt:lpstr>References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11-19-1022-AANI-aani-sc-agenda-july-2019</dc:title>
  <dc:creator>Levy, Joseph</dc:creator>
  <cp:lastModifiedBy>Joseph Levy</cp:lastModifiedBy>
  <cp:revision>360</cp:revision>
  <cp:lastPrinted>1601-01-01T00:00:00Z</cp:lastPrinted>
  <dcterms:created xsi:type="dcterms:W3CDTF">2017-06-02T20:57:23Z</dcterms:created>
  <dcterms:modified xsi:type="dcterms:W3CDTF">2019-07-17T15:47:56Z</dcterms:modified>
</cp:coreProperties>
</file>