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319" r:id="rId6"/>
    <p:sldId id="268" r:id="rId7"/>
    <p:sldId id="280" r:id="rId8"/>
    <p:sldId id="355" r:id="rId9"/>
    <p:sldId id="270" r:id="rId10"/>
    <p:sldId id="334" r:id="rId11"/>
    <p:sldId id="332" r:id="rId12"/>
    <p:sldId id="357" r:id="rId13"/>
    <p:sldId id="275" r:id="rId14"/>
    <p:sldId id="358" r:id="rId15"/>
    <p:sldId id="321" r:id="rId16"/>
    <p:sldId id="352" r:id="rId17"/>
    <p:sldId id="354" r:id="rId18"/>
    <p:sldId id="274" r:id="rId19"/>
    <p:sldId id="324" r:id="rId20"/>
    <p:sldId id="2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p:normalViewPr>
  <p:slideViewPr>
    <p:cSldViewPr>
      <p:cViewPr varScale="1">
        <p:scale>
          <a:sx n="77" d="100"/>
          <a:sy n="77" d="100"/>
        </p:scale>
        <p:origin x="492"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18</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802.11-19/1022r1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document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7/11-17-1744-03-AANI-draft-reply-ls-from-802-11-to-ngmn-ls-on-e2e-architectural-framework.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101-10-0000-draft-ls-from-802-11-to-3gpp-ran-and-sa-on-imt-2020.docx" TargetMode="External"/><Relationship Id="rId7" Type="http://schemas.openxmlformats.org/officeDocument/2006/relationships/hyperlink" Target="https://mentor.ieee.org/802.11/dcn/16/11-16-1574-03-AANI-draft-ls-from-802-11-to-3gpp-sa-requesting-status-and-information-on-wlan-integration-in-3gpp-nextgen-system.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hyperlink" Target="https://mentor.ieee.org/802.11/dcn/16/11-16-1057-01-0000-802-11-imt-2020-5g-sc-proposal.pptx" TargetMode="External"/><Relationship Id="rId1" Type="http://schemas.openxmlformats.org/officeDocument/2006/relationships/slideLayout" Target="../slideLayouts/slideLayout2.xml"/><Relationship Id="rId6" Type="http://schemas.openxmlformats.org/officeDocument/2006/relationships/hyperlink" Target="https://mentor.ieee.org/802.11/dcn/17/11-17-0378-02-AANI-reply-ls-to-reply-ls-from-3gpp-ran2-on-estimated-throughput-11-17-315r0.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73-03-AANI-draft-ls-from-802-11-to-3gpp-ran-requesting-status-and-information-on-radio-level-integration.docx" TargetMode="External"/><Relationship Id="rId10" Type="http://schemas.openxmlformats.org/officeDocument/2006/relationships/hyperlink" Target="https://mentor.ieee.org/802.11/dcn/18/11-18-1340-09-AANI-proposed-ls-to-3gpp-wfa-wba-wififorward-on-the-studies-done-regarding-benchmarking-of-802-11ax-capabilities.docx" TargetMode="External"/><Relationship Id="rId4" Type="http://schemas.openxmlformats.org/officeDocument/2006/relationships/hyperlink" Target="https://mentor.ieee.org/802.11/dcn/16/11-16-1510-02-AANI-reply-to-liaison-from-3gpp-ran2-on-estimated-throughput-11-16-1384.docx" TargetMode="External"/><Relationship Id="rId9" Type="http://schemas.openxmlformats.org/officeDocument/2006/relationships/hyperlink" Target="https://mentor.ieee.org/802.11/dcn/17/11-17-1750-03-AANI-draft-ls-from-802-11-to-ieee-ieee-5g-on-the-ieee-5g-roadmap-wp.docx" TargetMode="External"/><Relationship Id="rId14" Type="http://schemas.openxmlformats.org/officeDocument/2006/relationships/hyperlink" Target="https://mentor.ieee.org/802.11/dcn/17/11-17-1569-00-0000-liaison-statement-from-ngmn-on-e2e-architecture.doc"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Liaisons/2019-03-15-3GPP%20RAN-Continue%205GHz%20and%206%20GHz-preamble%20consideration.pdf" TargetMode="External"/><Relationship Id="rId3" Type="http://schemas.openxmlformats.org/officeDocument/2006/relationships/hyperlink" Target="https://mentor.ieee.org/802.11/dcn/18/11-18-0517-02-AANI-802-11ax-for-imt-2020-embb-indoor-hotspot-and-dense-urban.pptx" TargetMode="External"/><Relationship Id="rId7" Type="http://schemas.openxmlformats.org/officeDocument/2006/relationships/hyperlink" Target="https://mentor.ieee.org/802.11/dcn/18/11-18-1340-09-AANI-proposed-ls-to-3gpp-wfa-wba-wififorward-on-the-studies-done-regarding-benchmarking-of-802-11ax-capabilities.doc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1573-07-AANI-summary-of-802-11ax-self-evaluation-for-imt-2020-embb-indoor-hotspot-and-dense-urban-test-environments.docx" TargetMode="External"/><Relationship Id="rId5" Type="http://schemas.openxmlformats.org/officeDocument/2006/relationships/hyperlink" Target="https://mentor.ieee.org/802.11/dcn/18/11-18-1240-04-AANI-802-11ax-for-imt-2020-embb-indoor-hotspot.pptx" TargetMode="External"/><Relationship Id="rId4" Type="http://schemas.openxmlformats.org/officeDocument/2006/relationships/hyperlink" Target="https://mentor.ieee.org/802.11/dcn/18/11-18-0915-03-AANI-benchmarking-of-802-11ax-against-embb-indoor-hotspot-requirements-using-imt-2020-simulation-methodology.ppt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19/11-19-0728-00-AANI-euht-evaluation-mobility.pptx" TargetMode="External"/><Relationship Id="rId13" Type="http://schemas.openxmlformats.org/officeDocument/2006/relationships/hyperlink" Target="https://mentor.ieee.org/802.11/dcn/19/11-19-0901-01-AANI-paths-to-5g.pptx" TargetMode="External"/><Relationship Id="rId3" Type="http://schemas.openxmlformats.org/officeDocument/2006/relationships/hyperlink" Target="https://mentor.ieee.org/802.11/dcn/19/11-19-0625-00-AANI-proposal-from-nufront-20190407.pptx" TargetMode="External"/><Relationship Id="rId7" Type="http://schemas.openxmlformats.org/officeDocument/2006/relationships/hyperlink" Target="https://mentor.ieee.org/802.11/dcn/19/11-19-0694-00-AANI-preliminary-results-of-euht-evaluation-on-urban-macro-urllc-and-mmtc.pptx" TargetMode="External"/><Relationship Id="rId12" Type="http://schemas.openxmlformats.org/officeDocument/2006/relationships/hyperlink" Target="https://mentor.ieee.org/802.11/dcn/19/11-19-0870-01-AANI-submission-documents-of-euht.docx" TargetMode="External"/><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672-00-AANI-euht-standard-intro-0422.pptx%20EUHT%20standard%20intro_0422" TargetMode="External"/><Relationship Id="rId11" Type="http://schemas.openxmlformats.org/officeDocument/2006/relationships/hyperlink" Target="https://mentor.ieee.org/802.11/dcn/19/11-19-0869-00-AANI-current-status-of-submission-about-euht.pptx" TargetMode="External"/><Relationship Id="rId5" Type="http://schemas.openxmlformats.org/officeDocument/2006/relationships/hyperlink" Target="https://mentor.ieee.org/802.11/dcn/19/11-19-0671-00-AANI-preliminary-results-of-euht-evaluation-on-urban-macro-urllc.pptx" TargetMode="External"/><Relationship Id="rId10" Type="http://schemas.openxmlformats.org/officeDocument/2006/relationships/hyperlink" Target="https://mentor.ieee.org/802.11/dcn/19/11-19-0889-02-AANI-response-to-the-comments-on-proposal-to-submit-ieee-802-11ax-and-euht-to-itu-for-imt-2020.pptx" TargetMode="External"/><Relationship Id="rId4" Type="http://schemas.openxmlformats.org/officeDocument/2006/relationships/hyperlink" Target="https://mentor.ieee.org/802.11/dcn/19/11-19-0626-00-AANI-euht-tech-brief-en-forieee-20190407.pptx" TargetMode="External"/><Relationship Id="rId9" Type="http://schemas.openxmlformats.org/officeDocument/2006/relationships/hyperlink" Target="https://mentor.ieee.org/802.11/dcn/19/11-19-0855-02-AANI-comments-on-proposal-to-submit-ieee-802-11ax-and-euht-to-itu-for-imt-2020.pptx"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1215-00-AANI-3gpp-wlan-integration-in-5g-system-rel-17.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940-00-AANI-aani-may-2019-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July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1026" name="Document" r:id="rId4" imgW="8245941" imgH="2844112" progId="Word.Document.8">
                  <p:embed/>
                </p:oleObj>
              </mc:Choice>
              <mc:Fallback>
                <p:oleObj name="Document" r:id="rId4" imgW="8245941" imgH="2844112" progId="Word.Document.8">
                  <p:embed/>
                  <p:pic>
                    <p:nvPicPr>
                      <p:cNvPr id="9"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Reminder</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IEEE 802 Nendica will this week:</a:t>
            </a:r>
          </a:p>
          <a:p>
            <a:pPr lvl="1">
              <a:buFont typeface="Arial" panose="020B0604020202020204" pitchFamily="34" charset="0"/>
              <a:buChar char="•"/>
            </a:pPr>
            <a:r>
              <a:rPr lang="en-US" dirty="0"/>
              <a:t>Tuesday 16 July, EVE – 19:30-21:30 TBC </a:t>
            </a:r>
            <a:endParaRPr lang="en-US" b="0" dirty="0"/>
          </a:p>
          <a:p>
            <a:pPr>
              <a:buFont typeface="Arial" panose="020B0604020202020204" pitchFamily="34" charset="0"/>
              <a:buChar char="•"/>
            </a:pPr>
            <a:r>
              <a:rPr lang="en-US" b="0" dirty="0"/>
              <a:t>All NENDICA documents available at: </a:t>
            </a:r>
            <a:r>
              <a:rPr lang="en-US" b="0" dirty="0">
                <a:hlinkClick r:id="rId2"/>
              </a:rPr>
              <a:t>https://mentor.ieee.org/802.1/documents</a:t>
            </a:r>
            <a:endParaRPr lang="en-US" b="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628029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6566"/>
            <a:ext cx="10361084" cy="638079"/>
          </a:xfrm>
        </p:spPr>
        <p:txBody>
          <a:bodyPr/>
          <a:lstStyle/>
          <a:p>
            <a:r>
              <a:rPr lang="en-US" altLang="en-US" dirty="0"/>
              <a:t>AANI SC Background 1/4</a:t>
            </a:r>
            <a:endParaRPr lang="en-US" dirty="0"/>
          </a:p>
        </p:txBody>
      </p:sp>
      <p:sp>
        <p:nvSpPr>
          <p:cNvPr id="3" name="Content Placeholder 2"/>
          <p:cNvSpPr>
            <a:spLocks noGrp="1"/>
          </p:cNvSpPr>
          <p:nvPr>
            <p:ph idx="1"/>
          </p:nvPr>
        </p:nvSpPr>
        <p:spPr>
          <a:xfrm>
            <a:off x="647699" y="718708"/>
            <a:ext cx="10742085" cy="4751294"/>
          </a:xfrm>
        </p:spPr>
        <p:txBody>
          <a:bodyPr/>
          <a:lstStyle/>
          <a:p>
            <a:r>
              <a:rPr lang="en-US" altLang="en-US" sz="2000" dirty="0"/>
              <a:t>At the July 802 Plenary 802.11 passed a motion forming the AANI SC [</a:t>
            </a:r>
            <a:r>
              <a:rPr lang="en-US" sz="2000" dirty="0">
                <a:hlinkClick r:id="rId2"/>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3"/>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4"/>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5"/>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6"/>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7"/>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8"/>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9"/>
              </a:rPr>
              <a:t>11-17/1750r3</a:t>
            </a:r>
            <a:r>
              <a:rPr lang="en-US" altLang="en-US" sz="2000" dirty="0"/>
              <a:t>) to IEEE 5G (11/17)</a:t>
            </a:r>
          </a:p>
          <a:p>
            <a:pPr>
              <a:buFont typeface="Arial" panose="020B0604020202020204" pitchFamily="34" charset="0"/>
              <a:buChar char="•"/>
            </a:pPr>
            <a:r>
              <a:rPr lang="en-US" altLang="en-US" sz="2000" dirty="0"/>
              <a:t>802.11 sent an LS (</a:t>
            </a:r>
            <a:r>
              <a:rPr lang="en-US" altLang="en-US" sz="2000" dirty="0">
                <a:hlinkClick r:id="rId10"/>
              </a:rPr>
              <a:t>11-18/1340r9</a:t>
            </a:r>
            <a:r>
              <a:rPr lang="en-US" altLang="en-US" sz="2000" dirty="0"/>
              <a:t>) to 3GPP SA (11/18)</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endParaRPr lang="en-US" sz="20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2/4</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6/17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3990749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3/4</a:t>
            </a:r>
            <a:endParaRPr lang="en-US" dirty="0"/>
          </a:p>
        </p:txBody>
      </p:sp>
      <p:sp>
        <p:nvSpPr>
          <p:cNvPr id="3" name="Content Placeholder 2"/>
          <p:cNvSpPr>
            <a:spLocks noGrp="1"/>
          </p:cNvSpPr>
          <p:nvPr>
            <p:ph idx="1"/>
          </p:nvPr>
        </p:nvSpPr>
        <p:spPr>
          <a:xfrm>
            <a:off x="589493" y="1503608"/>
            <a:ext cx="11069107" cy="4971806"/>
          </a:xfrm>
        </p:spPr>
        <p:txBody>
          <a:bodyPr/>
          <a:lstStyle/>
          <a:p>
            <a:r>
              <a:rPr lang="en-US" dirty="0"/>
              <a:t>Contributions on 802.11ax performance relative to IMT-2020 EMBB requirements:</a:t>
            </a:r>
          </a:p>
          <a:p>
            <a:pPr>
              <a:buFont typeface="Arial" panose="020B0604020202020204" pitchFamily="34" charset="0"/>
              <a:buChar char="•"/>
            </a:pPr>
            <a:r>
              <a:rPr lang="en-US" sz="2000" b="0" dirty="0">
                <a:hlinkClick r:id="rId2"/>
              </a:rPr>
              <a:t>11-18/0256r0</a:t>
            </a:r>
            <a:r>
              <a:rPr lang="en-US" sz="2000" b="0" dirty="0"/>
              <a:t> “802.11ax for IMT-2020” </a:t>
            </a:r>
          </a:p>
          <a:p>
            <a:pPr>
              <a:buFont typeface="Arial" panose="020B0604020202020204" pitchFamily="34" charset="0"/>
              <a:buChar char="•"/>
            </a:pPr>
            <a:r>
              <a:rPr lang="en-US" sz="2000" b="0" dirty="0">
                <a:hlinkClick r:id="rId3"/>
              </a:rPr>
              <a:t>11-18/0517r2</a:t>
            </a:r>
            <a:r>
              <a:rPr lang="en-US" sz="2000" b="0" dirty="0"/>
              <a:t> “802.11ax for IMT-2020 eMBB Indoor Hotspot and Dense Urban”</a:t>
            </a:r>
          </a:p>
          <a:p>
            <a:pPr>
              <a:buFont typeface="Arial" panose="020B0604020202020204" pitchFamily="34" charset="0"/>
              <a:buChar char="•"/>
            </a:pPr>
            <a:r>
              <a:rPr lang="en-US" sz="2000" b="0" u="sng" dirty="0">
                <a:hlinkClick r:id="rId4"/>
              </a:rPr>
              <a:t>11-18/0915r3</a:t>
            </a:r>
            <a:r>
              <a:rPr lang="en-US" sz="2000" b="0" dirty="0"/>
              <a:t> “Benchmarking of 802.11ax against eMBB Indoor Hotspot requirements using IMT-2020 simulation methodology”</a:t>
            </a:r>
          </a:p>
          <a:p>
            <a:pPr>
              <a:buFont typeface="Arial" panose="020B0604020202020204" pitchFamily="34" charset="0"/>
              <a:buChar char="•"/>
            </a:pPr>
            <a:r>
              <a:rPr lang="en-US" sz="2000" b="0" dirty="0">
                <a:hlinkClick r:id="rId5"/>
              </a:rPr>
              <a:t>11-18/1240r4</a:t>
            </a:r>
            <a:r>
              <a:rPr lang="en-US" sz="2000" b="0" dirty="0"/>
              <a:t> “802.11ax for IMT-2020 eMBB Indoor Hotspot”</a:t>
            </a:r>
          </a:p>
          <a:p>
            <a:pPr>
              <a:buFont typeface="Arial" panose="020B0604020202020204" pitchFamily="34" charset="0"/>
              <a:buChar char="•"/>
            </a:pPr>
            <a:r>
              <a:rPr lang="en-US" sz="2000" b="0" dirty="0">
                <a:hlinkClick r:id="rId6"/>
              </a:rPr>
              <a:t>11-18/1573r7</a:t>
            </a:r>
            <a:r>
              <a:rPr lang="en-US" sz="2000" b="0" dirty="0"/>
              <a:t> “Summary of 802.11ax Self Evaluation for IMT-2020 EMBB Indoor Hotspot and Dense Urban Test Environments”</a:t>
            </a:r>
          </a:p>
          <a:p>
            <a:pPr>
              <a:buFont typeface="Arial" panose="020B0604020202020204" pitchFamily="34" charset="0"/>
              <a:buChar char="•"/>
            </a:pPr>
            <a:r>
              <a:rPr lang="en-US" sz="2000" b="0" dirty="0">
                <a:hlinkClick r:id="rId7"/>
              </a:rPr>
              <a:t>11-18/1340r9</a:t>
            </a:r>
            <a:r>
              <a:rPr lang="en-US" sz="2000" b="0" dirty="0"/>
              <a:t> “Proposed LS to 3GPP/WFA/WBA/WifiForward on the studies done regarding benchmarking of 802.11ax capabilities”</a:t>
            </a:r>
          </a:p>
          <a:p>
            <a:pPr>
              <a:buFont typeface="Arial" panose="020B0604020202020204" pitchFamily="34" charset="0"/>
              <a:buChar char="•"/>
            </a:pPr>
            <a:r>
              <a:rPr lang="en-US" sz="2000" b="0" dirty="0">
                <a:hlinkClick r:id="rId8"/>
              </a:rPr>
              <a:t>LS sent by the 802.11 WG Chair</a:t>
            </a:r>
            <a:r>
              <a:rPr lang="en-US" sz="2000" b="0" dirty="0"/>
              <a:t>, based on: </a:t>
            </a:r>
            <a:r>
              <a:rPr lang="en-US" altLang="en-US" sz="2000" b="0" dirty="0">
                <a:hlinkClick r:id="rId7"/>
              </a:rPr>
              <a:t>11-18/1340r9</a:t>
            </a:r>
            <a:r>
              <a:rPr lang="en-US" sz="2000" b="0" dirty="0"/>
              <a:t> </a:t>
            </a:r>
          </a:p>
          <a:p>
            <a:pPr>
              <a:buFont typeface="Arial" panose="020B0604020202020204" pitchFamily="34" charset="0"/>
              <a:buChar char="•"/>
            </a:pPr>
            <a:r>
              <a:rPr lang="en-US" altLang="en-US" sz="2000" b="0" dirty="0">
                <a:solidFill>
                  <a:schemeClr val="tx1"/>
                </a:solidFill>
              </a:rPr>
              <a:t>11-19/0888r0 “Discussion on IMT-2020 mMTC and URLLC requirements” </a:t>
            </a:r>
          </a:p>
          <a:p>
            <a:pPr>
              <a:buFont typeface="Arial" panose="020B0604020202020204" pitchFamily="34" charset="0"/>
              <a:buChar char="•"/>
            </a:pPr>
            <a:r>
              <a:rPr lang="en-US" altLang="en-US" sz="2000" b="0" dirty="0">
                <a:solidFill>
                  <a:schemeClr val="tx1"/>
                </a:solidFill>
              </a:rPr>
              <a:t>11-19/0871r0 “802.11ax for IMT-2020 eMBB Dense Urban” </a:t>
            </a:r>
            <a:endParaRPr lang="en-US" sz="2000" b="0" dirty="0"/>
          </a:p>
          <a:p>
            <a:pPr marL="0" indent="0"/>
            <a:endParaRPr lang="en-US" i="1" dirty="0"/>
          </a:p>
          <a:p>
            <a:pPr marL="0" indent="0" algn="ctr"/>
            <a:br>
              <a:rPr lang="en-US" i="1" dirty="0"/>
            </a:br>
            <a:endParaRPr lang="en-US" dirty="0"/>
          </a:p>
          <a:p>
            <a:pPr marL="0" indent="0"/>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1654"/>
            <a:ext cx="10361084" cy="638079"/>
          </a:xfrm>
        </p:spPr>
        <p:txBody>
          <a:bodyPr/>
          <a:lstStyle/>
          <a:p>
            <a:r>
              <a:rPr lang="en-US" altLang="en-US" dirty="0"/>
              <a:t>AANI SC Background 4/4</a:t>
            </a:r>
            <a:endParaRPr lang="en-US" dirty="0"/>
          </a:p>
        </p:txBody>
      </p:sp>
      <p:sp>
        <p:nvSpPr>
          <p:cNvPr id="3" name="Content Placeholder 2"/>
          <p:cNvSpPr>
            <a:spLocks noGrp="1"/>
          </p:cNvSpPr>
          <p:nvPr>
            <p:ph idx="1"/>
          </p:nvPr>
        </p:nvSpPr>
        <p:spPr>
          <a:xfrm>
            <a:off x="49742" y="685800"/>
            <a:ext cx="12192000" cy="5789614"/>
          </a:xfrm>
        </p:spPr>
        <p:txBody>
          <a:bodyPr/>
          <a:lstStyle/>
          <a:p>
            <a:r>
              <a:rPr lang="en-US" dirty="0"/>
              <a:t>Contributions related the proposed “Nufront/802.11” IMT-2020 proposal:</a:t>
            </a:r>
          </a:p>
          <a:p>
            <a:pPr lvl="1">
              <a:buFont typeface="Arial" panose="020B0604020202020204" pitchFamily="34" charset="0"/>
              <a:buChar char="•"/>
            </a:pPr>
            <a:r>
              <a:rPr lang="en-US" sz="1400" b="0" dirty="0"/>
              <a:t>A communication from Jun LEI (Nufront) was received by the 802.11 WG Chair (</a:t>
            </a:r>
            <a:r>
              <a:rPr lang="en-US" sz="1400" b="0" u="sng" dirty="0">
                <a:hlinkClick r:id="rId2"/>
              </a:rPr>
              <a:t>11-19/0550r0</a:t>
            </a:r>
            <a:r>
              <a:rPr lang="en-US" sz="1400" b="0" dirty="0"/>
              <a:t>)</a:t>
            </a:r>
          </a:p>
          <a:p>
            <a:pPr lvl="1">
              <a:buFont typeface="Arial" panose="020B0604020202020204" pitchFamily="34" charset="0"/>
              <a:buChar char="•"/>
            </a:pPr>
            <a:r>
              <a:rPr lang="en-US" altLang="en-US" sz="1400" b="0" dirty="0">
                <a:hlinkClick r:id="rId3"/>
              </a:rPr>
              <a:t>11-19/0625r0</a:t>
            </a:r>
            <a:r>
              <a:rPr lang="en-US" altLang="en-US" sz="1400" b="0" dirty="0"/>
              <a:t> – “proposal from Nufront_20190407”</a:t>
            </a:r>
          </a:p>
          <a:p>
            <a:pPr lvl="1">
              <a:buFont typeface="Arial" panose="020B0604020202020204" pitchFamily="34" charset="0"/>
              <a:buChar char="•"/>
            </a:pPr>
            <a:r>
              <a:rPr lang="en-US" altLang="en-US" sz="1400" b="0" dirty="0">
                <a:hlinkClick r:id="rId4"/>
              </a:rPr>
              <a:t>11-19/0626r0</a:t>
            </a:r>
            <a:r>
              <a:rPr lang="en-US" altLang="en-US" sz="1400" b="0" dirty="0"/>
              <a:t> – “</a:t>
            </a:r>
            <a:r>
              <a:rPr lang="nl-NL" sz="1400" b="0" dirty="0"/>
              <a:t>EUHT Tech Brief En for IEEE 20190407</a:t>
            </a:r>
            <a:r>
              <a:rPr lang="en-US" altLang="en-US" sz="1400" b="0" dirty="0"/>
              <a:t>”</a:t>
            </a:r>
          </a:p>
          <a:p>
            <a:pPr lvl="1">
              <a:buFont typeface="Arial" panose="020B0604020202020204" pitchFamily="34" charset="0"/>
              <a:buChar char="•"/>
            </a:pPr>
            <a:r>
              <a:rPr lang="en-US" altLang="en-US" sz="1400" b="0" dirty="0">
                <a:hlinkClick r:id="rId5"/>
              </a:rPr>
              <a:t>11-19/0671r0</a:t>
            </a:r>
            <a:r>
              <a:rPr lang="en-US" altLang="en-US" sz="1400" b="0" dirty="0"/>
              <a:t>  “The preliminary evaluation results of EUHT on Urban Macro URLLC”</a:t>
            </a:r>
          </a:p>
          <a:p>
            <a:pPr lvl="1">
              <a:buFont typeface="Arial" panose="020B0604020202020204" pitchFamily="34" charset="0"/>
              <a:buChar char="•"/>
            </a:pPr>
            <a:r>
              <a:rPr lang="nl-NL" altLang="en-US" sz="1400" b="0" dirty="0">
                <a:hlinkClick r:id="rId6"/>
              </a:rPr>
              <a:t>11-19/0672r0</a:t>
            </a:r>
            <a:r>
              <a:rPr lang="en-US" sz="1400" b="0" dirty="0"/>
              <a:t> - EUHT standard intro_0422</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8"/>
              </a:rPr>
              <a:t>11-19/0728r0</a:t>
            </a:r>
            <a:r>
              <a:rPr lang="en-US" altLang="en-US" sz="1400" b="0" dirty="0"/>
              <a:t> “</a:t>
            </a:r>
            <a:r>
              <a:rPr lang="en-US" sz="1400" b="0" dirty="0"/>
              <a:t>EUHT Evaluation Mobility”</a:t>
            </a:r>
          </a:p>
          <a:p>
            <a:pPr lvl="1">
              <a:buFont typeface="Arial" panose="020B0604020202020204" pitchFamily="34" charset="0"/>
              <a:buChar char="•"/>
            </a:pPr>
            <a:r>
              <a:rPr lang="en-US" altLang="en-US" sz="1400" b="0" dirty="0">
                <a:hlinkClick r:id="rId7"/>
              </a:rPr>
              <a:t>11-19/0694r0</a:t>
            </a:r>
            <a:r>
              <a:rPr lang="en-US" altLang="en-US" sz="1400" b="0" dirty="0"/>
              <a:t>  “</a:t>
            </a:r>
            <a:r>
              <a:rPr lang="en-US" sz="1400" b="0" dirty="0"/>
              <a:t>Preliminary Results of EUHT Evaluation on Urban Macro URLLC and mMTC</a:t>
            </a:r>
            <a:r>
              <a:rPr lang="en-US" altLang="en-US" sz="1400" b="0" dirty="0"/>
              <a:t>”</a:t>
            </a:r>
          </a:p>
          <a:p>
            <a:pPr lvl="1">
              <a:buFont typeface="Arial" panose="020B0604020202020204" pitchFamily="34" charset="0"/>
              <a:buChar char="•"/>
            </a:pPr>
            <a:r>
              <a:rPr lang="en-US" altLang="en-US" sz="1400" b="0" dirty="0">
                <a:hlinkClick r:id="rId9"/>
              </a:rPr>
              <a:t>11-19/0855r2</a:t>
            </a:r>
            <a:r>
              <a:rPr lang="en-US" altLang="en-US" sz="1400" b="0" dirty="0"/>
              <a:t> “ANI SC Comments on Proposal to Submit IEEE 802.11ax and EUHT to ITU for IMT-2020”</a:t>
            </a:r>
          </a:p>
          <a:p>
            <a:pPr lvl="1">
              <a:buFont typeface="Arial" panose="020B0604020202020204" pitchFamily="34" charset="0"/>
              <a:buChar char="•"/>
            </a:pPr>
            <a:r>
              <a:rPr lang="en-US" altLang="en-US" sz="1400" b="0" dirty="0">
                <a:hlinkClick r:id="rId10"/>
              </a:rPr>
              <a:t>11-19/0889r2</a:t>
            </a:r>
            <a:r>
              <a:rPr lang="en-US" altLang="en-US" sz="1400" b="0" dirty="0"/>
              <a:t> “AANI SC Response to the comments on Proposal to Submit IEEE 802.11ax and EUHT to ITU for IMT-2020”</a:t>
            </a:r>
          </a:p>
          <a:p>
            <a:pPr lvl="1">
              <a:buFont typeface="Arial" panose="020B0604020202020204" pitchFamily="34" charset="0"/>
              <a:buChar char="•"/>
            </a:pPr>
            <a:r>
              <a:rPr lang="en-US" altLang="en-US" sz="1400" b="0" dirty="0">
                <a:hlinkClick r:id="rId11"/>
              </a:rPr>
              <a:t>11-19/0869r0</a:t>
            </a:r>
            <a:r>
              <a:rPr lang="en-US" altLang="en-US" sz="1400" b="0" dirty="0"/>
              <a:t> “AANI SC Current Status of submission about EUHT”</a:t>
            </a:r>
          </a:p>
          <a:p>
            <a:pPr lvl="1">
              <a:buFont typeface="Arial" panose="020B0604020202020204" pitchFamily="34" charset="0"/>
              <a:buChar char="•"/>
            </a:pPr>
            <a:r>
              <a:rPr lang="en-US" altLang="en-US" sz="1400" b="0" dirty="0">
                <a:hlinkClick r:id="rId12"/>
              </a:rPr>
              <a:t>11-19/0870r1</a:t>
            </a:r>
            <a:r>
              <a:rPr lang="en-US" altLang="en-US" sz="1400" b="0" dirty="0"/>
              <a:t> “AANI SC Submission documents of EUHT”</a:t>
            </a:r>
          </a:p>
          <a:p>
            <a:pPr lvl="1">
              <a:buFont typeface="Arial" panose="020B0604020202020204" pitchFamily="34" charset="0"/>
              <a:buChar char="•"/>
            </a:pPr>
            <a:r>
              <a:rPr lang="en-US" sz="1400" b="0" dirty="0">
                <a:hlinkClick r:id="rId13"/>
              </a:rPr>
              <a:t>11-19-0901r1</a:t>
            </a:r>
            <a:r>
              <a:rPr lang="en-US" sz="1400" b="0" dirty="0"/>
              <a:t> “Paths to 5G”</a:t>
            </a:r>
          </a:p>
          <a:p>
            <a:pPr marL="0" indent="0"/>
            <a:r>
              <a:rPr lang="en-US" dirty="0"/>
              <a:t>Conclusion at May 802.11 meeting: 802.11 does not support submitting such a proposal</a:t>
            </a:r>
          </a:p>
          <a:p>
            <a:pPr marL="0" indent="0"/>
            <a:r>
              <a:rPr lang="en-US" dirty="0"/>
              <a:t>Activity since May 802.11 meeting:</a:t>
            </a:r>
          </a:p>
          <a:p>
            <a:pPr lvl="1">
              <a:buFont typeface="Arial" panose="020B0604020202020204" pitchFamily="34" charset="0"/>
              <a:buChar char="•"/>
            </a:pPr>
            <a:r>
              <a:rPr lang="en-US" dirty="0"/>
              <a:t>Nufront has submitted a RIT proposal for IMT-2020 based on EUHT (see </a:t>
            </a:r>
            <a:r>
              <a:rPr lang="en-US" altLang="en-US" dirty="0">
                <a:solidFill>
                  <a:schemeClr val="tx1"/>
                </a:solidFill>
              </a:rPr>
              <a:t>11-19/1024r0)</a:t>
            </a:r>
            <a:endParaRPr lang="en-US" dirty="0"/>
          </a:p>
          <a:p>
            <a:pPr lvl="1">
              <a:buFont typeface="Arial" panose="020B0604020202020204" pitchFamily="34" charset="0"/>
              <a:buChar char="•"/>
            </a:pPr>
            <a:r>
              <a:rPr lang="en-US" dirty="0"/>
              <a:t>Nufront drafted and withdrew an SRIT proposal based on 802.11ax and EUHT</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218746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571500" indent="-457200">
              <a:buFont typeface="+mj-lt"/>
              <a:buAutoNum type="arabicPeriod"/>
            </a:pPr>
            <a:r>
              <a:rPr lang="en-US" altLang="en-US" dirty="0">
                <a:solidFill>
                  <a:schemeClr val="tx1"/>
                </a:solidFill>
                <a:hlinkClick r:id="rId2"/>
              </a:rPr>
              <a:t>11-19/1160r1</a:t>
            </a:r>
            <a:r>
              <a:rPr lang="en-US" altLang="en-US" dirty="0">
                <a:solidFill>
                  <a:schemeClr val="tx1"/>
                </a:solidFill>
              </a:rPr>
              <a:t> Proposal on Interworking between IEEE 802.11 WLAN and 3GPP 5G Core Network– Hyun Seo Oh (ETRI)</a:t>
            </a:r>
          </a:p>
          <a:p>
            <a:pPr marL="571500" indent="-457200">
              <a:buFont typeface="+mj-lt"/>
              <a:buAutoNum type="arabicPeriod"/>
            </a:pPr>
            <a:r>
              <a:rPr lang="en-US" dirty="0">
                <a:solidFill>
                  <a:schemeClr val="tx1"/>
                </a:solidFill>
              </a:rPr>
              <a:t>801.11ax performance evaluation – IMT-2020 requirements</a:t>
            </a:r>
          </a:p>
          <a:p>
            <a:pPr marL="857250" lvl="1" indent="-457200">
              <a:spcBef>
                <a:spcPts val="200"/>
              </a:spcBef>
              <a:buFont typeface="+mj-lt"/>
              <a:buAutoNum type="alphaLcParenR"/>
              <a:defRPr/>
            </a:pPr>
            <a:r>
              <a:rPr lang="en-US" sz="1800" dirty="0"/>
              <a:t>11-19/xxxxr0 Updated 11ax evaluation for IMT-2020 Dense Urban, adding mobility</a:t>
            </a:r>
          </a:p>
          <a:p>
            <a:pPr marL="857250" lvl="1" indent="-457200">
              <a:spcBef>
                <a:spcPts val="200"/>
              </a:spcBef>
              <a:buFont typeface="+mj-lt"/>
              <a:buAutoNum type="alphaLcParenR"/>
              <a:defRPr/>
            </a:pPr>
            <a:r>
              <a:rPr lang="en-US" sz="1800" dirty="0"/>
              <a:t>11-19/xxxxr0 Summary of 802.11ax performance evaluation IMT-2020 Indoor Hotspot and Dense Urban </a:t>
            </a:r>
          </a:p>
          <a:p>
            <a:pPr marL="857250" lvl="1" indent="-457200">
              <a:spcBef>
                <a:spcPts val="200"/>
              </a:spcBef>
              <a:buFont typeface="+mj-lt"/>
              <a:buAutoNum type="alphaLcParenR"/>
              <a:defRPr/>
            </a:pPr>
            <a:r>
              <a:rPr lang="en-US" sz="1800" dirty="0"/>
              <a:t>11-19/xxxxr0 Draft press release: 802.11ax performance evaluation IMT-2020 </a:t>
            </a:r>
          </a:p>
          <a:p>
            <a:pPr marL="571500" indent="-457200">
              <a:buFont typeface="+mj-lt"/>
              <a:buAutoNum type="arabicPeriod"/>
            </a:pPr>
            <a:endParaRPr lang="en-US" altLang="en-US" dirty="0">
              <a:solidFill>
                <a:schemeClr val="bg1">
                  <a:lumMod val="65000"/>
                </a:schemeClr>
              </a:solidFill>
            </a:endParaRPr>
          </a:p>
          <a:p>
            <a:pPr marL="114300" indent="0"/>
            <a:endParaRPr lang="en-US" altLang="en-US" dirty="0">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Thursday AM1</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16</a:t>
            </a:fld>
            <a:endParaRPr lang="en-GB" dirty="0"/>
          </a:p>
        </p:txBody>
      </p:sp>
    </p:spTree>
    <p:extLst>
      <p:ext uri="{BB962C8B-B14F-4D97-AF65-F5344CB8AC3E}">
        <p14:creationId xmlns:p14="http://schemas.microsoft.com/office/powerpoint/2010/main" val="1181675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p:txBody>
          <a:bodyPr/>
          <a:lstStyle/>
          <a:p>
            <a:pPr marL="571500" lvl="0" indent="-457200">
              <a:buFont typeface="+mj-lt"/>
              <a:buAutoNum type="arabicPeriod"/>
            </a:pPr>
            <a:r>
              <a:rPr lang="en-US" altLang="en-US" dirty="0"/>
              <a:t>11-19/1024r0 “ITU-R WP5D IMT-2020 Status – Final Proposals” – Joseph Levy (InterDigital)</a:t>
            </a:r>
          </a:p>
          <a:p>
            <a:pPr marL="571500" indent="-457200">
              <a:buFont typeface="+mj-lt"/>
              <a:buAutoNum type="arabicPeriod"/>
            </a:pPr>
            <a:r>
              <a:rPr lang="en-US" u="sng" dirty="0">
                <a:hlinkClick r:id="rId2"/>
              </a:rPr>
              <a:t>11-19/1215r0</a:t>
            </a:r>
            <a:r>
              <a:rPr lang="en-US" dirty="0"/>
              <a:t> “3GPP WLAN Integration in 5G System Rel-17” – Thomas Derham (Broadcom)</a:t>
            </a:r>
          </a:p>
          <a:p>
            <a:pPr marL="571500" indent="-457200">
              <a:buFont typeface="+mj-lt"/>
              <a:buAutoNum type="arabicPeriod"/>
            </a:pPr>
            <a:r>
              <a:rPr lang="en-US" dirty="0"/>
              <a:t>11-19/xxxxr0 draft LS to 3GPP SA on WLAN Integration in 5G System Rel-17</a:t>
            </a:r>
          </a:p>
          <a:p>
            <a:pPr marL="571500" indent="-457200">
              <a:buFont typeface="+mj-lt"/>
              <a:buAutoNum type="arabicPeriod"/>
            </a:pPr>
            <a:r>
              <a:rPr lang="en-US" dirty="0"/>
              <a:t>Continue discussion on press release</a:t>
            </a:r>
          </a:p>
          <a:p>
            <a:pPr marL="571500" lvl="0" indent="-457200">
              <a:buFont typeface="+mj-lt"/>
              <a:buAutoNum type="arabicPeriod"/>
            </a:pPr>
            <a:r>
              <a:rPr lang="en-US" altLang="en-US" dirty="0"/>
              <a:t>???</a:t>
            </a:r>
          </a:p>
          <a:p>
            <a:pPr marL="571500" lvl="0" indent="-457200">
              <a:buFont typeface="+mj-lt"/>
              <a:buAutoNum type="arabicPeriod"/>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24721986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 - </a:t>
            </a:r>
            <a:r>
              <a:rPr lang="en-US" altLang="en-US" sz="2000" b="0" dirty="0"/>
              <a:t>As required with 10 days’ notification</a:t>
            </a:r>
          </a:p>
          <a:p>
            <a:endParaRPr lang="en-US" altLang="en-US" sz="700" b="0" dirty="0"/>
          </a:p>
          <a:p>
            <a:r>
              <a:rPr lang="it-IT" altLang="en-US" dirty="0"/>
              <a:t>15-20 September 2019 </a:t>
            </a:r>
            <a:r>
              <a:rPr lang="en-GB" dirty="0"/>
              <a:t>Marriott Hanoi, Hanoi, Vietnam:</a:t>
            </a:r>
            <a:endParaRPr lang="en-US" altLang="en-US" dirty="0"/>
          </a:p>
          <a:p>
            <a:r>
              <a:rPr lang="en-US" altLang="en-US" dirty="0"/>
              <a:t>	</a:t>
            </a:r>
            <a:r>
              <a:rPr lang="en-US" dirty="0"/>
              <a:t>The AANI SC is contribution driven, </a:t>
            </a:r>
            <a:r>
              <a:rPr lang="en-US" dirty="0">
                <a:highlight>
                  <a:srgbClr val="FFFF00"/>
                </a:highlight>
              </a:rPr>
              <a:t>contributions are requested</a:t>
            </a:r>
            <a:r>
              <a:rPr lang="en-US" dirty="0"/>
              <a:t>:</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 contribution deadline has passed</a:t>
            </a:r>
            <a:endParaRPr lang="en-US" i="1" dirty="0">
              <a:highlight>
                <a:srgbClr val="FFFF00"/>
              </a:highlight>
            </a:endParaRPr>
          </a:p>
          <a:p>
            <a:pPr marL="400050" lvl="1" indent="0"/>
            <a:endParaRPr lang="en-US" altLang="en-US" sz="700" i="1" dirty="0"/>
          </a:p>
          <a:p>
            <a:pPr marL="400050" lvl="1" indent="0"/>
            <a:r>
              <a:rPr lang="en-US" altLang="en-US" dirty="0"/>
              <a:t>Meeting time requested: 2 sessions – Monday PM2, Thursday AM1 (TBC) </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July 2019</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July 2019</a:t>
            </a:r>
          </a:p>
          <a:p>
            <a:pPr algn="ctr"/>
            <a:r>
              <a:rPr lang="en-GB" dirty="0"/>
              <a:t>Austria Center Vienna, Vienna, Austria</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914400"/>
            <a:ext cx="10978036" cy="5561014"/>
          </a:xfrm>
        </p:spPr>
        <p:txBody>
          <a:bodyPr/>
          <a:lstStyle/>
          <a:p>
            <a:pPr marL="0" indent="0">
              <a:spcBef>
                <a:spcPts val="200"/>
              </a:spcBef>
              <a:defRPr/>
            </a:pPr>
            <a:r>
              <a:rPr lang="en-US" altLang="en-US" dirty="0"/>
              <a:t>Monday – PM2</a:t>
            </a:r>
          </a:p>
          <a:p>
            <a:pPr marL="457200" indent="-457200">
              <a:spcBef>
                <a:spcPts val="200"/>
              </a:spcBef>
              <a:buFont typeface="+mj-lt"/>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Background/Status</a:t>
            </a:r>
          </a:p>
          <a:p>
            <a:pPr marL="457200" indent="-457200">
              <a:spcBef>
                <a:spcPts val="200"/>
              </a:spcBef>
              <a:buFont typeface="Times New Roman" panose="02020603050405020304" pitchFamily="18" charset="0"/>
              <a:buAutoNum type="arabicPeriod"/>
              <a:defRPr/>
            </a:pPr>
            <a:r>
              <a:rPr lang="en-US" sz="2000" dirty="0"/>
              <a:t>Technical Discussion / Contributions</a:t>
            </a:r>
          </a:p>
          <a:p>
            <a:pPr marL="857250" lvl="1" indent="-457200">
              <a:spcBef>
                <a:spcPts val="200"/>
              </a:spcBef>
              <a:buFont typeface="+mj-lt"/>
              <a:buAutoNum type="alphaLcParenR"/>
              <a:defRPr/>
            </a:pPr>
            <a:r>
              <a:rPr lang="en-US" sz="1600" dirty="0"/>
              <a:t>Proposal on Interworking between IEEE 802.11 WLAN and 3GPP 5G Core Network– Hyun Seo Oh (ETRI)</a:t>
            </a:r>
          </a:p>
          <a:p>
            <a:pPr marL="857250" lvl="1" indent="-457200">
              <a:spcBef>
                <a:spcPts val="200"/>
              </a:spcBef>
              <a:buFont typeface="+mj-lt"/>
              <a:buAutoNum type="alphaLcParenR"/>
              <a:defRPr/>
            </a:pPr>
            <a:r>
              <a:rPr lang="en-US" sz="1600" dirty="0"/>
              <a:t>801.11ax performance evaluation – IMT-2020 requirements</a:t>
            </a:r>
          </a:p>
          <a:p>
            <a:pPr marL="1257300" lvl="2" indent="-457200">
              <a:spcBef>
                <a:spcPts val="200"/>
              </a:spcBef>
              <a:buFont typeface="+mj-lt"/>
              <a:buAutoNum type="romanLcPeriod"/>
              <a:defRPr/>
            </a:pPr>
            <a:r>
              <a:rPr lang="en-US" sz="1400" dirty="0"/>
              <a:t>Updated 11ax evaluation for IMT-2020 Dense Urban, adding mobility</a:t>
            </a:r>
          </a:p>
          <a:p>
            <a:pPr marL="1257300" lvl="2" indent="-457200">
              <a:spcBef>
                <a:spcPts val="200"/>
              </a:spcBef>
              <a:buFont typeface="+mj-lt"/>
              <a:buAutoNum type="romanLcPeriod"/>
              <a:defRPr/>
            </a:pPr>
            <a:r>
              <a:rPr lang="en-US" sz="1400" dirty="0"/>
              <a:t>Updated summary of 802.11ax performance evaluation in IMT-2020 Indoor Hotspot and Dense Urban </a:t>
            </a:r>
          </a:p>
          <a:p>
            <a:pPr marL="1257300" lvl="2" indent="-457200">
              <a:spcBef>
                <a:spcPts val="200"/>
              </a:spcBef>
              <a:buFont typeface="+mj-lt"/>
              <a:buAutoNum type="romanLcPeriod"/>
              <a:defRPr/>
            </a:pPr>
            <a:r>
              <a:rPr lang="en-US" sz="1400" dirty="0"/>
              <a:t>Draft press release on 802.11ax performance evaluation in IMT-2020 Indoor Hotspot and Dense Urban</a:t>
            </a:r>
          </a:p>
          <a:p>
            <a:pPr marL="0" indent="0"/>
            <a:r>
              <a:rPr lang="en-US" dirty="0"/>
              <a:t>Thursday – AM1</a:t>
            </a:r>
          </a:p>
          <a:p>
            <a:pPr marL="457200" indent="-457200">
              <a:spcBef>
                <a:spcPts val="200"/>
              </a:spcBef>
              <a:buFont typeface="Times New Roman" panose="02020603050405020304" pitchFamily="18" charset="0"/>
              <a:buAutoNum type="arabicPeriod"/>
              <a:defRPr/>
            </a:pPr>
            <a:r>
              <a:rPr lang="en-US" sz="2000" dirty="0"/>
              <a:t>Continuation of Technical Discussion / Contributions</a:t>
            </a:r>
          </a:p>
          <a:p>
            <a:pPr marL="800100" lvl="1" indent="-342900">
              <a:spcBef>
                <a:spcPts val="200"/>
              </a:spcBef>
              <a:buFont typeface="+mj-lt"/>
              <a:buAutoNum type="alphaLcParenR"/>
              <a:defRPr/>
            </a:pPr>
            <a:r>
              <a:rPr lang="en-US" sz="1600" dirty="0"/>
              <a:t>ITU-R WP5D IMT-2020 Status – Final Proposals – Joseph Levy (InterDigital)</a:t>
            </a:r>
          </a:p>
          <a:p>
            <a:pPr marL="800100" lvl="1" indent="-342900">
              <a:spcBef>
                <a:spcPts val="200"/>
              </a:spcBef>
              <a:buFont typeface="+mj-lt"/>
              <a:buAutoNum type="alphaLcParenR"/>
              <a:defRPr/>
            </a:pPr>
            <a:r>
              <a:rPr lang="en-US" sz="1600" dirty="0"/>
              <a:t>3GPP WLAN Integration in 5G System Rel-17 – Thomas Derham (Broadcom)</a:t>
            </a:r>
          </a:p>
          <a:p>
            <a:pPr marL="800100" lvl="1" indent="-342900">
              <a:spcBef>
                <a:spcPts val="200"/>
              </a:spcBef>
              <a:buFont typeface="+mj-lt"/>
              <a:buAutoNum type="alphaLcParenR"/>
              <a:defRPr/>
            </a:pPr>
            <a:r>
              <a:rPr lang="en-US" sz="1600" dirty="0"/>
              <a:t>Draft LS to 3GPP SA on: WLAN Integration in 5G system Rel-17</a:t>
            </a:r>
          </a:p>
          <a:p>
            <a:pPr marL="800100" lvl="1" indent="-342900">
              <a:spcBef>
                <a:spcPts val="200"/>
              </a:spcBef>
              <a:buFont typeface="+mj-lt"/>
              <a:buAutoNum type="alphaLcParenR"/>
              <a:defRPr/>
            </a:pPr>
            <a:r>
              <a:rPr lang="en-US" sz="1600" dirty="0"/>
              <a:t>Continue discussion on press release</a:t>
            </a:r>
          </a:p>
          <a:p>
            <a:pPr marL="800100" lvl="1" indent="-342900">
              <a:spcBef>
                <a:spcPts val="200"/>
              </a:spcBef>
              <a:buFont typeface="+mj-lt"/>
              <a:buAutoNum type="alphaLcParenR"/>
              <a:defRPr/>
            </a:pPr>
            <a:r>
              <a:rPr lang="en-US" altLang="en-US" sz="1600" dirty="0"/>
              <a:t>??</a:t>
            </a:r>
          </a:p>
          <a:p>
            <a:pPr marL="457200" indent="-457200">
              <a:spcBef>
                <a:spcPts val="200"/>
              </a:spcBef>
              <a:buFont typeface="Times New Roman" panose="02020603050405020304" pitchFamily="18" charset="0"/>
              <a:buAutoNum type="arabicPeriod"/>
              <a:defRPr/>
            </a:pPr>
            <a:r>
              <a:rPr lang="en-US" altLang="en-US" sz="2000" dirty="0"/>
              <a:t>Future Sessions Planning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July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7D0868-18A4-4971-9DEB-AB44D519A9EE}"/>
              </a:ext>
            </a:extLst>
          </p:cNvPr>
          <p:cNvSpPr>
            <a:spLocks noGrp="1"/>
          </p:cNvSpPr>
          <p:nvPr>
            <p:ph type="ctrTitle"/>
          </p:nvPr>
        </p:nvSpPr>
        <p:spPr/>
        <p:txBody>
          <a:bodyPr/>
          <a:lstStyle/>
          <a:p>
            <a:r>
              <a:rPr lang="en-US" dirty="0"/>
              <a:t>Monday PM2</a:t>
            </a:r>
          </a:p>
        </p:txBody>
      </p:sp>
      <p:sp>
        <p:nvSpPr>
          <p:cNvPr id="4" name="Date Placeholder 3">
            <a:extLst>
              <a:ext uri="{FF2B5EF4-FFF2-40B4-BE49-F238E27FC236}">
                <a16:creationId xmlns:a16="http://schemas.microsoft.com/office/drawing/2014/main" id="{CCB5DA8D-67F4-4BE3-9E66-1B044CA69B37}"/>
              </a:ext>
            </a:extLst>
          </p:cNvPr>
          <p:cNvSpPr>
            <a:spLocks noGrp="1"/>
          </p:cNvSpPr>
          <p:nvPr>
            <p:ph type="dt" idx="10"/>
          </p:nvPr>
        </p:nvSpPr>
        <p:spPr/>
        <p:txBody>
          <a:bodyPr/>
          <a:lstStyle/>
          <a:p>
            <a:r>
              <a:rPr lang="en-US" dirty="0"/>
              <a:t>July 2019</a:t>
            </a:r>
            <a:endParaRPr lang="en-GB" dirty="0"/>
          </a:p>
        </p:txBody>
      </p:sp>
      <p:sp>
        <p:nvSpPr>
          <p:cNvPr id="5" name="Footer Placeholder 4">
            <a:extLst>
              <a:ext uri="{FF2B5EF4-FFF2-40B4-BE49-F238E27FC236}">
                <a16:creationId xmlns:a16="http://schemas.microsoft.com/office/drawing/2014/main" id="{58BA0BC8-B279-42AB-85E9-D26A859BC2A8}"/>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9165B5A4-AB3B-4CCA-8A52-E88A0E70DAF1}"/>
              </a:ext>
            </a:extLst>
          </p:cNvPr>
          <p:cNvSpPr>
            <a:spLocks noGrp="1"/>
          </p:cNvSpPr>
          <p:nvPr>
            <p:ph type="sldNum" idx="12"/>
          </p:nvPr>
        </p:nvSpPr>
        <p:spPr/>
        <p:txBody>
          <a:bodyPr/>
          <a:lstStyle/>
          <a:p>
            <a:r>
              <a:rPr lang="en-GB" dirty="0"/>
              <a:t>Slide </a:t>
            </a:r>
            <a:fld id="{DE40C9FC-4879-4F20-9ECA-A574A90476B7}" type="slidenum">
              <a:rPr lang="en-GB" smtClean="0"/>
              <a:pPr/>
              <a:t>8</a:t>
            </a:fld>
            <a:endParaRPr lang="en-GB" dirty="0"/>
          </a:p>
        </p:txBody>
      </p:sp>
    </p:spTree>
    <p:extLst>
      <p:ext uri="{BB962C8B-B14F-4D97-AF65-F5344CB8AC3E}">
        <p14:creationId xmlns:p14="http://schemas.microsoft.com/office/powerpoint/2010/main" val="43114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5103814"/>
          </a:xfrm>
        </p:spPr>
        <p:txBody>
          <a:bodyPr/>
          <a:lstStyle/>
          <a:p>
            <a:r>
              <a:rPr lang="en-US" altLang="en-US" dirty="0"/>
              <a:t>Minutes from the </a:t>
            </a:r>
            <a:r>
              <a:rPr lang="en-US" dirty="0"/>
              <a:t>May 2019 Meeting in Atlanta, GA, USA</a:t>
            </a:r>
            <a:r>
              <a:rPr lang="en-US" altLang="en-US" dirty="0"/>
              <a:t>:</a:t>
            </a:r>
            <a:br>
              <a:rPr lang="en-US" altLang="en-US" dirty="0"/>
            </a:br>
            <a:r>
              <a:rPr lang="en-US" altLang="en-US" dirty="0">
                <a:hlinkClick r:id="rId2"/>
              </a:rPr>
              <a:t>11-19/0940r0</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 </a:t>
            </a:r>
          </a:p>
          <a:p>
            <a:r>
              <a:rPr lang="en-US" altLang="en-US" dirty="0"/>
              <a:t>Minutes from AANI SC Teleconferences):</a:t>
            </a:r>
          </a:p>
          <a:p>
            <a:pPr>
              <a:buFont typeface="Arial" panose="020B0604020202020204" pitchFamily="34" charset="0"/>
              <a:buChar char="•"/>
            </a:pPr>
            <a:r>
              <a:rPr lang="en-US" altLang="en-US" sz="2000" dirty="0"/>
              <a:t>none</a:t>
            </a:r>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July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24918</TotalTime>
  <Words>1896</Words>
  <Application>Microsoft Office PowerPoint</Application>
  <PresentationFormat>Widescreen</PresentationFormat>
  <Paragraphs>265</Paragraphs>
  <Slides>20</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Arial</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Monday PM2</vt:lpstr>
      <vt:lpstr>Approval of Minutes</vt:lpstr>
      <vt:lpstr>Nendica Reminder</vt:lpstr>
      <vt:lpstr>AANI SC Background 1/4</vt:lpstr>
      <vt:lpstr>AANI SC Background 2/4</vt:lpstr>
      <vt:lpstr>AANI SC Background 3/4</vt:lpstr>
      <vt:lpstr>AANI SC Background 4/4</vt:lpstr>
      <vt:lpstr>Discussion / Contributions</vt:lpstr>
      <vt:lpstr>Thursday AM1</vt:lpstr>
      <vt:lpstr>Discussion / Contributions</vt:lpstr>
      <vt:lpstr>Future Sessions Planning</vt:lpstr>
      <vt:lpstr>Topics for Contribution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11-19-1022-AANI-aani-sc-agenda-july-2019</dc:title>
  <dc:creator>Levy, Joseph</dc:creator>
  <cp:lastModifiedBy>Joseph Levy</cp:lastModifiedBy>
  <cp:revision>347</cp:revision>
  <cp:lastPrinted>1601-01-01T00:00:00Z</cp:lastPrinted>
  <dcterms:created xsi:type="dcterms:W3CDTF">2017-06-02T20:57:23Z</dcterms:created>
  <dcterms:modified xsi:type="dcterms:W3CDTF">2019-07-12T21:27:06Z</dcterms:modified>
</cp:coreProperties>
</file>