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319" r:id="rId6"/>
    <p:sldId id="268" r:id="rId7"/>
    <p:sldId id="280" r:id="rId8"/>
    <p:sldId id="355" r:id="rId9"/>
    <p:sldId id="270" r:id="rId10"/>
    <p:sldId id="334" r:id="rId11"/>
    <p:sldId id="332" r:id="rId12"/>
    <p:sldId id="357" r:id="rId13"/>
    <p:sldId id="275" r:id="rId14"/>
    <p:sldId id="358" r:id="rId15"/>
    <p:sldId id="321" r:id="rId16"/>
    <p:sldId id="352" r:id="rId17"/>
    <p:sldId id="354" r:id="rId18"/>
    <p:sldId id="274" r:id="rId19"/>
    <p:sldId id="324"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0" d="100"/>
          <a:sy n="80" d="100"/>
        </p:scale>
        <p:origin x="210" y="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6/24/2019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1569-00-0000-liaison-statement-from-ngmn-on-e2e-architecture.do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940-00-AANI-aani-may-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Tuesday 16 July,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4751294"/>
          </a:xfrm>
        </p:spPr>
        <p:txBody>
          <a:bodyPr/>
          <a:lstStyle/>
          <a:p>
            <a:r>
              <a:rPr lang="en-US" altLang="en-US" sz="2000" dirty="0"/>
              <a:t>At the July 802 Plenary 802.11 passed a motion forming the AANI SC [</a:t>
            </a:r>
            <a:r>
              <a:rPr lang="en-US" sz="2000" dirty="0">
                <a:hlinkClick r:id="rId2"/>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3"/>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4"/>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5"/>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6"/>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7"/>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8"/>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9"/>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0"/>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endParaRPr lang="en-US" sz="20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90749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b="0" dirty="0">
                <a:hlinkClick r:id="rId2"/>
              </a:rPr>
              <a:t>11-18/0256r0</a:t>
            </a:r>
            <a:r>
              <a:rPr lang="en-US" sz="2000" b="0" dirty="0"/>
              <a:t> “802.11ax for IMT-2020” </a:t>
            </a:r>
          </a:p>
          <a:p>
            <a:pPr>
              <a:buFont typeface="Arial" panose="020B0604020202020204" pitchFamily="34" charset="0"/>
              <a:buChar char="•"/>
            </a:pPr>
            <a:r>
              <a:rPr lang="en-US" sz="2000" b="0" dirty="0">
                <a:hlinkClick r:id="rId3"/>
              </a:rPr>
              <a:t>11-18/0517r2</a:t>
            </a:r>
            <a:r>
              <a:rPr lang="en-US" sz="2000" b="0" dirty="0"/>
              <a:t> “802.11ax for IMT-2020 eMBB Indoor Hotspot and Dense Urban”</a:t>
            </a:r>
          </a:p>
          <a:p>
            <a:pPr>
              <a:buFont typeface="Arial" panose="020B0604020202020204" pitchFamily="34" charset="0"/>
              <a:buChar char="•"/>
            </a:pPr>
            <a:r>
              <a:rPr lang="en-US" sz="2000" b="0" u="sng" dirty="0">
                <a:hlinkClick r:id="rId4"/>
              </a:rPr>
              <a:t>11-18/0915r3</a:t>
            </a:r>
            <a:r>
              <a:rPr lang="en-US" sz="2000" b="0" dirty="0"/>
              <a:t> “Benchmarking of 802.11ax against eMBB Indoor Hotspot requirements using IMT-2020 simulation methodology”</a:t>
            </a:r>
          </a:p>
          <a:p>
            <a:pPr>
              <a:buFont typeface="Arial" panose="020B0604020202020204" pitchFamily="34" charset="0"/>
              <a:buChar char="•"/>
            </a:pPr>
            <a:r>
              <a:rPr lang="en-US" sz="2000" b="0" dirty="0">
                <a:hlinkClick r:id="rId5"/>
              </a:rPr>
              <a:t>11-18/1240r4</a:t>
            </a:r>
            <a:r>
              <a:rPr lang="en-US" sz="2000" b="0" dirty="0"/>
              <a:t> “802.11ax for IMT-2020 eMBB Indoor Hotspot”</a:t>
            </a:r>
          </a:p>
          <a:p>
            <a:pPr>
              <a:buFont typeface="Arial" panose="020B0604020202020204" pitchFamily="34" charset="0"/>
              <a:buChar char="•"/>
            </a:pPr>
            <a:r>
              <a:rPr lang="en-US" sz="2000" b="0" dirty="0">
                <a:hlinkClick r:id="rId6"/>
              </a:rPr>
              <a:t>11-18/1573r7</a:t>
            </a:r>
            <a:r>
              <a:rPr lang="en-US" sz="2000" b="0" dirty="0"/>
              <a:t> “Summary of 802.11ax Self Evaluation for IMT-2020 EMBB Indoor Hotspot and Dense Urban Test Environments”</a:t>
            </a:r>
          </a:p>
          <a:p>
            <a:pPr>
              <a:buFont typeface="Arial" panose="020B0604020202020204" pitchFamily="34" charset="0"/>
              <a:buChar char="•"/>
            </a:pPr>
            <a:r>
              <a:rPr lang="en-US" sz="2000" b="0" dirty="0">
                <a:hlinkClick r:id="rId7"/>
              </a:rPr>
              <a:t>11-18/1340r9</a:t>
            </a:r>
            <a:r>
              <a:rPr lang="en-US" sz="2000" b="0" dirty="0"/>
              <a:t> “Proposed LS to 3GPP/WFA/WBA/WifiForward on the studies done regarding benchmarking of 802.11ax capabilities”</a:t>
            </a:r>
          </a:p>
          <a:p>
            <a:pPr>
              <a:buFont typeface="Arial" panose="020B0604020202020204" pitchFamily="34" charset="0"/>
              <a:buChar char="•"/>
            </a:pPr>
            <a:r>
              <a:rPr lang="en-US" sz="2000" b="0" dirty="0">
                <a:hlinkClick r:id="rId8"/>
              </a:rPr>
              <a:t>LS sent by the 802.11 WG Chair</a:t>
            </a:r>
            <a:r>
              <a:rPr lang="en-US" sz="2000" b="0" dirty="0"/>
              <a:t>, based on: </a:t>
            </a:r>
            <a:r>
              <a:rPr lang="en-US" altLang="en-US" sz="2000" b="0" dirty="0">
                <a:hlinkClick r:id="rId7"/>
              </a:rPr>
              <a:t>11-18/1340r9</a:t>
            </a:r>
            <a:r>
              <a:rPr lang="en-US" sz="2000" b="0" dirty="0"/>
              <a:t> </a:t>
            </a:r>
          </a:p>
          <a:p>
            <a:pPr>
              <a:buFont typeface="Arial" panose="020B0604020202020204" pitchFamily="34" charset="0"/>
              <a:buChar char="•"/>
            </a:pPr>
            <a:r>
              <a:rPr lang="en-US" altLang="en-US" sz="2000" b="0" dirty="0">
                <a:solidFill>
                  <a:schemeClr val="tx1"/>
                </a:solidFill>
              </a:rPr>
              <a:t>11-19/0888r0 “Discussion on IMT-2020 mMTC and URLLC requirements” </a:t>
            </a:r>
          </a:p>
          <a:p>
            <a:pPr>
              <a:buFont typeface="Arial" panose="020B0604020202020204" pitchFamily="34" charset="0"/>
              <a:buChar char="•"/>
            </a:pPr>
            <a:r>
              <a:rPr lang="en-US" altLang="en-US" sz="2000" b="0" dirty="0">
                <a:solidFill>
                  <a:schemeClr val="tx1"/>
                </a:solidFill>
              </a:rPr>
              <a:t>11-19/0871r0 “802.11ax for IMT-2020 eMBB Dense Urban” </a:t>
            </a:r>
            <a:endParaRPr lang="en-US" sz="2000" b="0" dirty="0"/>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762000"/>
            <a:ext cx="12192000" cy="4971806"/>
          </a:xfrm>
        </p:spPr>
        <p:txBody>
          <a:bodyPr/>
          <a:lstStyle/>
          <a:p>
            <a:r>
              <a:rPr lang="en-US" dirty="0"/>
              <a:t>Contributions related the proposed “Nufront/802.11” IMT-2020 proposal:</a:t>
            </a:r>
          </a:p>
          <a:p>
            <a:pPr>
              <a:buFont typeface="Arial" panose="020B0604020202020204" pitchFamily="34" charset="0"/>
              <a:buChar char="•"/>
            </a:pPr>
            <a:r>
              <a:rPr lang="en-US" sz="1800" b="0" dirty="0"/>
              <a:t>A communication from Jun LEI (Nufront) was received by the 802.11 WG Chair (</a:t>
            </a:r>
            <a:r>
              <a:rPr lang="en-US" sz="1800" b="0" u="sng" dirty="0">
                <a:hlinkClick r:id="rId2"/>
              </a:rPr>
              <a:t>11-19/0550r0</a:t>
            </a:r>
            <a:r>
              <a:rPr lang="en-US" sz="1800" b="0" dirty="0"/>
              <a:t>)</a:t>
            </a:r>
          </a:p>
          <a:p>
            <a:pPr>
              <a:buFont typeface="Arial" panose="020B0604020202020204" pitchFamily="34" charset="0"/>
              <a:buChar char="•"/>
            </a:pPr>
            <a:r>
              <a:rPr lang="en-US" altLang="en-US" sz="1800" b="0" dirty="0">
                <a:hlinkClick r:id="rId3"/>
              </a:rPr>
              <a:t>11-19/0625r0</a:t>
            </a:r>
            <a:r>
              <a:rPr lang="en-US" altLang="en-US" sz="1800" b="0" dirty="0"/>
              <a:t> – “proposal from Nufront_20190407”</a:t>
            </a:r>
          </a:p>
          <a:p>
            <a:pPr>
              <a:buFont typeface="Arial" panose="020B0604020202020204" pitchFamily="34" charset="0"/>
              <a:buChar char="•"/>
            </a:pPr>
            <a:r>
              <a:rPr lang="en-US" altLang="en-US" sz="1800" b="0" dirty="0">
                <a:hlinkClick r:id="rId4"/>
              </a:rPr>
              <a:t>11-19/0626r0</a:t>
            </a:r>
            <a:r>
              <a:rPr lang="en-US" altLang="en-US" sz="1800" b="0" dirty="0"/>
              <a:t> – “</a:t>
            </a:r>
            <a:r>
              <a:rPr lang="nl-NL" sz="1800" b="0" dirty="0"/>
              <a:t>EUHT Tech Brief En for IEEE 20190407</a:t>
            </a:r>
            <a:r>
              <a:rPr lang="en-US" altLang="en-US" sz="1800" b="0" dirty="0"/>
              <a:t>”</a:t>
            </a:r>
          </a:p>
          <a:p>
            <a:pPr>
              <a:buFont typeface="Arial" panose="020B0604020202020204" pitchFamily="34" charset="0"/>
              <a:buChar char="•"/>
            </a:pPr>
            <a:r>
              <a:rPr lang="en-US" altLang="en-US" sz="1800" b="0" dirty="0">
                <a:hlinkClick r:id="rId5"/>
              </a:rPr>
              <a:t>11-19/0671r0</a:t>
            </a:r>
            <a:r>
              <a:rPr lang="en-US" altLang="en-US" sz="1800" b="0" dirty="0"/>
              <a:t>  “The preliminary evaluation results of EUHT on Urban Macro URLLC”</a:t>
            </a:r>
          </a:p>
          <a:p>
            <a:pPr>
              <a:buFont typeface="Arial" panose="020B0604020202020204" pitchFamily="34" charset="0"/>
              <a:buChar char="•"/>
            </a:pPr>
            <a:r>
              <a:rPr lang="nl-NL" altLang="en-US" sz="1800" b="0" dirty="0">
                <a:hlinkClick r:id="rId6"/>
              </a:rPr>
              <a:t>11-19/0672r0</a:t>
            </a:r>
            <a:r>
              <a:rPr lang="en-US" sz="1800" b="0" dirty="0"/>
              <a:t> - EUHT standard intro_0422</a:t>
            </a:r>
          </a:p>
          <a:p>
            <a:pPr>
              <a:buFont typeface="Arial" panose="020B0604020202020204" pitchFamily="34" charset="0"/>
              <a:buChar char="•"/>
            </a:pPr>
            <a:r>
              <a:rPr lang="en-US" altLang="en-US" sz="1800" b="0" dirty="0">
                <a:hlinkClick r:id="rId7"/>
              </a:rPr>
              <a:t>11-19/0694r0</a:t>
            </a:r>
            <a:r>
              <a:rPr lang="en-US" altLang="en-US" sz="1800" b="0" dirty="0"/>
              <a:t>  “</a:t>
            </a:r>
            <a:r>
              <a:rPr lang="en-US" sz="1800" b="0" dirty="0"/>
              <a:t>Preliminary Results of EUHT Evaluation on Urban Macro URLLC and mMTC</a:t>
            </a:r>
            <a:r>
              <a:rPr lang="en-US" altLang="en-US" sz="1800" b="0" dirty="0"/>
              <a:t>”</a:t>
            </a:r>
          </a:p>
          <a:p>
            <a:pPr>
              <a:buFont typeface="Arial" panose="020B0604020202020204" pitchFamily="34" charset="0"/>
              <a:buChar char="•"/>
            </a:pPr>
            <a:r>
              <a:rPr lang="en-US" altLang="en-US" sz="1800" b="0" dirty="0">
                <a:hlinkClick r:id="rId8"/>
              </a:rPr>
              <a:t>11-19/0728r0</a:t>
            </a:r>
            <a:r>
              <a:rPr lang="en-US" altLang="en-US" sz="1800" b="0" dirty="0"/>
              <a:t> “</a:t>
            </a:r>
            <a:r>
              <a:rPr lang="en-US" sz="1800" b="0" dirty="0"/>
              <a:t>EUHT Evaluation Mobility”</a:t>
            </a:r>
          </a:p>
          <a:p>
            <a:pPr>
              <a:buFont typeface="Arial" panose="020B0604020202020204" pitchFamily="34" charset="0"/>
              <a:buChar char="•"/>
            </a:pPr>
            <a:r>
              <a:rPr lang="en-US" altLang="en-US" sz="1800" b="0" dirty="0">
                <a:hlinkClick r:id="rId7"/>
              </a:rPr>
              <a:t>11-19/0694r0</a:t>
            </a:r>
            <a:r>
              <a:rPr lang="en-US" altLang="en-US" sz="1800" b="0" dirty="0"/>
              <a:t>  “</a:t>
            </a:r>
            <a:r>
              <a:rPr lang="en-US" sz="1800" b="0" dirty="0"/>
              <a:t>Preliminary Results of EUHT Evaluation on Urban Macro URLLC and mMTC</a:t>
            </a:r>
            <a:r>
              <a:rPr lang="en-US" altLang="en-US" sz="1800" b="0" dirty="0"/>
              <a:t>”</a:t>
            </a:r>
          </a:p>
          <a:p>
            <a:pPr>
              <a:buFont typeface="Arial" panose="020B0604020202020204" pitchFamily="34" charset="0"/>
              <a:buChar char="•"/>
            </a:pPr>
            <a:r>
              <a:rPr lang="en-US" altLang="en-US" sz="1800" b="0" dirty="0">
                <a:hlinkClick r:id="rId9"/>
              </a:rPr>
              <a:t>11-19/0855r2</a:t>
            </a:r>
            <a:r>
              <a:rPr lang="en-US" altLang="en-US" sz="1800" b="0" dirty="0"/>
              <a:t> “ANI SC Comments on Proposal to Submit IEEE 802.11ax and EUHT to ITU for IMT-2020”</a:t>
            </a:r>
          </a:p>
          <a:p>
            <a:pPr>
              <a:buFont typeface="Arial" panose="020B0604020202020204" pitchFamily="34" charset="0"/>
              <a:buChar char="•"/>
            </a:pPr>
            <a:r>
              <a:rPr lang="en-US" altLang="en-US" sz="1800" b="0" dirty="0">
                <a:hlinkClick r:id="rId10"/>
              </a:rPr>
              <a:t>11-19/0889r2</a:t>
            </a:r>
            <a:r>
              <a:rPr lang="en-US" altLang="en-US" sz="1800" b="0" dirty="0"/>
              <a:t> “AANI SC Response to the comments on Proposal to Submit IEEE 802.11ax and EUHT to ITU for IMT-2020”</a:t>
            </a:r>
          </a:p>
          <a:p>
            <a:pPr>
              <a:buFont typeface="Arial" panose="020B0604020202020204" pitchFamily="34" charset="0"/>
              <a:buChar char="•"/>
            </a:pPr>
            <a:r>
              <a:rPr lang="en-US" altLang="en-US" sz="1800" b="0" dirty="0">
                <a:hlinkClick r:id="rId11"/>
              </a:rPr>
              <a:t>11-19/0869r0</a:t>
            </a:r>
            <a:r>
              <a:rPr lang="en-US" altLang="en-US" sz="1800" b="0" dirty="0"/>
              <a:t> “AANI SC Current Status of submission about EUHT”</a:t>
            </a:r>
          </a:p>
          <a:p>
            <a:pPr>
              <a:buFont typeface="Arial" panose="020B0604020202020204" pitchFamily="34" charset="0"/>
              <a:buChar char="•"/>
            </a:pPr>
            <a:r>
              <a:rPr lang="en-US" altLang="en-US" sz="1800" b="0" dirty="0">
                <a:hlinkClick r:id="rId12"/>
              </a:rPr>
              <a:t>11-19/0870r1</a:t>
            </a:r>
            <a:r>
              <a:rPr lang="en-US" altLang="en-US" sz="1800" b="0" dirty="0"/>
              <a:t> “AANI SC Submission documents of EUHT”</a:t>
            </a:r>
          </a:p>
          <a:p>
            <a:pPr>
              <a:buFont typeface="Arial" panose="020B0604020202020204" pitchFamily="34" charset="0"/>
              <a:buChar char="•"/>
            </a:pPr>
            <a:r>
              <a:rPr lang="en-US" sz="1800" b="0" dirty="0">
                <a:hlinkClick r:id="rId13"/>
              </a:rPr>
              <a:t>11-19-0901r1</a:t>
            </a:r>
            <a:r>
              <a:rPr lang="en-US" sz="1800" b="0" dirty="0"/>
              <a:t> “Paths to 5G”</a:t>
            </a:r>
          </a:p>
          <a:p>
            <a:pPr marL="0" indent="0"/>
            <a:r>
              <a:rPr lang="en-US" dirty="0"/>
              <a:t>Conclusion: 802.11 does not support submitting such a proposal</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1874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tx1"/>
                </a:solidFill>
              </a:rPr>
              <a:t>11-19/xxxxr0 Proposal on Interworking between IEEE 802.11 WLAN and 3GPP 5G Core Network– Hyun Seo Oh (ETRI)</a:t>
            </a:r>
          </a:p>
          <a:p>
            <a:pPr marL="571500" indent="-457200">
              <a:buFont typeface="+mj-lt"/>
              <a:buAutoNum type="arabicPeriod"/>
            </a:pPr>
            <a:r>
              <a:rPr lang="en-US" altLang="en-US" dirty="0">
                <a:solidFill>
                  <a:schemeClr val="tx1"/>
                </a:solidFill>
              </a:rPr>
              <a:t>11-19/1024r0 ITU-R WP5D IMT-2020 Status – Final Proposals – Joseph Levy (InterDigital)</a:t>
            </a:r>
          </a:p>
          <a:p>
            <a:pPr marL="571500" indent="-457200">
              <a:buFont typeface="+mj-lt"/>
              <a:buAutoNum type="arabicPeriod"/>
            </a:pPr>
            <a:endParaRPr lang="en-US" altLang="en-US" dirty="0">
              <a:solidFill>
                <a:schemeClr val="bg1">
                  <a:lumMod val="65000"/>
                </a:schemeClr>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16</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971550" lvl="1" indent="-457200">
              <a:buFont typeface="+mj-lt"/>
              <a:buAutoNum type="arabicPeriod"/>
            </a:pP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it-IT" altLang="en-US" dirty="0"/>
              <a:t>15-20 September 2019 </a:t>
            </a:r>
            <a:r>
              <a:rPr lang="en-GB" dirty="0"/>
              <a:t>Marriott Hanoi, Hanoi, Vietnam:</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2 sessions – Monday PM2,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July 2019</a:t>
            </a:r>
          </a:p>
          <a:p>
            <a:pPr algn="ctr"/>
            <a:r>
              <a:rPr lang="en-GB" dirty="0"/>
              <a:t>Austria Center Vienna, Vienna, Austria</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mj-lt"/>
              <a:buAutoNum type="alphaLcParenR"/>
              <a:defRPr/>
            </a:pPr>
            <a:r>
              <a:rPr lang="en-US" sz="1600" dirty="0"/>
              <a:t>Proposal on Interworking between IEEE 802.11 WLAN and 3GPP 5G Core Network– Hyun Seo Oh (ETRI)</a:t>
            </a:r>
          </a:p>
          <a:p>
            <a:pPr marL="857250" lvl="1" indent="-457200">
              <a:spcBef>
                <a:spcPts val="200"/>
              </a:spcBef>
              <a:buFont typeface="+mj-lt"/>
              <a:buAutoNum type="alphaLcParenR"/>
              <a:defRPr/>
            </a:pPr>
            <a:r>
              <a:rPr lang="en-US" sz="1600" dirty="0"/>
              <a:t>ITU-R WP5D IMT-2020 Status – Final Proposals – Joseph Levy (InterDigital)</a:t>
            </a:r>
          </a:p>
          <a:p>
            <a:pPr marL="0" indent="0"/>
            <a:r>
              <a:rPr lang="en-US" dirty="0"/>
              <a:t>Thursday – AM1</a:t>
            </a:r>
          </a:p>
          <a:p>
            <a:pPr marL="457200" indent="-457200">
              <a:spcBef>
                <a:spcPts val="200"/>
              </a:spcBef>
              <a:buFont typeface="Times New Roman" panose="02020603050405020304" pitchFamily="18" charset="0"/>
              <a:buAutoNum type="arabicPeriod"/>
              <a:defRPr/>
            </a:pPr>
            <a:r>
              <a:rPr lang="en-US" sz="2000" dirty="0"/>
              <a:t>Continuation of Technical Discussion / Contributions</a:t>
            </a:r>
          </a:p>
          <a:p>
            <a:pPr marL="800100" lvl="1" indent="-342900">
              <a:spcBef>
                <a:spcPts val="200"/>
              </a:spcBef>
              <a:buFont typeface="+mj-lt"/>
              <a:buAutoNum type="alphaLcParenR"/>
              <a:defRPr/>
            </a:pPr>
            <a:r>
              <a:rPr lang="en-US" altLang="en-US" sz="1600" dirty="0"/>
              <a:t>??</a:t>
            </a:r>
          </a:p>
          <a:p>
            <a:pPr marL="457200" indent="-457200">
              <a:spcBef>
                <a:spcPts val="200"/>
              </a:spcBef>
              <a:buFont typeface="Times New Roman" panose="02020603050405020304" pitchFamily="18" charset="0"/>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May 2019 Meeting in Atlanta, GA, USA</a:t>
            </a:r>
            <a:r>
              <a:rPr lang="en-US" altLang="en-US" dirty="0"/>
              <a:t>:</a:t>
            </a:r>
            <a:br>
              <a:rPr lang="en-US" altLang="en-US" dirty="0"/>
            </a:br>
            <a:r>
              <a:rPr lang="en-US" altLang="en-US" dirty="0">
                <a:hlinkClick r:id="rId2"/>
              </a:rPr>
              <a:t>11-19/0940r0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24420</TotalTime>
  <Words>1704</Words>
  <Application>Microsoft Office PowerPoint</Application>
  <PresentationFormat>Widescreen</PresentationFormat>
  <Paragraphs>247</Paragraphs>
  <Slides>20</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Monday PM2</vt:lpstr>
      <vt:lpstr>Approval of Minutes</vt:lpstr>
      <vt:lpstr>Nendica Reminder</vt:lpstr>
      <vt:lpstr>AANI SC Background 1/4</vt:lpstr>
      <vt:lpstr>AANI SC Background 2/4</vt:lpstr>
      <vt:lpstr>AANI SC Background 3/4</vt:lpstr>
      <vt:lpstr>AANI SC Background 4/4</vt:lpstr>
      <vt:lpstr>Discussion / Contributions</vt:lpstr>
      <vt:lpstr>Thursday AM1</vt:lpstr>
      <vt:lpstr>Discussion / Contributions</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11-19-1022-AANI-aani-sc-agenda-july-2019</dc:title>
  <dc:creator>Levy, Joseph</dc:creator>
  <cp:lastModifiedBy>Joseph Levy</cp:lastModifiedBy>
  <cp:revision>339</cp:revision>
  <cp:lastPrinted>1601-01-01T00:00:00Z</cp:lastPrinted>
  <dcterms:created xsi:type="dcterms:W3CDTF">2017-06-02T20:57:23Z</dcterms:created>
  <dcterms:modified xsi:type="dcterms:W3CDTF">2019-06-24T20:34:03Z</dcterms:modified>
</cp:coreProperties>
</file>