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92" r:id="rId3"/>
    <p:sldId id="315" r:id="rId4"/>
    <p:sldId id="316" r:id="rId5"/>
    <p:sldId id="317" r:id="rId6"/>
    <p:sldId id="318" r:id="rId7"/>
    <p:sldId id="319" r:id="rId8"/>
    <p:sldId id="320" r:id="rId9"/>
    <p:sldId id="296" r:id="rId10"/>
    <p:sldId id="298" r:id="rId11"/>
    <p:sldId id="314" r:id="rId12"/>
    <p:sldId id="311" r:id="rId13"/>
    <p:sldId id="312" r:id="rId14"/>
    <p:sldId id="313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9548" autoAdjust="0"/>
  </p:normalViewPr>
  <p:slideViewPr>
    <p:cSldViewPr>
      <p:cViewPr varScale="1">
        <p:scale>
          <a:sx n="116" d="100"/>
          <a:sy n="116" d="100"/>
        </p:scale>
        <p:origin x="42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5" y="6475413"/>
            <a:ext cx="1648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802.11-19/1018r0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Feedback Overhead Reduction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2019-07-xx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1758711"/>
              </p:ext>
            </p:extLst>
          </p:nvPr>
        </p:nvGraphicFramePr>
        <p:xfrm>
          <a:off x="522288" y="2751138"/>
          <a:ext cx="8081962" cy="375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3" name="Document" r:id="rId4" imgW="9526421" imgH="4421512" progId="Word.Document.8">
                  <p:embed/>
                </p:oleObj>
              </mc:Choice>
              <mc:Fallback>
                <p:oleObj name="Document" r:id="rId4" imgW="9526421" imgH="4421512" progId="Word.Document.8">
                  <p:embed/>
                  <p:pic>
                    <p:nvPicPr>
                      <p:cNvPr id="0" name="Picture 1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751138"/>
                        <a:ext cx="8081962" cy="37544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Dimension Reduction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Wideband/sub </a:t>
            </a:r>
            <a:r>
              <a:rPr lang="en-US" sz="2200" dirty="0" smtClean="0"/>
              <a:t>band beamforming feedback combined with subcarrier beamforming feedback with reduced dimension</a:t>
            </a:r>
          </a:p>
          <a:p>
            <a:pPr lvl="1"/>
            <a:r>
              <a:rPr lang="en-US" dirty="0"/>
              <a:t>Wideband/sub band beamforming </a:t>
            </a:r>
            <a:r>
              <a:rPr lang="en-US" dirty="0" smtClean="0"/>
              <a:t>matrix could has dimension </a:t>
            </a:r>
            <a:r>
              <a:rPr lang="en-GB" dirty="0"/>
              <a:t>N</a:t>
            </a:r>
            <a:r>
              <a:rPr lang="en-GB" baseline="-25000" dirty="0"/>
              <a:t>TX</a:t>
            </a:r>
            <a:r>
              <a:rPr lang="en-GB" dirty="0"/>
              <a:t> </a:t>
            </a:r>
            <a:r>
              <a:rPr lang="en-GB" dirty="0" smtClean="0"/>
              <a:t>× </a:t>
            </a:r>
            <a:r>
              <a:rPr lang="en-GB" dirty="0"/>
              <a:t>K where N</a:t>
            </a:r>
            <a:r>
              <a:rPr lang="en-GB" baseline="-25000" dirty="0"/>
              <a:t>TX</a:t>
            </a:r>
            <a:r>
              <a:rPr lang="en-GB" dirty="0"/>
              <a:t> is Number of transmit antennas and K is design parameter for dimension </a:t>
            </a:r>
            <a:r>
              <a:rPr lang="en-GB" dirty="0" smtClean="0"/>
              <a:t>reduction. This is to project the space of channel H to its K dimensional principal subspace. </a:t>
            </a:r>
          </a:p>
          <a:p>
            <a:pPr lvl="1"/>
            <a:r>
              <a:rPr lang="en-GB" dirty="0" smtClean="0"/>
              <a:t>Subcarrier beamforming feedback will have reduced dimension N</a:t>
            </a:r>
            <a:r>
              <a:rPr lang="en-GB" baseline="-25000" dirty="0" smtClean="0"/>
              <a:t>RX</a:t>
            </a:r>
            <a:r>
              <a:rPr lang="en-GB" dirty="0"/>
              <a:t> ×</a:t>
            </a:r>
            <a:r>
              <a:rPr lang="en-GB" dirty="0" smtClean="0"/>
              <a:t> 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grpSp>
        <p:nvGrpSpPr>
          <p:cNvPr id="53" name="Group 52"/>
          <p:cNvGrpSpPr/>
          <p:nvPr/>
        </p:nvGrpSpPr>
        <p:grpSpPr>
          <a:xfrm>
            <a:off x="1828800" y="4724400"/>
            <a:ext cx="5715000" cy="1447800"/>
            <a:chOff x="1752600" y="4876800"/>
            <a:chExt cx="5715000" cy="1447800"/>
          </a:xfrm>
        </p:grpSpPr>
        <p:sp>
          <p:nvSpPr>
            <p:cNvPr id="9" name="Round Same Side Corner Rectangle 8"/>
            <p:cNvSpPr/>
            <p:nvPr/>
          </p:nvSpPr>
          <p:spPr bwMode="auto">
            <a:xfrm>
              <a:off x="1905000" y="5334000"/>
              <a:ext cx="5562600" cy="228600"/>
            </a:xfrm>
            <a:prstGeom prst="round2Same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 bwMode="auto">
            <a:xfrm flipV="1">
              <a:off x="2032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 bwMode="auto">
            <a:xfrm flipV="1">
              <a:off x="21850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 flipV="1">
              <a:off x="23374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 flipV="1">
              <a:off x="24898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 bwMode="auto">
            <a:xfrm flipV="1">
              <a:off x="26422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 flipV="1">
              <a:off x="2794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7" name="Straight Arrow Connector 16"/>
            <p:cNvCxnSpPr/>
            <p:nvPr/>
          </p:nvCxnSpPr>
          <p:spPr bwMode="auto">
            <a:xfrm flipV="1">
              <a:off x="29470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8" name="Straight Arrow Connector 17"/>
            <p:cNvCxnSpPr/>
            <p:nvPr/>
          </p:nvCxnSpPr>
          <p:spPr bwMode="auto">
            <a:xfrm flipV="1">
              <a:off x="30994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9" name="Straight Arrow Connector 18"/>
            <p:cNvCxnSpPr/>
            <p:nvPr/>
          </p:nvCxnSpPr>
          <p:spPr bwMode="auto">
            <a:xfrm flipV="1">
              <a:off x="32518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 flipV="1">
              <a:off x="34042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1" name="Straight Arrow Connector 20"/>
            <p:cNvCxnSpPr/>
            <p:nvPr/>
          </p:nvCxnSpPr>
          <p:spPr bwMode="auto">
            <a:xfrm flipV="1">
              <a:off x="3556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2" name="Straight Arrow Connector 21"/>
            <p:cNvCxnSpPr/>
            <p:nvPr/>
          </p:nvCxnSpPr>
          <p:spPr bwMode="auto">
            <a:xfrm flipV="1">
              <a:off x="37090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 flipV="1">
              <a:off x="38614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4" name="Straight Arrow Connector 23"/>
            <p:cNvCxnSpPr/>
            <p:nvPr/>
          </p:nvCxnSpPr>
          <p:spPr bwMode="auto">
            <a:xfrm flipV="1">
              <a:off x="40138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5" name="Straight Arrow Connector 24"/>
            <p:cNvCxnSpPr/>
            <p:nvPr/>
          </p:nvCxnSpPr>
          <p:spPr bwMode="auto">
            <a:xfrm flipV="1">
              <a:off x="41662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 flipV="1">
              <a:off x="4318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 flipV="1">
              <a:off x="44710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8" name="Straight Arrow Connector 27"/>
            <p:cNvCxnSpPr/>
            <p:nvPr/>
          </p:nvCxnSpPr>
          <p:spPr bwMode="auto">
            <a:xfrm flipV="1">
              <a:off x="46234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 flipV="1">
              <a:off x="47758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0" name="Straight Arrow Connector 29"/>
            <p:cNvCxnSpPr/>
            <p:nvPr/>
          </p:nvCxnSpPr>
          <p:spPr bwMode="auto">
            <a:xfrm flipV="1">
              <a:off x="49282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1" name="Straight Arrow Connector 30"/>
            <p:cNvCxnSpPr/>
            <p:nvPr/>
          </p:nvCxnSpPr>
          <p:spPr bwMode="auto">
            <a:xfrm flipV="1">
              <a:off x="5080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2" name="Straight Arrow Connector 31"/>
            <p:cNvCxnSpPr/>
            <p:nvPr/>
          </p:nvCxnSpPr>
          <p:spPr bwMode="auto">
            <a:xfrm flipV="1">
              <a:off x="52330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 flipV="1">
              <a:off x="53854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4" name="Straight Arrow Connector 33"/>
            <p:cNvCxnSpPr/>
            <p:nvPr/>
          </p:nvCxnSpPr>
          <p:spPr bwMode="auto">
            <a:xfrm flipV="1">
              <a:off x="55378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 flipV="1">
              <a:off x="56902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6" name="Straight Arrow Connector 35"/>
            <p:cNvCxnSpPr/>
            <p:nvPr/>
          </p:nvCxnSpPr>
          <p:spPr bwMode="auto">
            <a:xfrm flipV="1">
              <a:off x="5842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7" name="Straight Arrow Connector 36"/>
            <p:cNvCxnSpPr/>
            <p:nvPr/>
          </p:nvCxnSpPr>
          <p:spPr bwMode="auto">
            <a:xfrm flipV="1">
              <a:off x="59950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8" name="Straight Arrow Connector 37"/>
            <p:cNvCxnSpPr/>
            <p:nvPr/>
          </p:nvCxnSpPr>
          <p:spPr bwMode="auto">
            <a:xfrm flipV="1">
              <a:off x="61474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 flipV="1">
              <a:off x="62998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 flipV="1">
              <a:off x="64522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1" name="Straight Arrow Connector 40"/>
            <p:cNvCxnSpPr/>
            <p:nvPr/>
          </p:nvCxnSpPr>
          <p:spPr bwMode="auto">
            <a:xfrm flipV="1">
              <a:off x="6604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2" name="Straight Arrow Connector 41"/>
            <p:cNvCxnSpPr/>
            <p:nvPr/>
          </p:nvCxnSpPr>
          <p:spPr bwMode="auto">
            <a:xfrm flipV="1">
              <a:off x="67570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3" name="Straight Arrow Connector 42"/>
            <p:cNvCxnSpPr/>
            <p:nvPr/>
          </p:nvCxnSpPr>
          <p:spPr bwMode="auto">
            <a:xfrm flipV="1">
              <a:off x="69094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4" name="Straight Arrow Connector 43"/>
            <p:cNvCxnSpPr/>
            <p:nvPr/>
          </p:nvCxnSpPr>
          <p:spPr bwMode="auto">
            <a:xfrm flipV="1">
              <a:off x="70618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5" name="Straight Arrow Connector 44"/>
            <p:cNvCxnSpPr/>
            <p:nvPr/>
          </p:nvCxnSpPr>
          <p:spPr bwMode="auto">
            <a:xfrm flipV="1">
              <a:off x="72142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6" name="Straight Arrow Connector 45"/>
            <p:cNvCxnSpPr/>
            <p:nvPr/>
          </p:nvCxnSpPr>
          <p:spPr bwMode="auto">
            <a:xfrm flipV="1">
              <a:off x="7366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48" name="Left Brace 47"/>
            <p:cNvSpPr/>
            <p:nvPr/>
          </p:nvSpPr>
          <p:spPr bwMode="auto">
            <a:xfrm rot="5400000">
              <a:off x="4610100" y="2400300"/>
              <a:ext cx="152400" cy="5562600"/>
            </a:xfrm>
            <a:prstGeom prst="leftBrace">
              <a:avLst/>
            </a:prstGeom>
            <a:solidFill>
              <a:schemeClr val="bg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/>
                <p:cNvSpPr txBox="1"/>
                <p:nvPr/>
              </p:nvSpPr>
              <p:spPr>
                <a:xfrm>
                  <a:off x="2819400" y="4876800"/>
                  <a:ext cx="3844322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Feedback Wideband beamforming matrix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𝐕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WB</m:t>
                          </m:r>
                        </m:sub>
                      </m:sSub>
                    </m:oMath>
                  </a14:m>
                  <a:r>
                    <a:rPr lang="en-US" dirty="0" smtClean="0"/>
                    <a:t> of </a:t>
                  </a:r>
                  <a:r>
                    <a:rPr lang="en-GB" dirty="0"/>
                    <a:t>N</a:t>
                  </a:r>
                  <a:r>
                    <a:rPr lang="en-GB" baseline="-25000" dirty="0"/>
                    <a:t>TX</a:t>
                  </a:r>
                  <a:r>
                    <a:rPr lang="en-GB" dirty="0"/>
                    <a:t> × K 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49" name="TextBox 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19400" y="4876800"/>
                  <a:ext cx="3844322" cy="276999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t="-2222" b="-1777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/>
                <p:cNvSpPr txBox="1"/>
                <p:nvPr/>
              </p:nvSpPr>
              <p:spPr>
                <a:xfrm>
                  <a:off x="1752600" y="5862935"/>
                  <a:ext cx="307096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For each sub carrier/group of subcarriers, </a:t>
                  </a:r>
                </a:p>
                <a:p>
                  <a:r>
                    <a:rPr lang="en-US" dirty="0"/>
                    <a:t>f</a:t>
                  </a:r>
                  <a:r>
                    <a:rPr lang="en-US" dirty="0" smtClean="0"/>
                    <a:t>eedback beamforming matrix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𝐕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sc</m:t>
                          </m:r>
                        </m:sub>
                      </m:sSub>
                    </m:oMath>
                  </a14:m>
                  <a:r>
                    <a:rPr lang="en-US" dirty="0" smtClean="0"/>
                    <a:t> of  </a:t>
                  </a:r>
                  <a:r>
                    <a:rPr lang="en-GB" dirty="0" smtClean="0"/>
                    <a:t>N</a:t>
                  </a:r>
                  <a:r>
                    <a:rPr lang="en-GB" baseline="-25000" dirty="0" smtClean="0"/>
                    <a:t>RX</a:t>
                  </a:r>
                  <a:r>
                    <a:rPr lang="en-GB" dirty="0" smtClean="0"/>
                    <a:t> </a:t>
                  </a:r>
                  <a:r>
                    <a:rPr lang="en-GB" dirty="0"/>
                    <a:t>× K</a:t>
                  </a:r>
                </a:p>
              </p:txBody>
            </p:sp>
          </mc:Choice>
          <mc:Fallback xmlns="">
            <p:sp>
              <p:nvSpPr>
                <p:cNvPr id="50" name="TextBox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52600" y="5862935"/>
                  <a:ext cx="3070969" cy="46166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t="-1316" b="-921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2" name="Straight Arrow Connector 51"/>
            <p:cNvCxnSpPr/>
            <p:nvPr/>
          </p:nvCxnSpPr>
          <p:spPr bwMode="auto">
            <a:xfrm flipV="1">
              <a:off x="3015996" y="5562600"/>
              <a:ext cx="368808" cy="381000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014329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Implementation of DR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en-US" dirty="0" smtClean="0"/>
                  <a:t>Note that how to obtain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𝐕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WB</m:t>
                        </m:r>
                      </m:sub>
                    </m:sSub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𝐕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>
                            <a:latin typeface="Cambria Math" panose="02040503050406030204" pitchFamily="18" charset="0"/>
                          </a:rPr>
                          <m:t>sc</m:t>
                        </m:r>
                      </m:sub>
                    </m:sSub>
                  </m:oMath>
                </a14:m>
                <a:r>
                  <a:rPr lang="en-US" dirty="0" smtClean="0"/>
                  <a:t> can be implementation specific</a:t>
                </a:r>
              </a:p>
              <a:p>
                <a:r>
                  <a:rPr lang="en-US" dirty="0" smtClean="0"/>
                  <a:t>Following method is one exemplary implementation 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𝐕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WB</m:t>
                        </m:r>
                      </m:sub>
                    </m:sSub>
                  </m:oMath>
                </a14:m>
                <a:r>
                  <a:rPr lang="en-US" dirty="0" smtClean="0"/>
                  <a:t>: </a:t>
                </a:r>
              </a:p>
              <a:p>
                <a:pPr lvl="2"/>
                <a:r>
                  <a:rPr lang="en-US" dirty="0" smtClean="0"/>
                  <a:t>Obtain wideband/</a:t>
                </a:r>
                <a:r>
                  <a:rPr lang="en-US" dirty="0" err="1" smtClean="0"/>
                  <a:t>subband</a:t>
                </a:r>
                <a:r>
                  <a:rPr lang="en-US" dirty="0" smtClean="0"/>
                  <a:t> covariance matrix by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Cov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nary>
                  </m:oMath>
                </a14:m>
                <a:endParaRPr lang="en-US" dirty="0" smtClean="0"/>
              </a:p>
              <a:p>
                <a:pPr lvl="2"/>
                <a:r>
                  <a:rPr lang="en-US" dirty="0" smtClean="0"/>
                  <a:t>Perform SVD of </a:t>
                </a:r>
                <a:r>
                  <a:rPr lang="en-US" dirty="0" err="1" smtClean="0"/>
                  <a:t>Cov</a:t>
                </a:r>
                <a:r>
                  <a:rPr lang="en-US" dirty="0" smtClean="0"/>
                  <a:t> to find K right singular vectors</a:t>
                </a:r>
              </a:p>
              <a:p>
                <a:pPr lvl="2"/>
                <a:r>
                  <a:rPr lang="en-US" dirty="0" smtClean="0"/>
                  <a:t>Quantize K right singular vectors to make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𝐕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WB</m:t>
                        </m:r>
                      </m:sub>
                    </m:sSub>
                  </m:oMath>
                </a14:m>
                <a:r>
                  <a:rPr lang="en-US" dirty="0" smtClean="0"/>
                  <a:t> using compressed beamforming method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𝐕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sc</m:t>
                        </m:r>
                      </m:sub>
                    </m:sSub>
                  </m:oMath>
                </a14:m>
                <a:r>
                  <a:rPr lang="en-US" dirty="0" smtClean="0"/>
                  <a:t>:</a:t>
                </a:r>
              </a:p>
              <a:p>
                <a:pPr lvl="2"/>
                <a:r>
                  <a:rPr lang="en-US" dirty="0" smtClean="0"/>
                  <a:t>Multiplying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𝐕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WB</m:t>
                        </m:r>
                      </m:sub>
                    </m:sSub>
                  </m:oMath>
                </a14:m>
                <a:r>
                  <a:rPr lang="en-US" dirty="0" smtClean="0"/>
                  <a:t> with k-</a:t>
                </a:r>
                <a:r>
                  <a:rPr lang="en-US" dirty="0" err="1" smtClean="0"/>
                  <a:t>th</a:t>
                </a:r>
                <a:r>
                  <a:rPr lang="en-US" dirty="0" smtClean="0"/>
                  <a:t> subcarrier channel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>
                            <a:latin typeface="Cambria Math" panose="02040503050406030204" pitchFamily="18" charset="0"/>
                          </a:rPr>
                          <m:t>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 smtClean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𝐇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>
                            <a:latin typeface="Cambria Math" panose="02040503050406030204" pitchFamily="18" charset="0"/>
                          </a:rPr>
                          <m:t>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>
                            <a:latin typeface="Cambria Math" panose="02040503050406030204" pitchFamily="18" charset="0"/>
                          </a:rPr>
                          <m:t>𝐕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WB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lvl="2"/>
                <a:r>
                  <a:rPr lang="en-US" dirty="0" smtClean="0"/>
                  <a:t>Perform SVD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𝐇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 smtClean="0"/>
                  <a:t>to find </a:t>
                </a:r>
                <a:r>
                  <a:rPr lang="en-US" dirty="0" err="1" smtClean="0"/>
                  <a:t>Nc</a:t>
                </a:r>
                <a:r>
                  <a:rPr lang="en-US" dirty="0" smtClean="0"/>
                  <a:t> right singular vectors</a:t>
                </a:r>
              </a:p>
              <a:p>
                <a:pPr lvl="2"/>
                <a:r>
                  <a:rPr lang="en-US" dirty="0" smtClean="0"/>
                  <a:t>Quantize </a:t>
                </a:r>
                <a:r>
                  <a:rPr lang="en-US" dirty="0" err="1" smtClean="0"/>
                  <a:t>Nc</a:t>
                </a:r>
                <a:r>
                  <a:rPr lang="en-US" dirty="0" smtClean="0"/>
                  <a:t> right singular vectors to make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𝐕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sc</m:t>
                        </m:r>
                      </m:sub>
                    </m:sSub>
                  </m:oMath>
                </a14:m>
                <a:r>
                  <a:rPr lang="en-US" dirty="0" smtClean="0"/>
                  <a:t> using compressed beamforming method</a:t>
                </a:r>
              </a:p>
              <a:p>
                <a:r>
                  <a:rPr lang="en-US" dirty="0" smtClean="0"/>
                  <a:t>Complexity note (80MHz, Ng=4, HE): </a:t>
                </a:r>
              </a:p>
              <a:p>
                <a:pPr lvl="1"/>
                <a:r>
                  <a:rPr lang="en-US" dirty="0" smtClean="0"/>
                  <a:t>Baseline requires 250 of 16 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GB" dirty="0" smtClean="0"/>
                  <a:t> </a:t>
                </a:r>
                <a:r>
                  <a:rPr lang="en-GB" dirty="0"/>
                  <a:t>N</a:t>
                </a:r>
                <a:r>
                  <a:rPr lang="en-GB" baseline="-25000" dirty="0"/>
                  <a:t>RX</a:t>
                </a:r>
                <a:r>
                  <a:rPr lang="en-US" dirty="0" smtClean="0"/>
                  <a:t> SVD</a:t>
                </a:r>
              </a:p>
              <a:p>
                <a:pPr lvl="1"/>
                <a:r>
                  <a:rPr lang="en-US" dirty="0" smtClean="0"/>
                  <a:t>DR requires N</a:t>
                </a:r>
                <a:r>
                  <a:rPr lang="en-US" baseline="-25000" dirty="0" smtClean="0"/>
                  <a:t>SB</a:t>
                </a:r>
                <a:r>
                  <a:rPr lang="en-US" dirty="0" smtClean="0"/>
                  <a:t> (number of </a:t>
                </a:r>
                <a:r>
                  <a:rPr lang="en-US" dirty="0" err="1" smtClean="0"/>
                  <a:t>subbands</a:t>
                </a:r>
                <a:r>
                  <a:rPr lang="en-US" dirty="0" smtClean="0"/>
                  <a:t>) of 16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GB" dirty="0"/>
                  <a:t> </a:t>
                </a:r>
                <a:r>
                  <a:rPr lang="en-US" dirty="0"/>
                  <a:t>16</a:t>
                </a:r>
                <a:r>
                  <a:rPr lang="en-US" dirty="0" smtClean="0"/>
                  <a:t> SVD + </a:t>
                </a:r>
                <a:r>
                  <a:rPr lang="en-US" dirty="0"/>
                  <a:t>250 of </a:t>
                </a:r>
                <a:r>
                  <a:rPr lang="en-US" dirty="0" smtClean="0"/>
                  <a:t>8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GB" dirty="0"/>
                  <a:t> N</a:t>
                </a:r>
                <a:r>
                  <a:rPr lang="en-GB" baseline="-25000" dirty="0"/>
                  <a:t>RX</a:t>
                </a:r>
                <a:r>
                  <a:rPr lang="en-US" dirty="0"/>
                  <a:t> </a:t>
                </a:r>
                <a:r>
                  <a:rPr lang="en-US" dirty="0" smtClean="0"/>
                  <a:t>SVD</a:t>
                </a:r>
              </a:p>
              <a:p>
                <a:pPr lvl="1"/>
                <a:r>
                  <a:rPr lang="en-US" dirty="0" smtClean="0"/>
                  <a:t>16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GB" dirty="0"/>
                  <a:t> N</a:t>
                </a:r>
                <a:r>
                  <a:rPr lang="en-GB" baseline="-25000" dirty="0"/>
                  <a:t>RX</a:t>
                </a:r>
                <a:r>
                  <a:rPr lang="en-US" dirty="0"/>
                  <a:t> </a:t>
                </a:r>
                <a:r>
                  <a:rPr lang="en-US" dirty="0" smtClean="0"/>
                  <a:t>or </a:t>
                </a:r>
                <a:r>
                  <a:rPr lang="en-US" dirty="0"/>
                  <a:t>8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GB" dirty="0"/>
                  <a:t> N</a:t>
                </a:r>
                <a:r>
                  <a:rPr lang="en-GB" baseline="-25000" dirty="0"/>
                  <a:t>RX</a:t>
                </a:r>
                <a:r>
                  <a:rPr lang="en-US" dirty="0"/>
                  <a:t> </a:t>
                </a:r>
                <a:r>
                  <a:rPr lang="en-US" dirty="0" smtClean="0"/>
                  <a:t>SVD requires only finding </a:t>
                </a:r>
                <a:r>
                  <a:rPr lang="en-US" dirty="0" err="1" smtClean="0"/>
                  <a:t>Nc</a:t>
                </a:r>
                <a:r>
                  <a:rPr lang="en-US" dirty="0" smtClean="0"/>
                  <a:t> right singular vectors</a:t>
                </a:r>
              </a:p>
              <a:p>
                <a:pPr lvl="1"/>
                <a:r>
                  <a:rPr lang="en-US" dirty="0"/>
                  <a:t>16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GB" dirty="0"/>
                  <a:t> </a:t>
                </a:r>
                <a:r>
                  <a:rPr lang="en-US" dirty="0"/>
                  <a:t>16 </a:t>
                </a:r>
                <a:r>
                  <a:rPr lang="en-US" dirty="0" smtClean="0"/>
                  <a:t>SVD</a:t>
                </a:r>
                <a:r>
                  <a:rPr lang="en-US" dirty="0"/>
                  <a:t> requires only finding </a:t>
                </a:r>
                <a:r>
                  <a:rPr lang="en-US" dirty="0" smtClean="0"/>
                  <a:t>K </a:t>
                </a:r>
                <a:r>
                  <a:rPr lang="en-US" dirty="0"/>
                  <a:t>right singular vectors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627" t="-20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11841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Throughput </a:t>
            </a:r>
            <a:r>
              <a:rPr lang="en-US" dirty="0" smtClean="0"/>
              <a:t>Simulation (Reference)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4249" y="1752600"/>
            <a:ext cx="5575501" cy="41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7693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K and </a:t>
            </a:r>
            <a:r>
              <a:rPr lang="en-US" dirty="0" err="1" smtClean="0"/>
              <a:t>Subband</a:t>
            </a:r>
            <a:r>
              <a:rPr lang="en-US" dirty="0" smtClean="0"/>
              <a:t> Size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327582"/>
              </p:ext>
            </p:extLst>
          </p:nvPr>
        </p:nvGraphicFramePr>
        <p:xfrm>
          <a:off x="685801" y="2438400"/>
          <a:ext cx="7858125" cy="2763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11012"/>
                <a:gridCol w="1479787"/>
                <a:gridCol w="990600"/>
                <a:gridCol w="990600"/>
                <a:gridCol w="990600"/>
                <a:gridCol w="1147763"/>
                <a:gridCol w="1147763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WB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SC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Total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NSS=2, MCS2(8RX),</a:t>
                      </a:r>
                      <a:r>
                        <a:rPr lang="en-US" sz="1200" baseline="0" dirty="0" smtClean="0"/>
                        <a:t> MCS3(16Rx)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NSS=2, MCS3(8RX), MCS4(16Rx)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8x2, 80MHz, Ng=4, MU Fine, HE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Baseline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6752B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6752B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372us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292us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16x2</a:t>
                      </a:r>
                      <a:r>
                        <a:rPr lang="en-US" sz="1200" dirty="0" smtClean="0"/>
                        <a:t>, 80MHz, Ng=4, MU Fine, HE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Baseline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14752B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14752B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564us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404us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K=8, 5MHz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2944B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6752B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9696B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388us</a:t>
                      </a:r>
                      <a:r>
                        <a:rPr lang="en-US" sz="1200" dirty="0" smtClean="0"/>
                        <a:t> (</a:t>
                      </a:r>
                      <a:r>
                        <a:rPr lang="en-US" sz="1200" dirty="0" smtClean="0"/>
                        <a:t>31%</a:t>
                      </a:r>
                      <a:r>
                        <a:rPr lang="en-US" sz="1200" dirty="0" smtClean="0"/>
                        <a:t>↓)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292us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smtClean="0"/>
                        <a:t>(</a:t>
                      </a:r>
                      <a:r>
                        <a:rPr lang="en-US" sz="1200" dirty="0" smtClean="0"/>
                        <a:t>28%</a:t>
                      </a:r>
                      <a:r>
                        <a:rPr lang="en-US" sz="1200" dirty="0" smtClean="0"/>
                        <a:t>↓)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K=8, 10MHz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1472B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6752B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8224B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340us </a:t>
                      </a:r>
                      <a:r>
                        <a:rPr lang="en-US" sz="1200" dirty="0" smtClean="0"/>
                        <a:t>(40%</a:t>
                      </a:r>
                      <a:r>
                        <a:rPr lang="en-US" sz="1200" dirty="0" smtClean="0"/>
                        <a:t>↓)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260us </a:t>
                      </a:r>
                      <a:r>
                        <a:rPr lang="en-US" sz="1200" dirty="0" smtClean="0"/>
                        <a:t>(</a:t>
                      </a:r>
                      <a:r>
                        <a:rPr lang="en-US" sz="1200" dirty="0" smtClean="0"/>
                        <a:t>36%</a:t>
                      </a:r>
                      <a:r>
                        <a:rPr lang="en-US" sz="1200" dirty="0" smtClean="0"/>
                        <a:t>↓)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K=4, 5MHz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1728B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2752B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4480B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228us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60%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↓)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180us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55%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↓)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7090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of K and </a:t>
            </a:r>
            <a:r>
              <a:rPr lang="en-US" dirty="0" err="1"/>
              <a:t>Subband</a:t>
            </a:r>
            <a:r>
              <a:rPr lang="en-US" dirty="0"/>
              <a:t> Size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3080" y="1755648"/>
            <a:ext cx="5577840" cy="4187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191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[1], we showed the benefit of supporting </a:t>
            </a:r>
            <a:r>
              <a:rPr lang="en-GB" dirty="0" smtClean="0"/>
              <a:t>16 streams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Especially for MU-MIMO, 16 antennas at AP provides almost double throughput than 8 antennas at AP</a:t>
            </a: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There were several proposals to support 16 antennas [2-6]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Overhead reduction scheme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Implicit feedback scheme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this contribution, we share our view and preliminary results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3805906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Level Comparison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Explicit feedback</a:t>
            </a:r>
          </a:p>
          <a:p>
            <a:pPr lvl="1"/>
            <a:r>
              <a:rPr lang="en-US" dirty="0"/>
              <a:t>Pros: Higher data rate feedback can be used for larger number of (receive) antennas</a:t>
            </a:r>
          </a:p>
          <a:p>
            <a:pPr lvl="1"/>
            <a:r>
              <a:rPr lang="en-US" dirty="0"/>
              <a:t>Cons: As number of antenna increases, complexity and feedback overhead increases</a:t>
            </a:r>
          </a:p>
          <a:p>
            <a:r>
              <a:rPr lang="en-US" dirty="0"/>
              <a:t>Implicit feedback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Pros: Lower complexity at non-AP STA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??: Potentially lower feedback overhead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Performance is bounded by weak uplink due to low power transmission from non-AP STA. Channel estimation should be done per antenna pair, so there is no receiver combining gain which can be done in digital feedback. Especially in low SNR region, it is a limiting factor. May need more reference signal to increase SNR.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Cons: Require calibration at AP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59634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/>
              <a:t>Throughput (system) simulation assumption: </a:t>
            </a:r>
          </a:p>
          <a:p>
            <a:pPr lvl="1"/>
            <a:r>
              <a:rPr lang="en-US" sz="1600" dirty="0"/>
              <a:t>80MHz BSS, 16 antennas at AP, 2 antennas at non-AP STA</a:t>
            </a:r>
          </a:p>
          <a:p>
            <a:pPr lvl="1"/>
            <a:r>
              <a:rPr lang="en-US" sz="1600" dirty="0"/>
              <a:t>Downlink MU-MIMO</a:t>
            </a:r>
          </a:p>
          <a:p>
            <a:pPr lvl="2"/>
            <a:r>
              <a:rPr lang="en-US" sz="1400" dirty="0"/>
              <a:t>10 STAs in BSS</a:t>
            </a:r>
          </a:p>
          <a:p>
            <a:pPr lvl="2"/>
            <a:r>
              <a:rPr lang="en-US" sz="1400" dirty="0"/>
              <a:t>MU scheduling with greedy algorithm</a:t>
            </a:r>
          </a:p>
          <a:p>
            <a:pPr lvl="2"/>
            <a:r>
              <a:rPr lang="en-US" sz="1400" dirty="0"/>
              <a:t>Ideal link adaptation</a:t>
            </a:r>
          </a:p>
          <a:p>
            <a:pPr lvl="2"/>
            <a:r>
              <a:rPr lang="en-US" sz="1400" dirty="0"/>
              <a:t>Ideal channel estimation, perfect sync</a:t>
            </a:r>
          </a:p>
          <a:p>
            <a:pPr lvl="2"/>
            <a:r>
              <a:rPr lang="en-US" sz="1400" dirty="0"/>
              <a:t>MMSE MU </a:t>
            </a:r>
            <a:r>
              <a:rPr lang="en-US" sz="1400" dirty="0" err="1"/>
              <a:t>Precoder</a:t>
            </a:r>
            <a:endParaRPr lang="en-US" sz="1400" dirty="0"/>
          </a:p>
          <a:p>
            <a:pPr lvl="1"/>
            <a:r>
              <a:rPr lang="en-US" sz="1600" dirty="0"/>
              <a:t>NDP and uplink sounding channel</a:t>
            </a:r>
          </a:p>
          <a:p>
            <a:pPr lvl="2"/>
            <a:r>
              <a:rPr lang="en-US" sz="1400" dirty="0"/>
              <a:t>Real channel estimation </a:t>
            </a:r>
          </a:p>
          <a:p>
            <a:pPr lvl="3"/>
            <a:r>
              <a:rPr lang="en-US" sz="1200" dirty="0"/>
              <a:t>ideal channel estimation result can be found in appendix for reference</a:t>
            </a:r>
          </a:p>
          <a:p>
            <a:pPr lvl="2"/>
            <a:r>
              <a:rPr lang="en-US" sz="1400" dirty="0"/>
              <a:t>Compressed beamforming: see slide 6</a:t>
            </a:r>
          </a:p>
          <a:p>
            <a:pPr lvl="2"/>
            <a:r>
              <a:rPr lang="en-US" sz="1400" dirty="0"/>
              <a:t>Sounding channel: </a:t>
            </a:r>
          </a:p>
          <a:p>
            <a:pPr lvl="3"/>
            <a:r>
              <a:rPr lang="en-US" sz="1200" dirty="0"/>
              <a:t>No quantization, no calibration error. </a:t>
            </a:r>
          </a:p>
          <a:p>
            <a:pPr lvl="3"/>
            <a:r>
              <a:rPr lang="en-US" sz="1200" dirty="0"/>
              <a:t>Uplink channel is 0dB or 10dB lower than downlink channel.</a:t>
            </a:r>
          </a:p>
          <a:p>
            <a:pPr lvl="1"/>
            <a:r>
              <a:rPr lang="en-US" sz="1600" dirty="0"/>
              <a:t>Did not include feedback/sounding overhead</a:t>
            </a:r>
          </a:p>
          <a:p>
            <a:pPr lvl="1"/>
            <a:endParaRPr lang="en-US" sz="1600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66547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Throughput Simulation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4249" y="1605200"/>
            <a:ext cx="5575501" cy="4186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3337" y="5829082"/>
            <a:ext cx="9153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 that dimension reduction scheme is slightly better than baseline since dimension reduction scheme uses covariance matrix which averages channels within a certain amount of subcarriers which helps to reduce channel estimation error for wideband. When there is ideal channel estimation, then performance of baseline and dimension reduction scheme matches.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377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Explicit Feedback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000" dirty="0"/>
              <a:t>We tested explicit feedback channel performance with three different cases</a:t>
            </a:r>
          </a:p>
          <a:p>
            <a:pPr lvl="1"/>
            <a:r>
              <a:rPr lang="en-US" sz="1600" dirty="0"/>
              <a:t>Baseline 16 x 2 MU</a:t>
            </a:r>
          </a:p>
          <a:p>
            <a:pPr lvl="2"/>
            <a:r>
              <a:rPr lang="en-US" sz="1400" dirty="0"/>
              <a:t>With codebook info = 1: Ng = 4 with compressed beamforming feedback which requires CBR of 14752 Byte</a:t>
            </a:r>
          </a:p>
          <a:p>
            <a:pPr lvl="1"/>
            <a:r>
              <a:rPr lang="en-US" sz="1600" dirty="0"/>
              <a:t>Dimension reduction 16 x 2 MU</a:t>
            </a:r>
          </a:p>
          <a:p>
            <a:pPr lvl="2"/>
            <a:r>
              <a:rPr lang="en-US" sz="1400" dirty="0"/>
              <a:t>Ng = 4 with dimension reduction technique (K=8, </a:t>
            </a:r>
            <a:r>
              <a:rPr lang="en-US" sz="1400" dirty="0" err="1"/>
              <a:t>subband</a:t>
            </a:r>
            <a:r>
              <a:rPr lang="en-US" sz="1400" dirty="0"/>
              <a:t> size of 5MHz) in [reference 3 or in appendix] which requires CBR of </a:t>
            </a:r>
            <a:r>
              <a:rPr lang="en-US" sz="1400" dirty="0" smtClean="0"/>
              <a:t>9696 </a:t>
            </a:r>
            <a:r>
              <a:rPr lang="en-US" sz="1400" dirty="0"/>
              <a:t>Byte (Size of VWB: 16 x 8, size of </a:t>
            </a:r>
            <a:r>
              <a:rPr lang="en-US" sz="1400" dirty="0" err="1"/>
              <a:t>Vsc</a:t>
            </a:r>
            <a:r>
              <a:rPr lang="en-US" sz="1400" dirty="0"/>
              <a:t>: 8 x 2, MU with codebook info = 1)</a:t>
            </a:r>
          </a:p>
          <a:p>
            <a:pPr lvl="1"/>
            <a:r>
              <a:rPr lang="en-US" sz="1600" dirty="0"/>
              <a:t>Baseline 8 x 2 MU</a:t>
            </a:r>
          </a:p>
          <a:p>
            <a:pPr lvl="2"/>
            <a:r>
              <a:rPr lang="en-US" sz="1400" dirty="0"/>
              <a:t>With codebook info = 1: Ng = 4 with compressed beamforming feedback which requires CBR of 6752 Byte</a:t>
            </a:r>
          </a:p>
          <a:p>
            <a:r>
              <a:rPr lang="en-US" sz="2000" dirty="0"/>
              <a:t>Note that for SU-MIMO case, we can reduce overhead around 50%. Here we compare the most challenging scenario for overhead reduction scheme</a:t>
            </a:r>
          </a:p>
          <a:p>
            <a:r>
              <a:rPr lang="en-US" sz="2000" dirty="0"/>
              <a:t>Feedback (link) simulation assumption: </a:t>
            </a:r>
          </a:p>
          <a:p>
            <a:pPr lvl="1"/>
            <a:r>
              <a:rPr lang="en-US" sz="1600" dirty="0"/>
              <a:t>80MHz BSS, 16 or 8 antennas at AP, 2 antennas at non-AP STA</a:t>
            </a:r>
          </a:p>
          <a:p>
            <a:pPr lvl="1"/>
            <a:r>
              <a:rPr lang="en-US" sz="1600" dirty="0"/>
              <a:t>Uplink SU-MIMO, </a:t>
            </a:r>
            <a:r>
              <a:rPr lang="en-US" sz="1600" dirty="0" err="1"/>
              <a:t>Nss</a:t>
            </a:r>
            <a:r>
              <a:rPr lang="en-US" sz="1600" dirty="0"/>
              <a:t> = 2 for CBR</a:t>
            </a:r>
          </a:p>
          <a:p>
            <a:pPr lvl="1"/>
            <a:r>
              <a:rPr lang="en-US" sz="1600" dirty="0"/>
              <a:t>Including all impairments and compensation, e.g. CFO, phase noise, sync, channel estimation, tracking, </a:t>
            </a:r>
            <a:r>
              <a:rPr lang="en-US" sz="1600" dirty="0" err="1"/>
              <a:t>etc</a:t>
            </a:r>
            <a:endParaRPr lang="en-US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10005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Feedback Simulation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9068260"/>
              </p:ext>
            </p:extLst>
          </p:nvPr>
        </p:nvGraphicFramePr>
        <p:xfrm>
          <a:off x="838200" y="1752600"/>
          <a:ext cx="3886200" cy="1935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1550"/>
                <a:gridCol w="971550"/>
                <a:gridCol w="971550"/>
                <a:gridCol w="97155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Baseline </a:t>
                      </a:r>
                    </a:p>
                    <a:p>
                      <a:pPr algn="ctr"/>
                      <a:r>
                        <a:rPr lang="en-US" sz="1200" dirty="0" smtClean="0"/>
                        <a:t>16 x 2 MU (14752B)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Dimension reduction </a:t>
                      </a:r>
                    </a:p>
                    <a:p>
                      <a:pPr algn="ctr"/>
                      <a:r>
                        <a:rPr lang="en-US" sz="1200" dirty="0" smtClean="0"/>
                        <a:t>16 x 2 MU (</a:t>
                      </a:r>
                      <a:r>
                        <a:rPr lang="en-US" sz="1200" dirty="0" smtClean="0"/>
                        <a:t>9696B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Baseline </a:t>
                      </a:r>
                    </a:p>
                    <a:p>
                      <a:pPr algn="ctr"/>
                      <a:r>
                        <a:rPr lang="en-US" sz="1200" dirty="0" smtClean="0"/>
                        <a:t>8 x 2 MU (6752B)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Nss2, MCS2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724us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500us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372us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Nss2, MCS3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564us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388us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292us</a:t>
                      </a:r>
                      <a:endParaRPr 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Nss2, MCS4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404us</a:t>
                      </a:r>
                      <a:endParaRPr 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292us</a:t>
                      </a:r>
                      <a:endParaRPr 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228us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3840480"/>
            <a:ext cx="4038600" cy="2407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kern="0" dirty="0"/>
              <a:t>Performance of 16Rx MCS3 almost matches with </a:t>
            </a:r>
            <a:r>
              <a:rPr lang="en-US" sz="1600" kern="0" dirty="0" smtClean="0"/>
              <a:t>that of 8Rx </a:t>
            </a:r>
            <a:r>
              <a:rPr lang="en-US" sz="1600" kern="0" dirty="0"/>
              <a:t>MCS2</a:t>
            </a:r>
          </a:p>
          <a:p>
            <a:r>
              <a:rPr lang="en-US" sz="1600" kern="0" dirty="0" smtClean="0"/>
              <a:t>Performance of 16Rx MCS4 almost matches with </a:t>
            </a:r>
            <a:r>
              <a:rPr lang="en-US" sz="1600" kern="0" dirty="0"/>
              <a:t>that of </a:t>
            </a:r>
            <a:r>
              <a:rPr lang="en-US" sz="1600" kern="0" dirty="0" smtClean="0"/>
              <a:t>8Rx MCS3</a:t>
            </a:r>
          </a:p>
          <a:p>
            <a:r>
              <a:rPr lang="en-US" sz="1600" kern="0" dirty="0" smtClean="0"/>
              <a:t>In this case, 16 antenna over the airtime of overhead reduction scheme almost matches with that of 8 antenna</a:t>
            </a:r>
          </a:p>
          <a:p>
            <a:r>
              <a:rPr lang="en-US" sz="1600" kern="0" dirty="0" smtClean="0"/>
              <a:t>On the other hand, without overhead reduction scheme, 16 antenna is 40-50% more than 8 antenna</a:t>
            </a:r>
          </a:p>
          <a:p>
            <a:endParaRPr lang="en-US" sz="2000" kern="0" dirty="0" smtClean="0"/>
          </a:p>
          <a:p>
            <a:endParaRPr lang="en-US" sz="2000" kern="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8308" y="2209800"/>
            <a:ext cx="4114800" cy="3089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075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Performance of implicit feedback is bounded by uplink channel. Good calibration is required for this method. We can’t rely on implicit feedback only for 16 antenna system.</a:t>
            </a:r>
          </a:p>
          <a:p>
            <a:endParaRPr lang="en-US" dirty="0"/>
          </a:p>
          <a:p>
            <a:r>
              <a:rPr lang="en-US" dirty="0"/>
              <a:t>With overhead reduction scheme, feedback overhead of 16 antenna system is similar to that of 8 antenna system while conventional scheme requires 40-50% more over the air time.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40577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</a:t>
            </a:r>
            <a:r>
              <a:rPr lang="en-US" dirty="0"/>
              <a:t>11-18/1575r0, “Further study on potential </a:t>
            </a:r>
            <a:r>
              <a:rPr lang="en-US" dirty="0" smtClean="0"/>
              <a:t>features”</a:t>
            </a:r>
          </a:p>
          <a:p>
            <a:pPr marL="0" indent="0">
              <a:buNone/>
            </a:pPr>
            <a:r>
              <a:rPr lang="en-US" dirty="0" smtClean="0"/>
              <a:t>[2] 11-19/0391r0, “Feedback Overhead Reduction in 802.11be”</a:t>
            </a:r>
          </a:p>
          <a:p>
            <a:pPr marL="0" indent="0">
              <a:buNone/>
            </a:pPr>
            <a:r>
              <a:rPr lang="en-US" dirty="0" smtClean="0"/>
              <a:t>[3] 11-19/0805r0, “Considerations on feedback overhead”</a:t>
            </a:r>
          </a:p>
          <a:p>
            <a:pPr marL="0" indent="0">
              <a:buNone/>
            </a:pPr>
            <a:r>
              <a:rPr lang="en-US" dirty="0" smtClean="0"/>
              <a:t>[4] </a:t>
            </a:r>
            <a:r>
              <a:rPr lang="en-US" dirty="0"/>
              <a:t>11-18/1191r0, “MU sounding improvement”</a:t>
            </a:r>
          </a:p>
          <a:p>
            <a:pPr marL="0" indent="0">
              <a:buNone/>
            </a:pPr>
            <a:r>
              <a:rPr lang="en-US" dirty="0" smtClean="0"/>
              <a:t>[5] 11-19/0767r0, “Implicit Channel Sounding in 802.11 (Feasibility Study)”</a:t>
            </a:r>
          </a:p>
          <a:p>
            <a:pPr marL="0" indent="0">
              <a:buNone/>
            </a:pPr>
            <a:r>
              <a:rPr lang="en-US" dirty="0" smtClean="0"/>
              <a:t>[6] 11-19/0828r0, “</a:t>
            </a:r>
            <a:r>
              <a:rPr lang="en-US" dirty="0"/>
              <a:t>Feedback Overhead Analysis for 16 Spatial Stream </a:t>
            </a:r>
            <a:r>
              <a:rPr lang="en-US" dirty="0" smtClean="0"/>
              <a:t>MIMO”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90126219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113839</TotalTime>
  <Words>1116</Words>
  <Application>Microsoft Office PowerPoint</Application>
  <PresentationFormat>On-screen Show (4:3)</PresentationFormat>
  <Paragraphs>199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Cambria Math</vt:lpstr>
      <vt:lpstr>Times New Roman</vt:lpstr>
      <vt:lpstr>802-11-Submission</vt:lpstr>
      <vt:lpstr>Document</vt:lpstr>
      <vt:lpstr>Feedback Overhead Reduction</vt:lpstr>
      <vt:lpstr>Introduction</vt:lpstr>
      <vt:lpstr>High Level Comparison</vt:lpstr>
      <vt:lpstr>Simulation</vt:lpstr>
      <vt:lpstr>Throughput Simulation</vt:lpstr>
      <vt:lpstr>Explicit Feedback</vt:lpstr>
      <vt:lpstr>Feedback Simulation</vt:lpstr>
      <vt:lpstr>Conclusion</vt:lpstr>
      <vt:lpstr>Reference</vt:lpstr>
      <vt:lpstr>Dimension Reduction Scheme</vt:lpstr>
      <vt:lpstr>Example Implementation of DR</vt:lpstr>
      <vt:lpstr>Throughput Simulation (Reference)</vt:lpstr>
      <vt:lpstr>Impact of K and Subband Size</vt:lpstr>
      <vt:lpstr>Impact of K and Subband Size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Wook Bong Lee</cp:lastModifiedBy>
  <cp:revision>1943</cp:revision>
  <cp:lastPrinted>1998-02-10T13:28:06Z</cp:lastPrinted>
  <dcterms:created xsi:type="dcterms:W3CDTF">2007-05-21T21:00:37Z</dcterms:created>
  <dcterms:modified xsi:type="dcterms:W3CDTF">2019-06-21T17:31:32Z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